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ags/tag15.xml" ContentType="application/vnd.openxmlformats-officedocument.presentationml.tags+xml"/>
  <Override PartName="/ppt/theme/theme4.xml" ContentType="application/vnd.openxmlformats-officedocument.theme+xml"/>
  <Override PartName="/ppt/tags/tag16.xml" ContentType="application/vnd.openxmlformats-officedocument.presentationml.tags+xml"/>
  <Override PartName="/ppt/notesSlides/notesSlide1.xml" ContentType="application/vnd.openxmlformats-officedocument.presentationml.notesSlide+xml"/>
  <Override PartName="/ppt/tags/tag17.xml" ContentType="application/vnd.openxmlformats-officedocument.presentationml.tags+xml"/>
  <Override PartName="/ppt/notesSlides/notesSlide2.xml" ContentType="application/vnd.openxmlformats-officedocument.presentationml.notesSlide+xml"/>
  <Override PartName="/ppt/tags/tag18.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9.xml" ContentType="application/vnd.openxmlformats-officedocument.presentationml.tags+xml"/>
  <Override PartName="/ppt/notesSlides/notesSlide31.xml" ContentType="application/vnd.openxmlformats-officedocument.presentationml.notesSlide+xml"/>
  <Override PartName="/ppt/tags/tag20.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21.xml" ContentType="application/vnd.openxmlformats-officedocument.presentationml.tags+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2" r:id="rId4"/>
    <p:sldMasterId id="2147483808" r:id="rId5"/>
    <p:sldMasterId id="2147483828" r:id="rId6"/>
  </p:sldMasterIdLst>
  <p:notesMasterIdLst>
    <p:notesMasterId r:id="rId123"/>
  </p:notesMasterIdLst>
  <p:sldIdLst>
    <p:sldId id="256" r:id="rId7"/>
    <p:sldId id="262" r:id="rId8"/>
    <p:sldId id="263" r:id="rId9"/>
    <p:sldId id="387" r:id="rId10"/>
    <p:sldId id="267" r:id="rId11"/>
    <p:sldId id="268" r:id="rId12"/>
    <p:sldId id="356" r:id="rId13"/>
    <p:sldId id="287" r:id="rId14"/>
    <p:sldId id="286" r:id="rId15"/>
    <p:sldId id="8362" r:id="rId16"/>
    <p:sldId id="8363" r:id="rId17"/>
    <p:sldId id="8364" r:id="rId18"/>
    <p:sldId id="8365" r:id="rId19"/>
    <p:sldId id="296" r:id="rId20"/>
    <p:sldId id="302" r:id="rId21"/>
    <p:sldId id="304" r:id="rId22"/>
    <p:sldId id="316" r:id="rId23"/>
    <p:sldId id="368" r:id="rId24"/>
    <p:sldId id="318" r:id="rId25"/>
    <p:sldId id="320" r:id="rId26"/>
    <p:sldId id="319" r:id="rId27"/>
    <p:sldId id="367" r:id="rId28"/>
    <p:sldId id="280" r:id="rId29"/>
    <p:sldId id="269" r:id="rId30"/>
    <p:sldId id="308" r:id="rId31"/>
    <p:sldId id="359" r:id="rId32"/>
    <p:sldId id="309" r:id="rId33"/>
    <p:sldId id="310" r:id="rId34"/>
    <p:sldId id="360" r:id="rId35"/>
    <p:sldId id="311" r:id="rId36"/>
    <p:sldId id="312" r:id="rId37"/>
    <p:sldId id="281" r:id="rId38"/>
    <p:sldId id="271" r:id="rId39"/>
    <p:sldId id="272" r:id="rId40"/>
    <p:sldId id="322" r:id="rId41"/>
    <p:sldId id="323" r:id="rId42"/>
    <p:sldId id="325" r:id="rId43"/>
    <p:sldId id="331" r:id="rId44"/>
    <p:sldId id="329" r:id="rId45"/>
    <p:sldId id="358" r:id="rId46"/>
    <p:sldId id="333" r:id="rId47"/>
    <p:sldId id="282" r:id="rId48"/>
    <p:sldId id="273" r:id="rId49"/>
    <p:sldId id="342" r:id="rId50"/>
    <p:sldId id="8366" r:id="rId51"/>
    <p:sldId id="8367" r:id="rId52"/>
    <p:sldId id="275" r:id="rId53"/>
    <p:sldId id="276" r:id="rId54"/>
    <p:sldId id="348" r:id="rId55"/>
    <p:sldId id="8361" r:id="rId56"/>
    <p:sldId id="349" r:id="rId57"/>
    <p:sldId id="277" r:id="rId58"/>
    <p:sldId id="278" r:id="rId59"/>
    <p:sldId id="334" r:id="rId60"/>
    <p:sldId id="364" r:id="rId61"/>
    <p:sldId id="365" r:id="rId62"/>
    <p:sldId id="366" r:id="rId63"/>
    <p:sldId id="343" r:id="rId64"/>
    <p:sldId id="362" r:id="rId65"/>
    <p:sldId id="363" r:id="rId66"/>
    <p:sldId id="347" r:id="rId67"/>
    <p:sldId id="345" r:id="rId68"/>
    <p:sldId id="346" r:id="rId69"/>
    <p:sldId id="285" r:id="rId70"/>
    <p:sldId id="398" r:id="rId71"/>
    <p:sldId id="388" r:id="rId72"/>
    <p:sldId id="370" r:id="rId73"/>
    <p:sldId id="371" r:id="rId74"/>
    <p:sldId id="2076136567" r:id="rId75"/>
    <p:sldId id="2076136613" r:id="rId76"/>
    <p:sldId id="399" r:id="rId77"/>
    <p:sldId id="373" r:id="rId78"/>
    <p:sldId id="376" r:id="rId79"/>
    <p:sldId id="265" r:id="rId80"/>
    <p:sldId id="283" r:id="rId81"/>
    <p:sldId id="392" r:id="rId82"/>
    <p:sldId id="389" r:id="rId83"/>
    <p:sldId id="390" r:id="rId84"/>
    <p:sldId id="377" r:id="rId85"/>
    <p:sldId id="378" r:id="rId86"/>
    <p:sldId id="379" r:id="rId87"/>
    <p:sldId id="380" r:id="rId88"/>
    <p:sldId id="381" r:id="rId89"/>
    <p:sldId id="391" r:id="rId90"/>
    <p:sldId id="289" r:id="rId91"/>
    <p:sldId id="291" r:id="rId92"/>
    <p:sldId id="293" r:id="rId93"/>
    <p:sldId id="382" r:id="rId94"/>
    <p:sldId id="383" r:id="rId95"/>
    <p:sldId id="384" r:id="rId96"/>
    <p:sldId id="1895" r:id="rId97"/>
    <p:sldId id="2076136614" r:id="rId98"/>
    <p:sldId id="2076136271" r:id="rId99"/>
    <p:sldId id="2076136267" r:id="rId100"/>
    <p:sldId id="2076136268" r:id="rId101"/>
    <p:sldId id="2076136308" r:id="rId102"/>
    <p:sldId id="2076136309" r:id="rId103"/>
    <p:sldId id="2076136310" r:id="rId104"/>
    <p:sldId id="2076136311" r:id="rId105"/>
    <p:sldId id="2076136312" r:id="rId106"/>
    <p:sldId id="2076136431" r:id="rId107"/>
    <p:sldId id="2076136316" r:id="rId108"/>
    <p:sldId id="2076136317" r:id="rId109"/>
    <p:sldId id="2076136313" r:id="rId110"/>
    <p:sldId id="8357" r:id="rId111"/>
    <p:sldId id="8358" r:id="rId112"/>
    <p:sldId id="8352" r:id="rId113"/>
    <p:sldId id="8360" r:id="rId114"/>
    <p:sldId id="8359" r:id="rId115"/>
    <p:sldId id="8356" r:id="rId116"/>
    <p:sldId id="306" r:id="rId117"/>
    <p:sldId id="294" r:id="rId118"/>
    <p:sldId id="295" r:id="rId119"/>
    <p:sldId id="385" r:id="rId120"/>
    <p:sldId id="259" r:id="rId121"/>
    <p:sldId id="355" r:id="rId122"/>
  </p:sldIdLst>
  <p:sldSz cx="12192000" cy="6858000"/>
  <p:notesSz cx="6858000" cy="9144000"/>
  <p:custDataLst>
    <p:tags r:id="rId12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2B0B32F-FCD7-0F4B-9CAE-ABDE52883989}">
          <p14:sldIdLst>
            <p14:sldId id="256"/>
            <p14:sldId id="262"/>
            <p14:sldId id="263"/>
          </p14:sldIdLst>
        </p14:section>
        <p14:section name="AZURE PAAS" id="{7D1DCAEC-38A5-425A-89CD-1CF3C5D4AB9B}">
          <p14:sldIdLst>
            <p14:sldId id="387"/>
          </p14:sldIdLst>
        </p14:section>
        <p14:section name="PaaS Compute" id="{530AF697-D71C-354A-910B-B21E977C74E6}">
          <p14:sldIdLst>
            <p14:sldId id="267"/>
            <p14:sldId id="268"/>
            <p14:sldId id="356"/>
            <p14:sldId id="287"/>
            <p14:sldId id="286"/>
            <p14:sldId id="8362"/>
            <p14:sldId id="8363"/>
            <p14:sldId id="8364"/>
            <p14:sldId id="8365"/>
            <p14:sldId id="296"/>
            <p14:sldId id="302"/>
            <p14:sldId id="304"/>
            <p14:sldId id="316"/>
            <p14:sldId id="368"/>
            <p14:sldId id="318"/>
            <p14:sldId id="320"/>
            <p14:sldId id="319"/>
            <p14:sldId id="367"/>
            <p14:sldId id="280"/>
          </p14:sldIdLst>
        </p14:section>
        <p14:section name="Serverless" id="{95F486AD-42E0-0C41-B21B-1DA1EF7A6EB5}">
          <p14:sldIdLst>
            <p14:sldId id="269"/>
            <p14:sldId id="308"/>
            <p14:sldId id="359"/>
            <p14:sldId id="309"/>
            <p14:sldId id="310"/>
            <p14:sldId id="360"/>
            <p14:sldId id="311"/>
            <p14:sldId id="312"/>
            <p14:sldId id="281"/>
          </p14:sldIdLst>
        </p14:section>
        <p14:section name="Containers" id="{B75BD436-7A2F-C64A-ACF3-F02CCE7CC7D9}">
          <p14:sldIdLst>
            <p14:sldId id="271"/>
            <p14:sldId id="272"/>
            <p14:sldId id="322"/>
            <p14:sldId id="323"/>
            <p14:sldId id="325"/>
            <p14:sldId id="331"/>
            <p14:sldId id="329"/>
            <p14:sldId id="358"/>
            <p14:sldId id="333"/>
            <p14:sldId id="282"/>
          </p14:sldIdLst>
        </p14:section>
        <p14:section name="PaaS Newtorking &amp; Hybrid" id="{F9B887B7-0B8A-EB44-AD56-45714557E56F}">
          <p14:sldIdLst>
            <p14:sldId id="273"/>
            <p14:sldId id="342"/>
            <p14:sldId id="8366"/>
            <p14:sldId id="8367"/>
          </p14:sldIdLst>
        </p14:section>
        <p14:section name="Messaging" id="{DDE65ED8-7162-C94C-80DD-05F401F7170A}">
          <p14:sldIdLst>
            <p14:sldId id="275"/>
            <p14:sldId id="276"/>
            <p14:sldId id="348"/>
            <p14:sldId id="8361"/>
            <p14:sldId id="349"/>
          </p14:sldIdLst>
        </p14:section>
        <p14:section name="Databases &amp; Data Stores" id="{C141CC39-3400-C341-A58D-EA871C39D25B}">
          <p14:sldIdLst>
            <p14:sldId id="277"/>
            <p14:sldId id="278"/>
            <p14:sldId id="334"/>
            <p14:sldId id="364"/>
            <p14:sldId id="365"/>
            <p14:sldId id="366"/>
            <p14:sldId id="343"/>
            <p14:sldId id="362"/>
            <p14:sldId id="363"/>
            <p14:sldId id="347"/>
            <p14:sldId id="345"/>
            <p14:sldId id="346"/>
            <p14:sldId id="285"/>
          </p14:sldIdLst>
        </p14:section>
        <p14:section name="Design Session - PaaS" id="{F5D4D5F7-6517-5B4F-BA33-6A5E8694F9C7}">
          <p14:sldIdLst>
            <p14:sldId id="398"/>
          </p14:sldIdLst>
        </p14:section>
        <p14:section name="DEVOPS" id="{A737E0BE-89E5-4AC6-9FB1-CAA60DE1F75C}">
          <p14:sldIdLst>
            <p14:sldId id="388"/>
          </p14:sldIdLst>
        </p14:section>
        <p14:section name="Monitoring PaaS" id="{72F0D1F0-C1E1-3E47-9D59-D498984953CE}">
          <p14:sldIdLst>
            <p14:sldId id="370"/>
            <p14:sldId id="371"/>
            <p14:sldId id="2076136567"/>
            <p14:sldId id="2076136613"/>
            <p14:sldId id="399"/>
            <p14:sldId id="373"/>
            <p14:sldId id="376"/>
          </p14:sldIdLst>
        </p14:section>
        <p14:section name="DevOps Automation" id="{8E124F9A-F539-B346-84EE-CBCFCB6E2C41}">
          <p14:sldIdLst>
            <p14:sldId id="265"/>
            <p14:sldId id="283"/>
            <p14:sldId id="392"/>
            <p14:sldId id="389"/>
            <p14:sldId id="390"/>
            <p14:sldId id="377"/>
            <p14:sldId id="378"/>
            <p14:sldId id="379"/>
            <p14:sldId id="380"/>
            <p14:sldId id="381"/>
            <p14:sldId id="391"/>
            <p14:sldId id="289"/>
            <p14:sldId id="291"/>
            <p14:sldId id="293"/>
            <p14:sldId id="382"/>
            <p14:sldId id="383"/>
            <p14:sldId id="384"/>
            <p14:sldId id="1895"/>
            <p14:sldId id="2076136614"/>
            <p14:sldId id="2076136271"/>
            <p14:sldId id="2076136267"/>
            <p14:sldId id="2076136268"/>
            <p14:sldId id="2076136308"/>
            <p14:sldId id="2076136309"/>
            <p14:sldId id="2076136310"/>
            <p14:sldId id="2076136311"/>
            <p14:sldId id="2076136312"/>
            <p14:sldId id="2076136431"/>
            <p14:sldId id="2076136316"/>
            <p14:sldId id="2076136317"/>
            <p14:sldId id="2076136313"/>
            <p14:sldId id="8357"/>
            <p14:sldId id="8358"/>
            <p14:sldId id="8352"/>
            <p14:sldId id="8360"/>
            <p14:sldId id="8359"/>
            <p14:sldId id="8356"/>
            <p14:sldId id="306"/>
            <p14:sldId id="294"/>
            <p14:sldId id="295"/>
            <p14:sldId id="385"/>
          </p14:sldIdLst>
        </p14:section>
        <p14:section name="Design Session - DevOps" id="{CF2D390E-1D4C-471E-A741-537C00BAA93D}">
          <p14:sldIdLst>
            <p14:sldId id="259"/>
          </p14:sldIdLst>
        </p14:section>
        <p14:section name="Close" id="{28DFFC0D-5E70-4D9D-8642-15AA5DD8E582}">
          <p14:sldIdLst>
            <p14:sldId id="35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na Ballestrino" initials="JB" lastIdx="5" clrIdx="0"/>
  <p:cmAuthor id="2" name="Adriana Di Nolfi" initials="ADN" lastIdx="8" clrIdx="1"/>
  <p:cmAuthor id="3" name="Toni-Marie Lowney" initials="TL" lastIdx="6"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13" autoAdjust="0"/>
    <p:restoredTop sz="69103" autoAdjust="0"/>
  </p:normalViewPr>
  <p:slideViewPr>
    <p:cSldViewPr snapToGrid="0">
      <p:cViewPr varScale="1">
        <p:scale>
          <a:sx n="79" d="100"/>
          <a:sy n="79" d="100"/>
        </p:scale>
        <p:origin x="1386" y="78"/>
      </p:cViewPr>
      <p:guideLst/>
    </p:cSldViewPr>
  </p:slideViewPr>
  <p:notesTextViewPr>
    <p:cViewPr>
      <p:scale>
        <a:sx n="3" d="2"/>
        <a:sy n="3" d="2"/>
      </p:scale>
      <p:origin x="0" y="0"/>
    </p:cViewPr>
  </p:notesTextViewPr>
  <p:sorterViewPr>
    <p:cViewPr varScale="1">
      <p:scale>
        <a:sx n="100" d="100"/>
        <a:sy n="100" d="100"/>
      </p:scale>
      <p:origin x="0" y="-2097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notesMaster" Target="notesMasters/notesMaster1.xml"/><Relationship Id="rId128" Type="http://schemas.openxmlformats.org/officeDocument/2006/relationships/theme" Target="theme/theme1.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tags" Target="tags/tag1.xml"/><Relationship Id="rId129" Type="http://schemas.openxmlformats.org/officeDocument/2006/relationships/tableStyles" Target="tableStyles.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commentAuthors" Target="commentAuthor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viewProps" Target="viewProps.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3F8D28-9B24-45F7-82C2-D98FCC74B220}" type="doc">
      <dgm:prSet loTypeId="urn:microsoft.com/office/officeart/2005/8/layout/default" loCatId="list" qsTypeId="urn:microsoft.com/office/officeart/2005/8/quickstyle/simple5" qsCatId="simple" csTypeId="urn:microsoft.com/office/officeart/2005/8/colors/colorful3" csCatId="colorful" phldr="1"/>
      <dgm:spPr/>
    </dgm:pt>
    <dgm:pt modelId="{AEF87A14-CD1B-4C7A-AD2A-E6A5AE47005A}">
      <dgm:prSet phldrT="[Text]" custT="1"/>
      <dgm:spPr/>
      <dgm:t>
        <a:bodyPr/>
        <a:lstStyle/>
        <a:p>
          <a:r>
            <a:rPr lang="en-US" sz="2000" dirty="0"/>
            <a:t>Health Check</a:t>
          </a:r>
        </a:p>
      </dgm:t>
    </dgm:pt>
    <dgm:pt modelId="{A09BE54F-79F5-4681-B28A-9140D3082AA8}" type="parTrans" cxnId="{3527C197-016F-4431-A862-8C4E579A3C78}">
      <dgm:prSet/>
      <dgm:spPr/>
      <dgm:t>
        <a:bodyPr/>
        <a:lstStyle/>
        <a:p>
          <a:endParaRPr lang="en-US" sz="2000"/>
        </a:p>
      </dgm:t>
    </dgm:pt>
    <dgm:pt modelId="{43A4FD19-F269-4C16-AC73-2D096854B3FF}" type="sibTrans" cxnId="{3527C197-016F-4431-A862-8C4E579A3C78}">
      <dgm:prSet/>
      <dgm:spPr/>
      <dgm:t>
        <a:bodyPr/>
        <a:lstStyle/>
        <a:p>
          <a:endParaRPr lang="en-US" sz="2000"/>
        </a:p>
      </dgm:t>
    </dgm:pt>
    <dgm:pt modelId="{7606BCA9-C302-4783-BFBD-2DC518E778CD}">
      <dgm:prSet phldrT="[Text]" custT="1"/>
      <dgm:spPr/>
      <dgm:t>
        <a:bodyPr/>
        <a:lstStyle/>
        <a:p>
          <a:r>
            <a:rPr lang="en-US" sz="2000" dirty="0"/>
            <a:t>Monitor &amp; Optimize</a:t>
          </a:r>
        </a:p>
      </dgm:t>
    </dgm:pt>
    <dgm:pt modelId="{0028FD89-5221-4A08-BB87-C2FA6BE4E51E}" type="parTrans" cxnId="{98680B21-BD29-449C-BACB-F7DFCC4278D3}">
      <dgm:prSet/>
      <dgm:spPr/>
      <dgm:t>
        <a:bodyPr/>
        <a:lstStyle/>
        <a:p>
          <a:endParaRPr lang="en-US" sz="2000"/>
        </a:p>
      </dgm:t>
    </dgm:pt>
    <dgm:pt modelId="{C76DB427-5F76-4C03-B2F4-D396A18A7955}" type="sibTrans" cxnId="{98680B21-BD29-449C-BACB-F7DFCC4278D3}">
      <dgm:prSet/>
      <dgm:spPr/>
      <dgm:t>
        <a:bodyPr/>
        <a:lstStyle/>
        <a:p>
          <a:endParaRPr lang="en-US" sz="2000"/>
        </a:p>
      </dgm:t>
    </dgm:pt>
    <dgm:pt modelId="{7C5F65D0-987A-4547-8956-DEAEB930EF01}">
      <dgm:prSet phldrT="[Text]" custT="1"/>
      <dgm:spPr/>
      <dgm:t>
        <a:bodyPr/>
        <a:lstStyle/>
        <a:p>
          <a:r>
            <a:rPr lang="en-US" sz="2000" dirty="0"/>
            <a:t>Detect &amp; Debug</a:t>
          </a:r>
        </a:p>
      </dgm:t>
    </dgm:pt>
    <dgm:pt modelId="{C79765E4-F24E-4124-B276-6978EC5B6055}" type="parTrans" cxnId="{5AD82AE1-483F-4DCF-8549-E1AE7AF88F67}">
      <dgm:prSet/>
      <dgm:spPr/>
      <dgm:t>
        <a:bodyPr/>
        <a:lstStyle/>
        <a:p>
          <a:endParaRPr lang="en-US"/>
        </a:p>
      </dgm:t>
    </dgm:pt>
    <dgm:pt modelId="{C81B2EF9-E743-4021-95C3-DD07C516F72A}" type="sibTrans" cxnId="{5AD82AE1-483F-4DCF-8549-E1AE7AF88F67}">
      <dgm:prSet/>
      <dgm:spPr/>
      <dgm:t>
        <a:bodyPr/>
        <a:lstStyle/>
        <a:p>
          <a:endParaRPr lang="en-US"/>
        </a:p>
      </dgm:t>
    </dgm:pt>
    <dgm:pt modelId="{CA91E749-730E-4094-B695-0D9F2963D1ED}">
      <dgm:prSet phldrT="[Text]" custT="1"/>
      <dgm:spPr/>
      <dgm:t>
        <a:bodyPr/>
        <a:lstStyle/>
        <a:p>
          <a:r>
            <a:rPr lang="en-US" sz="2000" dirty="0"/>
            <a:t>ML/Data Analytics</a:t>
          </a:r>
        </a:p>
      </dgm:t>
    </dgm:pt>
    <dgm:pt modelId="{B367A802-62F2-467B-B7FB-E5B37E06CF86}" type="parTrans" cxnId="{14337AC6-EC19-46CF-BFEF-B4EB42AF4FCA}">
      <dgm:prSet/>
      <dgm:spPr/>
      <dgm:t>
        <a:bodyPr/>
        <a:lstStyle/>
        <a:p>
          <a:endParaRPr lang="en-US"/>
        </a:p>
      </dgm:t>
    </dgm:pt>
    <dgm:pt modelId="{2224C933-293D-461E-9ECE-774206E35998}" type="sibTrans" cxnId="{14337AC6-EC19-46CF-BFEF-B4EB42AF4FCA}">
      <dgm:prSet/>
      <dgm:spPr/>
      <dgm:t>
        <a:bodyPr/>
        <a:lstStyle/>
        <a:p>
          <a:endParaRPr lang="en-US"/>
        </a:p>
      </dgm:t>
    </dgm:pt>
    <dgm:pt modelId="{7FA40DE6-7684-4091-AB0F-F29FFDC91C4D}">
      <dgm:prSet phldrT="[Text]" custT="1"/>
      <dgm:spPr/>
      <dgm:t>
        <a:bodyPr/>
        <a:lstStyle/>
        <a:p>
          <a:r>
            <a:rPr lang="en-US" sz="2000"/>
            <a:t>Generate Alerts</a:t>
          </a:r>
          <a:endParaRPr lang="en-US" sz="2000" dirty="0"/>
        </a:p>
      </dgm:t>
    </dgm:pt>
    <dgm:pt modelId="{E584E556-06E9-46D6-99BC-CE1E55CB3BCB}" type="parTrans" cxnId="{2CAC8AD9-E57C-4BA9-B9B1-0F7951D763FA}">
      <dgm:prSet/>
      <dgm:spPr/>
      <dgm:t>
        <a:bodyPr/>
        <a:lstStyle/>
        <a:p>
          <a:endParaRPr lang="en-US"/>
        </a:p>
      </dgm:t>
    </dgm:pt>
    <dgm:pt modelId="{743A48BE-17EC-467A-B979-FD21CC5E6E2E}" type="sibTrans" cxnId="{2CAC8AD9-E57C-4BA9-B9B1-0F7951D763FA}">
      <dgm:prSet/>
      <dgm:spPr/>
      <dgm:t>
        <a:bodyPr/>
        <a:lstStyle/>
        <a:p>
          <a:endParaRPr lang="en-US"/>
        </a:p>
      </dgm:t>
    </dgm:pt>
    <dgm:pt modelId="{46E771AE-BDB8-4458-AC8E-7196357DC6AC}">
      <dgm:prSet phldrT="[Text]"/>
      <dgm:spPr/>
      <dgm:t>
        <a:bodyPr/>
        <a:lstStyle/>
        <a:p>
          <a:r>
            <a:rPr lang="en-US" dirty="0"/>
            <a:t>Take  Actions</a:t>
          </a:r>
        </a:p>
      </dgm:t>
    </dgm:pt>
    <dgm:pt modelId="{05C810F6-EF9A-4095-B35C-74356CC022C6}" type="parTrans" cxnId="{71F91664-AAFF-4480-82E1-3A560C279320}">
      <dgm:prSet/>
      <dgm:spPr/>
      <dgm:t>
        <a:bodyPr/>
        <a:lstStyle/>
        <a:p>
          <a:endParaRPr lang="en-US"/>
        </a:p>
      </dgm:t>
    </dgm:pt>
    <dgm:pt modelId="{777A6749-30A5-4B5A-A62E-207BB02C1772}" type="sibTrans" cxnId="{71F91664-AAFF-4480-82E1-3A560C279320}">
      <dgm:prSet/>
      <dgm:spPr/>
      <dgm:t>
        <a:bodyPr/>
        <a:lstStyle/>
        <a:p>
          <a:endParaRPr lang="en-US"/>
        </a:p>
      </dgm:t>
    </dgm:pt>
    <dgm:pt modelId="{4F014687-736C-4EDC-AD2B-4808BC327AC5}">
      <dgm:prSet phldrT="[Text]"/>
      <dgm:spPr/>
      <dgm:t>
        <a:bodyPr/>
        <a:lstStyle/>
        <a:p>
          <a:r>
            <a:rPr lang="en-US" dirty="0"/>
            <a:t>Customer Insights</a:t>
          </a:r>
        </a:p>
      </dgm:t>
    </dgm:pt>
    <dgm:pt modelId="{E784E543-78D0-4E71-B18E-75D5896788E6}" type="parTrans" cxnId="{F9E3A4C9-70C5-4617-AB1E-850C2E8E71EA}">
      <dgm:prSet/>
      <dgm:spPr/>
      <dgm:t>
        <a:bodyPr/>
        <a:lstStyle/>
        <a:p>
          <a:endParaRPr lang="en-US"/>
        </a:p>
      </dgm:t>
    </dgm:pt>
    <dgm:pt modelId="{B102DAD7-2A93-4B1A-B692-FEDCC741CA21}" type="sibTrans" cxnId="{F9E3A4C9-70C5-4617-AB1E-850C2E8E71EA}">
      <dgm:prSet/>
      <dgm:spPr/>
      <dgm:t>
        <a:bodyPr/>
        <a:lstStyle/>
        <a:p>
          <a:endParaRPr lang="en-US"/>
        </a:p>
      </dgm:t>
    </dgm:pt>
    <dgm:pt modelId="{0C1610D4-E824-4715-8ACA-071FC49EBD47}">
      <dgm:prSet phldrT="[Text]"/>
      <dgm:spPr/>
      <dgm:t>
        <a:bodyPr/>
        <a:lstStyle/>
        <a:p>
          <a:r>
            <a:rPr lang="en-US" dirty="0"/>
            <a:t>Export &amp; Correlate</a:t>
          </a:r>
        </a:p>
      </dgm:t>
    </dgm:pt>
    <dgm:pt modelId="{A126739F-2578-4FD3-8BE8-F2C916731BAD}" type="parTrans" cxnId="{14A75DFC-22C5-41F1-8068-741C415AEDED}">
      <dgm:prSet/>
      <dgm:spPr/>
      <dgm:t>
        <a:bodyPr/>
        <a:lstStyle/>
        <a:p>
          <a:endParaRPr lang="en-US"/>
        </a:p>
      </dgm:t>
    </dgm:pt>
    <dgm:pt modelId="{8D641685-0A8C-4780-BD5A-F42289CBE5F8}" type="sibTrans" cxnId="{14A75DFC-22C5-41F1-8068-741C415AEDED}">
      <dgm:prSet/>
      <dgm:spPr/>
      <dgm:t>
        <a:bodyPr/>
        <a:lstStyle/>
        <a:p>
          <a:endParaRPr lang="en-US"/>
        </a:p>
      </dgm:t>
    </dgm:pt>
    <dgm:pt modelId="{0841CD39-4A26-4AA0-9C2A-2566F1D538AF}" type="pres">
      <dgm:prSet presAssocID="{473F8D28-9B24-45F7-82C2-D98FCC74B220}" presName="diagram" presStyleCnt="0">
        <dgm:presLayoutVars>
          <dgm:dir/>
          <dgm:resizeHandles val="exact"/>
        </dgm:presLayoutVars>
      </dgm:prSet>
      <dgm:spPr/>
    </dgm:pt>
    <dgm:pt modelId="{0645E0B4-3376-40A3-98C2-7265730819FB}" type="pres">
      <dgm:prSet presAssocID="{AEF87A14-CD1B-4C7A-AD2A-E6A5AE47005A}" presName="node" presStyleLbl="node1" presStyleIdx="0" presStyleCnt="8" custLinFactNeighborX="0" custLinFactNeighborY="-620">
        <dgm:presLayoutVars>
          <dgm:bulletEnabled val="1"/>
        </dgm:presLayoutVars>
      </dgm:prSet>
      <dgm:spPr/>
    </dgm:pt>
    <dgm:pt modelId="{740435A0-1B4D-4F63-9F7E-638B284A8FF8}" type="pres">
      <dgm:prSet presAssocID="{43A4FD19-F269-4C16-AC73-2D096854B3FF}" presName="sibTrans" presStyleCnt="0"/>
      <dgm:spPr/>
    </dgm:pt>
    <dgm:pt modelId="{01BD7407-6600-49EC-AE01-3BB05AB2888D}" type="pres">
      <dgm:prSet presAssocID="{7606BCA9-C302-4783-BFBD-2DC518E778CD}" presName="node" presStyleLbl="node1" presStyleIdx="1" presStyleCnt="8">
        <dgm:presLayoutVars>
          <dgm:bulletEnabled val="1"/>
        </dgm:presLayoutVars>
      </dgm:prSet>
      <dgm:spPr/>
    </dgm:pt>
    <dgm:pt modelId="{269A08DE-71C5-417B-AD5F-2075A3BC26E4}" type="pres">
      <dgm:prSet presAssocID="{C76DB427-5F76-4C03-B2F4-D396A18A7955}" presName="sibTrans" presStyleCnt="0"/>
      <dgm:spPr/>
    </dgm:pt>
    <dgm:pt modelId="{9148E4B0-2B22-4978-9CF0-F1BF187149D8}" type="pres">
      <dgm:prSet presAssocID="{7C5F65D0-987A-4547-8956-DEAEB930EF01}" presName="node" presStyleLbl="node1" presStyleIdx="2" presStyleCnt="8">
        <dgm:presLayoutVars>
          <dgm:bulletEnabled val="1"/>
        </dgm:presLayoutVars>
      </dgm:prSet>
      <dgm:spPr/>
    </dgm:pt>
    <dgm:pt modelId="{E03CBAD9-5476-47DE-885F-890B17FFC59D}" type="pres">
      <dgm:prSet presAssocID="{C81B2EF9-E743-4021-95C3-DD07C516F72A}" presName="sibTrans" presStyleCnt="0"/>
      <dgm:spPr/>
    </dgm:pt>
    <dgm:pt modelId="{ED078599-38AC-4CC7-A33E-CB36959F71AE}" type="pres">
      <dgm:prSet presAssocID="{CA91E749-730E-4094-B695-0D9F2963D1ED}" presName="node" presStyleLbl="node1" presStyleIdx="3" presStyleCnt="8">
        <dgm:presLayoutVars>
          <dgm:bulletEnabled val="1"/>
        </dgm:presLayoutVars>
      </dgm:prSet>
      <dgm:spPr/>
    </dgm:pt>
    <dgm:pt modelId="{30E9F304-7689-433A-90D4-36AC1EE39BFF}" type="pres">
      <dgm:prSet presAssocID="{2224C933-293D-461E-9ECE-774206E35998}" presName="sibTrans" presStyleCnt="0"/>
      <dgm:spPr/>
    </dgm:pt>
    <dgm:pt modelId="{FD676034-C3AD-4273-91FB-61E83963031A}" type="pres">
      <dgm:prSet presAssocID="{7FA40DE6-7684-4091-AB0F-F29FFDC91C4D}" presName="node" presStyleLbl="node1" presStyleIdx="4" presStyleCnt="8">
        <dgm:presLayoutVars>
          <dgm:bulletEnabled val="1"/>
        </dgm:presLayoutVars>
      </dgm:prSet>
      <dgm:spPr/>
    </dgm:pt>
    <dgm:pt modelId="{7A613650-E8D5-410A-9C54-B53F0BF6EDAD}" type="pres">
      <dgm:prSet presAssocID="{743A48BE-17EC-467A-B979-FD21CC5E6E2E}" presName="sibTrans" presStyleCnt="0"/>
      <dgm:spPr/>
    </dgm:pt>
    <dgm:pt modelId="{08AC01E7-5B5E-42E1-837A-A21A481E153E}" type="pres">
      <dgm:prSet presAssocID="{46E771AE-BDB8-4458-AC8E-7196357DC6AC}" presName="node" presStyleLbl="node1" presStyleIdx="5" presStyleCnt="8">
        <dgm:presLayoutVars>
          <dgm:bulletEnabled val="1"/>
        </dgm:presLayoutVars>
      </dgm:prSet>
      <dgm:spPr/>
    </dgm:pt>
    <dgm:pt modelId="{062BACED-D473-4D45-9EB7-3AAEF33D6CDF}" type="pres">
      <dgm:prSet presAssocID="{777A6749-30A5-4B5A-A62E-207BB02C1772}" presName="sibTrans" presStyleCnt="0"/>
      <dgm:spPr/>
    </dgm:pt>
    <dgm:pt modelId="{7B97FF60-FD7B-4F90-9B2E-5A85581060C6}" type="pres">
      <dgm:prSet presAssocID="{4F014687-736C-4EDC-AD2B-4808BC327AC5}" presName="node" presStyleLbl="node1" presStyleIdx="6" presStyleCnt="8">
        <dgm:presLayoutVars>
          <dgm:bulletEnabled val="1"/>
        </dgm:presLayoutVars>
      </dgm:prSet>
      <dgm:spPr/>
    </dgm:pt>
    <dgm:pt modelId="{7F143864-1203-485F-AB4A-F092EF8D5DE0}" type="pres">
      <dgm:prSet presAssocID="{B102DAD7-2A93-4B1A-B692-FEDCC741CA21}" presName="sibTrans" presStyleCnt="0"/>
      <dgm:spPr/>
    </dgm:pt>
    <dgm:pt modelId="{EFC416E0-7770-42E0-AB5E-986C1F2FFCC2}" type="pres">
      <dgm:prSet presAssocID="{0C1610D4-E824-4715-8ACA-071FC49EBD47}" presName="node" presStyleLbl="node1" presStyleIdx="7" presStyleCnt="8">
        <dgm:presLayoutVars>
          <dgm:bulletEnabled val="1"/>
        </dgm:presLayoutVars>
      </dgm:prSet>
      <dgm:spPr/>
    </dgm:pt>
  </dgm:ptLst>
  <dgm:cxnLst>
    <dgm:cxn modelId="{98680B21-BD29-449C-BACB-F7DFCC4278D3}" srcId="{473F8D28-9B24-45F7-82C2-D98FCC74B220}" destId="{7606BCA9-C302-4783-BFBD-2DC518E778CD}" srcOrd="1" destOrd="0" parTransId="{0028FD89-5221-4A08-BB87-C2FA6BE4E51E}" sibTransId="{C76DB427-5F76-4C03-B2F4-D396A18A7955}"/>
    <dgm:cxn modelId="{EEE3E333-6538-4EE1-98E7-42E5D2D6C743}" type="presOf" srcId="{7C5F65D0-987A-4547-8956-DEAEB930EF01}" destId="{9148E4B0-2B22-4978-9CF0-F1BF187149D8}" srcOrd="0" destOrd="0" presId="urn:microsoft.com/office/officeart/2005/8/layout/default"/>
    <dgm:cxn modelId="{5DAA375D-FA87-4D11-907E-15D213917ABA}" type="presOf" srcId="{CA91E749-730E-4094-B695-0D9F2963D1ED}" destId="{ED078599-38AC-4CC7-A33E-CB36959F71AE}" srcOrd="0" destOrd="0" presId="urn:microsoft.com/office/officeart/2005/8/layout/default"/>
    <dgm:cxn modelId="{71F91664-AAFF-4480-82E1-3A560C279320}" srcId="{473F8D28-9B24-45F7-82C2-D98FCC74B220}" destId="{46E771AE-BDB8-4458-AC8E-7196357DC6AC}" srcOrd="5" destOrd="0" parTransId="{05C810F6-EF9A-4095-B35C-74356CC022C6}" sibTransId="{777A6749-30A5-4B5A-A62E-207BB02C1772}"/>
    <dgm:cxn modelId="{871D6B90-968D-4701-B818-CECAB333644B}" type="presOf" srcId="{AEF87A14-CD1B-4C7A-AD2A-E6A5AE47005A}" destId="{0645E0B4-3376-40A3-98C2-7265730819FB}" srcOrd="0" destOrd="0" presId="urn:microsoft.com/office/officeart/2005/8/layout/default"/>
    <dgm:cxn modelId="{3527C197-016F-4431-A862-8C4E579A3C78}" srcId="{473F8D28-9B24-45F7-82C2-D98FCC74B220}" destId="{AEF87A14-CD1B-4C7A-AD2A-E6A5AE47005A}" srcOrd="0" destOrd="0" parTransId="{A09BE54F-79F5-4681-B28A-9140D3082AA8}" sibTransId="{43A4FD19-F269-4C16-AC73-2D096854B3FF}"/>
    <dgm:cxn modelId="{DDFAE6A5-3B36-473E-92F6-BBE845316C76}" type="presOf" srcId="{0C1610D4-E824-4715-8ACA-071FC49EBD47}" destId="{EFC416E0-7770-42E0-AB5E-986C1F2FFCC2}" srcOrd="0" destOrd="0" presId="urn:microsoft.com/office/officeart/2005/8/layout/default"/>
    <dgm:cxn modelId="{769EDCA9-C6BF-4479-BE9A-C689C7A79F21}" type="presOf" srcId="{4F014687-736C-4EDC-AD2B-4808BC327AC5}" destId="{7B97FF60-FD7B-4F90-9B2E-5A85581060C6}" srcOrd="0" destOrd="0" presId="urn:microsoft.com/office/officeart/2005/8/layout/default"/>
    <dgm:cxn modelId="{14337AC6-EC19-46CF-BFEF-B4EB42AF4FCA}" srcId="{473F8D28-9B24-45F7-82C2-D98FCC74B220}" destId="{CA91E749-730E-4094-B695-0D9F2963D1ED}" srcOrd="3" destOrd="0" parTransId="{B367A802-62F2-467B-B7FB-E5B37E06CF86}" sibTransId="{2224C933-293D-461E-9ECE-774206E35998}"/>
    <dgm:cxn modelId="{F9E3A4C9-70C5-4617-AB1E-850C2E8E71EA}" srcId="{473F8D28-9B24-45F7-82C2-D98FCC74B220}" destId="{4F014687-736C-4EDC-AD2B-4808BC327AC5}" srcOrd="6" destOrd="0" parTransId="{E784E543-78D0-4E71-B18E-75D5896788E6}" sibTransId="{B102DAD7-2A93-4B1A-B692-FEDCC741CA21}"/>
    <dgm:cxn modelId="{FC73EECB-2B0B-40ED-BD39-5F9D1C12E9D8}" type="presOf" srcId="{7FA40DE6-7684-4091-AB0F-F29FFDC91C4D}" destId="{FD676034-C3AD-4273-91FB-61E83963031A}" srcOrd="0" destOrd="0" presId="urn:microsoft.com/office/officeart/2005/8/layout/default"/>
    <dgm:cxn modelId="{14B089D1-A749-435E-9AD6-F3AA5903042E}" type="presOf" srcId="{473F8D28-9B24-45F7-82C2-D98FCC74B220}" destId="{0841CD39-4A26-4AA0-9C2A-2566F1D538AF}" srcOrd="0" destOrd="0" presId="urn:microsoft.com/office/officeart/2005/8/layout/default"/>
    <dgm:cxn modelId="{FC10CFD8-7D6B-43C1-BF8B-A47F7EFEFE04}" type="presOf" srcId="{46E771AE-BDB8-4458-AC8E-7196357DC6AC}" destId="{08AC01E7-5B5E-42E1-837A-A21A481E153E}" srcOrd="0" destOrd="0" presId="urn:microsoft.com/office/officeart/2005/8/layout/default"/>
    <dgm:cxn modelId="{2CAC8AD9-E57C-4BA9-B9B1-0F7951D763FA}" srcId="{473F8D28-9B24-45F7-82C2-D98FCC74B220}" destId="{7FA40DE6-7684-4091-AB0F-F29FFDC91C4D}" srcOrd="4" destOrd="0" parTransId="{E584E556-06E9-46D6-99BC-CE1E55CB3BCB}" sibTransId="{743A48BE-17EC-467A-B979-FD21CC5E6E2E}"/>
    <dgm:cxn modelId="{B8BCDCDA-A006-4E15-B317-E1D6E175638D}" type="presOf" srcId="{7606BCA9-C302-4783-BFBD-2DC518E778CD}" destId="{01BD7407-6600-49EC-AE01-3BB05AB2888D}" srcOrd="0" destOrd="0" presId="urn:microsoft.com/office/officeart/2005/8/layout/default"/>
    <dgm:cxn modelId="{5AD82AE1-483F-4DCF-8549-E1AE7AF88F67}" srcId="{473F8D28-9B24-45F7-82C2-D98FCC74B220}" destId="{7C5F65D0-987A-4547-8956-DEAEB930EF01}" srcOrd="2" destOrd="0" parTransId="{C79765E4-F24E-4124-B276-6978EC5B6055}" sibTransId="{C81B2EF9-E743-4021-95C3-DD07C516F72A}"/>
    <dgm:cxn modelId="{14A75DFC-22C5-41F1-8068-741C415AEDED}" srcId="{473F8D28-9B24-45F7-82C2-D98FCC74B220}" destId="{0C1610D4-E824-4715-8ACA-071FC49EBD47}" srcOrd="7" destOrd="0" parTransId="{A126739F-2578-4FD3-8BE8-F2C916731BAD}" sibTransId="{8D641685-0A8C-4780-BD5A-F42289CBE5F8}"/>
    <dgm:cxn modelId="{FF03EE07-3C70-44C4-B991-794DCCF79E92}" type="presParOf" srcId="{0841CD39-4A26-4AA0-9C2A-2566F1D538AF}" destId="{0645E0B4-3376-40A3-98C2-7265730819FB}" srcOrd="0" destOrd="0" presId="urn:microsoft.com/office/officeart/2005/8/layout/default"/>
    <dgm:cxn modelId="{9198479E-335D-4E7E-AC5C-C05AD5ACD234}" type="presParOf" srcId="{0841CD39-4A26-4AA0-9C2A-2566F1D538AF}" destId="{740435A0-1B4D-4F63-9F7E-638B284A8FF8}" srcOrd="1" destOrd="0" presId="urn:microsoft.com/office/officeart/2005/8/layout/default"/>
    <dgm:cxn modelId="{C648281A-763D-4E1C-8723-982F7F064BB2}" type="presParOf" srcId="{0841CD39-4A26-4AA0-9C2A-2566F1D538AF}" destId="{01BD7407-6600-49EC-AE01-3BB05AB2888D}" srcOrd="2" destOrd="0" presId="urn:microsoft.com/office/officeart/2005/8/layout/default"/>
    <dgm:cxn modelId="{24E458AB-5430-49C1-9135-E81AECD4FDD3}" type="presParOf" srcId="{0841CD39-4A26-4AA0-9C2A-2566F1D538AF}" destId="{269A08DE-71C5-417B-AD5F-2075A3BC26E4}" srcOrd="3" destOrd="0" presId="urn:microsoft.com/office/officeart/2005/8/layout/default"/>
    <dgm:cxn modelId="{4E5A148C-363C-4D7B-B897-630C8874FFA4}" type="presParOf" srcId="{0841CD39-4A26-4AA0-9C2A-2566F1D538AF}" destId="{9148E4B0-2B22-4978-9CF0-F1BF187149D8}" srcOrd="4" destOrd="0" presId="urn:microsoft.com/office/officeart/2005/8/layout/default"/>
    <dgm:cxn modelId="{96EBBF9D-1F91-4574-A10F-48A61CF263CA}" type="presParOf" srcId="{0841CD39-4A26-4AA0-9C2A-2566F1D538AF}" destId="{E03CBAD9-5476-47DE-885F-890B17FFC59D}" srcOrd="5" destOrd="0" presId="urn:microsoft.com/office/officeart/2005/8/layout/default"/>
    <dgm:cxn modelId="{9A267A7F-0F92-453B-99CA-4F68A7762C16}" type="presParOf" srcId="{0841CD39-4A26-4AA0-9C2A-2566F1D538AF}" destId="{ED078599-38AC-4CC7-A33E-CB36959F71AE}" srcOrd="6" destOrd="0" presId="urn:microsoft.com/office/officeart/2005/8/layout/default"/>
    <dgm:cxn modelId="{2BBF08A8-9927-4475-9115-94D6923CC3A9}" type="presParOf" srcId="{0841CD39-4A26-4AA0-9C2A-2566F1D538AF}" destId="{30E9F304-7689-433A-90D4-36AC1EE39BFF}" srcOrd="7" destOrd="0" presId="urn:microsoft.com/office/officeart/2005/8/layout/default"/>
    <dgm:cxn modelId="{539DD4C3-408A-49FE-B787-BD51DC39F2EF}" type="presParOf" srcId="{0841CD39-4A26-4AA0-9C2A-2566F1D538AF}" destId="{FD676034-C3AD-4273-91FB-61E83963031A}" srcOrd="8" destOrd="0" presId="urn:microsoft.com/office/officeart/2005/8/layout/default"/>
    <dgm:cxn modelId="{3B1AA718-961D-4D0B-9538-88E2A615759F}" type="presParOf" srcId="{0841CD39-4A26-4AA0-9C2A-2566F1D538AF}" destId="{7A613650-E8D5-410A-9C54-B53F0BF6EDAD}" srcOrd="9" destOrd="0" presId="urn:microsoft.com/office/officeart/2005/8/layout/default"/>
    <dgm:cxn modelId="{348F67C0-9D28-4B65-8EFF-3E544D70B7E1}" type="presParOf" srcId="{0841CD39-4A26-4AA0-9C2A-2566F1D538AF}" destId="{08AC01E7-5B5E-42E1-837A-A21A481E153E}" srcOrd="10" destOrd="0" presId="urn:microsoft.com/office/officeart/2005/8/layout/default"/>
    <dgm:cxn modelId="{CBDEE45D-8E3A-4CE9-967C-1CB2176CAD2C}" type="presParOf" srcId="{0841CD39-4A26-4AA0-9C2A-2566F1D538AF}" destId="{062BACED-D473-4D45-9EB7-3AAEF33D6CDF}" srcOrd="11" destOrd="0" presId="urn:microsoft.com/office/officeart/2005/8/layout/default"/>
    <dgm:cxn modelId="{CDAD2353-6CFC-4A64-9F22-00462A6CDB33}" type="presParOf" srcId="{0841CD39-4A26-4AA0-9C2A-2566F1D538AF}" destId="{7B97FF60-FD7B-4F90-9B2E-5A85581060C6}" srcOrd="12" destOrd="0" presId="urn:microsoft.com/office/officeart/2005/8/layout/default"/>
    <dgm:cxn modelId="{09D1143E-CF34-4422-8CF8-77BF8C80296A}" type="presParOf" srcId="{0841CD39-4A26-4AA0-9C2A-2566F1D538AF}" destId="{7F143864-1203-485F-AB4A-F092EF8D5DE0}" srcOrd="13" destOrd="0" presId="urn:microsoft.com/office/officeart/2005/8/layout/default"/>
    <dgm:cxn modelId="{512F6A59-24AC-4237-AEFF-856C80CEF67C}" type="presParOf" srcId="{0841CD39-4A26-4AA0-9C2A-2566F1D538AF}" destId="{EFC416E0-7770-42E0-AB5E-986C1F2FFCC2}"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45E0B4-3376-40A3-98C2-7265730819FB}">
      <dsp:nvSpPr>
        <dsp:cNvPr id="0" name=""/>
        <dsp:cNvSpPr/>
      </dsp:nvSpPr>
      <dsp:spPr>
        <a:xfrm>
          <a:off x="3943" y="190689"/>
          <a:ext cx="1400472" cy="840283"/>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Health Check</a:t>
          </a:r>
        </a:p>
      </dsp:txBody>
      <dsp:txXfrm>
        <a:off x="3943" y="190689"/>
        <a:ext cx="1400472" cy="840283"/>
      </dsp:txXfrm>
    </dsp:sp>
    <dsp:sp modelId="{01BD7407-6600-49EC-AE01-3BB05AB2888D}">
      <dsp:nvSpPr>
        <dsp:cNvPr id="0" name=""/>
        <dsp:cNvSpPr/>
      </dsp:nvSpPr>
      <dsp:spPr>
        <a:xfrm>
          <a:off x="1544463" y="195899"/>
          <a:ext cx="1400472" cy="840283"/>
        </a:xfrm>
        <a:prstGeom prst="rect">
          <a:avLst/>
        </a:prstGeom>
        <a:gradFill rotWithShape="0">
          <a:gsLst>
            <a:gs pos="0">
              <a:schemeClr val="accent3">
                <a:hueOff val="-426077"/>
                <a:satOff val="5197"/>
                <a:lumOff val="-841"/>
                <a:alphaOff val="0"/>
                <a:satMod val="103000"/>
                <a:lumMod val="102000"/>
                <a:tint val="94000"/>
              </a:schemeClr>
            </a:gs>
            <a:gs pos="50000">
              <a:schemeClr val="accent3">
                <a:hueOff val="-426077"/>
                <a:satOff val="5197"/>
                <a:lumOff val="-841"/>
                <a:alphaOff val="0"/>
                <a:satMod val="110000"/>
                <a:lumMod val="100000"/>
                <a:shade val="100000"/>
              </a:schemeClr>
            </a:gs>
            <a:gs pos="100000">
              <a:schemeClr val="accent3">
                <a:hueOff val="-426077"/>
                <a:satOff val="5197"/>
                <a:lumOff val="-84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Monitor &amp; Optimize</a:t>
          </a:r>
        </a:p>
      </dsp:txBody>
      <dsp:txXfrm>
        <a:off x="1544463" y="195899"/>
        <a:ext cx="1400472" cy="840283"/>
      </dsp:txXfrm>
    </dsp:sp>
    <dsp:sp modelId="{9148E4B0-2B22-4978-9CF0-F1BF187149D8}">
      <dsp:nvSpPr>
        <dsp:cNvPr id="0" name=""/>
        <dsp:cNvSpPr/>
      </dsp:nvSpPr>
      <dsp:spPr>
        <a:xfrm>
          <a:off x="3084983" y="195899"/>
          <a:ext cx="1400472" cy="840283"/>
        </a:xfrm>
        <a:prstGeom prst="rect">
          <a:avLst/>
        </a:prstGeom>
        <a:gradFill rotWithShape="0">
          <a:gsLst>
            <a:gs pos="0">
              <a:schemeClr val="accent3">
                <a:hueOff val="-852155"/>
                <a:satOff val="10394"/>
                <a:lumOff val="-1681"/>
                <a:alphaOff val="0"/>
                <a:satMod val="103000"/>
                <a:lumMod val="102000"/>
                <a:tint val="94000"/>
              </a:schemeClr>
            </a:gs>
            <a:gs pos="50000">
              <a:schemeClr val="accent3">
                <a:hueOff val="-852155"/>
                <a:satOff val="10394"/>
                <a:lumOff val="-1681"/>
                <a:alphaOff val="0"/>
                <a:satMod val="110000"/>
                <a:lumMod val="100000"/>
                <a:shade val="100000"/>
              </a:schemeClr>
            </a:gs>
            <a:gs pos="100000">
              <a:schemeClr val="accent3">
                <a:hueOff val="-852155"/>
                <a:satOff val="10394"/>
                <a:lumOff val="-168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Detect &amp; Debug</a:t>
          </a:r>
        </a:p>
      </dsp:txBody>
      <dsp:txXfrm>
        <a:off x="3084983" y="195899"/>
        <a:ext cx="1400472" cy="840283"/>
      </dsp:txXfrm>
    </dsp:sp>
    <dsp:sp modelId="{ED078599-38AC-4CC7-A33E-CB36959F71AE}">
      <dsp:nvSpPr>
        <dsp:cNvPr id="0" name=""/>
        <dsp:cNvSpPr/>
      </dsp:nvSpPr>
      <dsp:spPr>
        <a:xfrm>
          <a:off x="4625503" y="195899"/>
          <a:ext cx="1400472" cy="840283"/>
        </a:xfrm>
        <a:prstGeom prst="rect">
          <a:avLst/>
        </a:prstGeom>
        <a:gradFill rotWithShape="0">
          <a:gsLst>
            <a:gs pos="0">
              <a:schemeClr val="accent3">
                <a:hueOff val="-1278232"/>
                <a:satOff val="15591"/>
                <a:lumOff val="-2522"/>
                <a:alphaOff val="0"/>
                <a:satMod val="103000"/>
                <a:lumMod val="102000"/>
                <a:tint val="94000"/>
              </a:schemeClr>
            </a:gs>
            <a:gs pos="50000">
              <a:schemeClr val="accent3">
                <a:hueOff val="-1278232"/>
                <a:satOff val="15591"/>
                <a:lumOff val="-2522"/>
                <a:alphaOff val="0"/>
                <a:satMod val="110000"/>
                <a:lumMod val="100000"/>
                <a:shade val="100000"/>
              </a:schemeClr>
            </a:gs>
            <a:gs pos="100000">
              <a:schemeClr val="accent3">
                <a:hueOff val="-1278232"/>
                <a:satOff val="15591"/>
                <a:lumOff val="-25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ML/Data Analytics</a:t>
          </a:r>
        </a:p>
      </dsp:txBody>
      <dsp:txXfrm>
        <a:off x="4625503" y="195899"/>
        <a:ext cx="1400472" cy="840283"/>
      </dsp:txXfrm>
    </dsp:sp>
    <dsp:sp modelId="{FD676034-C3AD-4273-91FB-61E83963031A}">
      <dsp:nvSpPr>
        <dsp:cNvPr id="0" name=""/>
        <dsp:cNvSpPr/>
      </dsp:nvSpPr>
      <dsp:spPr>
        <a:xfrm>
          <a:off x="6166023" y="195899"/>
          <a:ext cx="1400472" cy="840283"/>
        </a:xfrm>
        <a:prstGeom prst="rect">
          <a:avLst/>
        </a:prstGeom>
        <a:gradFill rotWithShape="0">
          <a:gsLst>
            <a:gs pos="0">
              <a:schemeClr val="accent3">
                <a:hueOff val="-1704309"/>
                <a:satOff val="20787"/>
                <a:lumOff val="-3362"/>
                <a:alphaOff val="0"/>
                <a:satMod val="103000"/>
                <a:lumMod val="102000"/>
                <a:tint val="94000"/>
              </a:schemeClr>
            </a:gs>
            <a:gs pos="50000">
              <a:schemeClr val="accent3">
                <a:hueOff val="-1704309"/>
                <a:satOff val="20787"/>
                <a:lumOff val="-3362"/>
                <a:alphaOff val="0"/>
                <a:satMod val="110000"/>
                <a:lumMod val="100000"/>
                <a:shade val="100000"/>
              </a:schemeClr>
            </a:gs>
            <a:gs pos="100000">
              <a:schemeClr val="accent3">
                <a:hueOff val="-1704309"/>
                <a:satOff val="20787"/>
                <a:lumOff val="-336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Generate Alerts</a:t>
          </a:r>
          <a:endParaRPr lang="en-US" sz="2000" kern="1200" dirty="0"/>
        </a:p>
      </dsp:txBody>
      <dsp:txXfrm>
        <a:off x="6166023" y="195899"/>
        <a:ext cx="1400472" cy="840283"/>
      </dsp:txXfrm>
    </dsp:sp>
    <dsp:sp modelId="{08AC01E7-5B5E-42E1-837A-A21A481E153E}">
      <dsp:nvSpPr>
        <dsp:cNvPr id="0" name=""/>
        <dsp:cNvSpPr/>
      </dsp:nvSpPr>
      <dsp:spPr>
        <a:xfrm>
          <a:off x="7706543" y="195899"/>
          <a:ext cx="1400472" cy="840283"/>
        </a:xfrm>
        <a:prstGeom prst="rect">
          <a:avLst/>
        </a:prstGeom>
        <a:gradFill rotWithShape="0">
          <a:gsLst>
            <a:gs pos="0">
              <a:schemeClr val="accent3">
                <a:hueOff val="-2130386"/>
                <a:satOff val="25984"/>
                <a:lumOff val="-4203"/>
                <a:alphaOff val="0"/>
                <a:satMod val="103000"/>
                <a:lumMod val="102000"/>
                <a:tint val="94000"/>
              </a:schemeClr>
            </a:gs>
            <a:gs pos="50000">
              <a:schemeClr val="accent3">
                <a:hueOff val="-2130386"/>
                <a:satOff val="25984"/>
                <a:lumOff val="-4203"/>
                <a:alphaOff val="0"/>
                <a:satMod val="110000"/>
                <a:lumMod val="100000"/>
                <a:shade val="100000"/>
              </a:schemeClr>
            </a:gs>
            <a:gs pos="100000">
              <a:schemeClr val="accent3">
                <a:hueOff val="-2130386"/>
                <a:satOff val="25984"/>
                <a:lumOff val="-420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Take  Actions</a:t>
          </a:r>
        </a:p>
      </dsp:txBody>
      <dsp:txXfrm>
        <a:off x="7706543" y="195899"/>
        <a:ext cx="1400472" cy="840283"/>
      </dsp:txXfrm>
    </dsp:sp>
    <dsp:sp modelId="{7B97FF60-FD7B-4F90-9B2E-5A85581060C6}">
      <dsp:nvSpPr>
        <dsp:cNvPr id="0" name=""/>
        <dsp:cNvSpPr/>
      </dsp:nvSpPr>
      <dsp:spPr>
        <a:xfrm>
          <a:off x="9247063" y="195899"/>
          <a:ext cx="1400472" cy="840283"/>
        </a:xfrm>
        <a:prstGeom prst="rect">
          <a:avLst/>
        </a:prstGeom>
        <a:gradFill rotWithShape="0">
          <a:gsLst>
            <a:gs pos="0">
              <a:schemeClr val="accent3">
                <a:hueOff val="-2556464"/>
                <a:satOff val="31181"/>
                <a:lumOff val="-5043"/>
                <a:alphaOff val="0"/>
                <a:satMod val="103000"/>
                <a:lumMod val="102000"/>
                <a:tint val="94000"/>
              </a:schemeClr>
            </a:gs>
            <a:gs pos="50000">
              <a:schemeClr val="accent3">
                <a:hueOff val="-2556464"/>
                <a:satOff val="31181"/>
                <a:lumOff val="-5043"/>
                <a:alphaOff val="0"/>
                <a:satMod val="110000"/>
                <a:lumMod val="100000"/>
                <a:shade val="100000"/>
              </a:schemeClr>
            </a:gs>
            <a:gs pos="100000">
              <a:schemeClr val="accent3">
                <a:hueOff val="-2556464"/>
                <a:satOff val="31181"/>
                <a:lumOff val="-504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Customer Insights</a:t>
          </a:r>
        </a:p>
      </dsp:txBody>
      <dsp:txXfrm>
        <a:off x="9247063" y="195899"/>
        <a:ext cx="1400472" cy="840283"/>
      </dsp:txXfrm>
    </dsp:sp>
    <dsp:sp modelId="{EFC416E0-7770-42E0-AB5E-986C1F2FFCC2}">
      <dsp:nvSpPr>
        <dsp:cNvPr id="0" name=""/>
        <dsp:cNvSpPr/>
      </dsp:nvSpPr>
      <dsp:spPr>
        <a:xfrm>
          <a:off x="10787583" y="195899"/>
          <a:ext cx="1400472" cy="840283"/>
        </a:xfrm>
        <a:prstGeom prst="rect">
          <a:avLst/>
        </a:prstGeom>
        <a:gradFill rotWithShape="0">
          <a:gsLst>
            <a:gs pos="0">
              <a:schemeClr val="accent3">
                <a:hueOff val="-2982541"/>
                <a:satOff val="36378"/>
                <a:lumOff val="-5884"/>
                <a:alphaOff val="0"/>
                <a:satMod val="103000"/>
                <a:lumMod val="102000"/>
                <a:tint val="94000"/>
              </a:schemeClr>
            </a:gs>
            <a:gs pos="50000">
              <a:schemeClr val="accent3">
                <a:hueOff val="-2982541"/>
                <a:satOff val="36378"/>
                <a:lumOff val="-5884"/>
                <a:alphaOff val="0"/>
                <a:satMod val="110000"/>
                <a:lumMod val="100000"/>
                <a:shade val="100000"/>
              </a:schemeClr>
            </a:gs>
            <a:gs pos="100000">
              <a:schemeClr val="accent3">
                <a:hueOff val="-2982541"/>
                <a:satOff val="36378"/>
                <a:lumOff val="-588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Export &amp; Correlate</a:t>
          </a:r>
        </a:p>
      </dsp:txBody>
      <dsp:txXfrm>
        <a:off x="10787583" y="195899"/>
        <a:ext cx="1400472" cy="84028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752FE9-668E-4864-8729-B17670464A3F}" type="datetimeFigureOut">
              <a:rPr lang="en-US" smtClean="0"/>
              <a:t>10/26/2020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D40753-2E49-45DC-B661-395DE50012B4}" type="slidenum">
              <a:rPr lang="en-US" smtClean="0"/>
              <a:t>‹#›</a:t>
            </a:fld>
            <a:endParaRPr lang="en-US"/>
          </a:p>
        </p:txBody>
      </p:sp>
    </p:spTree>
    <p:extLst>
      <p:ext uri="{BB962C8B-B14F-4D97-AF65-F5344CB8AC3E}">
        <p14:creationId xmlns:p14="http://schemas.microsoft.com/office/powerpoint/2010/main" val="361196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zure.microsoft.com/mediahandler/files/resourcefiles/azure-functions-serverless-platform-security/Microsoft%20Serverless%20Platform.pdf"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azure.microsoft.com/en-us/services/kubernetes-service/"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azure.microsoft.com/en-us/services/devops/server/"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azure.microsoft.com/en-us/resources/videos/getting-started-with-azure-devops/"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azure.microsoft.com/en-us/resources/templates/101-vm-simple-windows/"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github.com/Microsoft/MCW-Continuous-Delivery-in-Azure-DevOps" TargetMode="External"/><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app-service/environment/intro"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2D40753-2E49-45DC-B661-395DE50012B4}" type="slidenum">
              <a:rPr lang="en-US" smtClean="0"/>
              <a:t>1</a:t>
            </a:fld>
            <a:endParaRPr lang="en-US"/>
          </a:p>
        </p:txBody>
      </p:sp>
    </p:spTree>
    <p:extLst>
      <p:ext uri="{BB962C8B-B14F-4D97-AF65-F5344CB8AC3E}">
        <p14:creationId xmlns:p14="http://schemas.microsoft.com/office/powerpoint/2010/main" val="1453042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18</a:t>
            </a:fld>
            <a:endParaRPr lang="en-US"/>
          </a:p>
        </p:txBody>
      </p:sp>
    </p:spTree>
    <p:extLst>
      <p:ext uri="{BB962C8B-B14F-4D97-AF65-F5344CB8AC3E}">
        <p14:creationId xmlns:p14="http://schemas.microsoft.com/office/powerpoint/2010/main" val="150994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24</a:t>
            </a:fld>
            <a:endParaRPr lang="en-US"/>
          </a:p>
        </p:txBody>
      </p:sp>
    </p:spTree>
    <p:extLst>
      <p:ext uri="{BB962C8B-B14F-4D97-AF65-F5344CB8AC3E}">
        <p14:creationId xmlns:p14="http://schemas.microsoft.com/office/powerpoint/2010/main" val="7652081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two main Serverless compute services within</a:t>
            </a:r>
            <a:r>
              <a:rPr lang="en-US" baseline="0" dirty="0"/>
              <a:t> Microsoft Azure are Azure Functions and Azure Logic Apps. </a:t>
            </a:r>
            <a:r>
              <a:rPr lang="en-US" i="1" baseline="0" dirty="0"/>
              <a:t>{cover bulleted details of slide for each}</a:t>
            </a:r>
          </a:p>
          <a:p>
            <a:endParaRPr lang="en-US" i="1" dirty="0"/>
          </a:p>
          <a:p>
            <a:endParaRPr lang="en-US" i="1" dirty="0"/>
          </a:p>
          <a:p>
            <a:r>
              <a:rPr lang="en-US" i="0" dirty="0"/>
              <a:t>RESOURCES:</a:t>
            </a:r>
          </a:p>
          <a:p>
            <a:r>
              <a:rPr lang="en-US" dirty="0">
                <a:hlinkClick r:id="rId3" invalidUrl="https://azure.microsoft.com/mediahandler/files/resourcefiles/azure-functions-serverless-platform-security/Microsoft Serverless Platform.pdf"/>
              </a:rPr>
              <a:t>https://azure.microsoft.com/mediahandler/files/resourcefiles/azure-functions-serverless-platform-security/Microsoft%20Serverless%20Platform.pdf</a:t>
            </a:r>
            <a:endParaRPr lang="en-US" dirty="0"/>
          </a:p>
          <a:p>
            <a:endParaRPr lang="en-US" i="1" dirty="0"/>
          </a:p>
        </p:txBody>
      </p:sp>
      <p:sp>
        <p:nvSpPr>
          <p:cNvPr id="4" name="Slide Number Placeholder 3"/>
          <p:cNvSpPr>
            <a:spLocks noGrp="1"/>
          </p:cNvSpPr>
          <p:nvPr>
            <p:ph type="sldNum" sz="quarter" idx="10"/>
          </p:nvPr>
        </p:nvSpPr>
        <p:spPr/>
        <p:txBody>
          <a:bodyPr/>
          <a:lstStyle/>
          <a:p>
            <a:fld id="{A2D40753-2E49-45DC-B661-395DE50012B4}" type="slidenum">
              <a:rPr lang="en-US" smtClean="0"/>
              <a:t>26</a:t>
            </a:fld>
            <a:endParaRPr lang="en-US"/>
          </a:p>
        </p:txBody>
      </p:sp>
    </p:spTree>
    <p:extLst>
      <p:ext uri="{BB962C8B-B14F-4D97-AF65-F5344CB8AC3E}">
        <p14:creationId xmlns:p14="http://schemas.microsoft.com/office/powerpoint/2010/main" val="4895162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27</a:t>
            </a:fld>
            <a:endParaRPr lang="en-US"/>
          </a:p>
        </p:txBody>
      </p:sp>
    </p:spTree>
    <p:extLst>
      <p:ext uri="{BB962C8B-B14F-4D97-AF65-F5344CB8AC3E}">
        <p14:creationId xmlns:p14="http://schemas.microsoft.com/office/powerpoint/2010/main" val="41959633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29</a:t>
            </a:fld>
            <a:endParaRPr lang="en-US"/>
          </a:p>
        </p:txBody>
      </p:sp>
    </p:spTree>
    <p:extLst>
      <p:ext uri="{BB962C8B-B14F-4D97-AF65-F5344CB8AC3E}">
        <p14:creationId xmlns:p14="http://schemas.microsoft.com/office/powerpoint/2010/main" val="17611448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31</a:t>
            </a:fld>
            <a:endParaRPr lang="en-US"/>
          </a:p>
        </p:txBody>
      </p:sp>
    </p:spTree>
    <p:extLst>
      <p:ext uri="{BB962C8B-B14F-4D97-AF65-F5344CB8AC3E}">
        <p14:creationId xmlns:p14="http://schemas.microsoft.com/office/powerpoint/2010/main" val="412299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33</a:t>
            </a:fld>
            <a:endParaRPr lang="en-US"/>
          </a:p>
        </p:txBody>
      </p:sp>
    </p:spTree>
    <p:extLst>
      <p:ext uri="{BB962C8B-B14F-4D97-AF65-F5344CB8AC3E}">
        <p14:creationId xmlns:p14="http://schemas.microsoft.com/office/powerpoint/2010/main" val="6383989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workflow</a:t>
            </a:r>
            <a:r>
              <a:rPr lang="en-US" baseline="0" dirty="0"/>
              <a:t> that is very typical for starting a container on Linux.</a:t>
            </a:r>
          </a:p>
          <a:p>
            <a:r>
              <a:rPr lang="en-US" sz="1457" kern="1200" dirty="0">
                <a:solidFill>
                  <a:schemeClr val="tx1"/>
                </a:solidFill>
                <a:effectLst/>
                <a:latin typeface="+mn-lt"/>
                <a:ea typeface="+mn-ea"/>
                <a:cs typeface="+mn-cs"/>
              </a:rPr>
              <a:t>&lt;click&gt;</a:t>
            </a:r>
          </a:p>
          <a:p>
            <a:r>
              <a:rPr lang="en-US" sz="1457" kern="1200" dirty="0">
                <a:solidFill>
                  <a:schemeClr val="tx1"/>
                </a:solidFill>
                <a:effectLst/>
                <a:latin typeface="+mn-lt"/>
                <a:ea typeface="+mn-ea"/>
                <a:cs typeface="+mn-cs"/>
              </a:rPr>
              <a:t>A docker pull command is issued with the name of the image.  This will pull the image local to the machine.</a:t>
            </a:r>
          </a:p>
          <a:p>
            <a:r>
              <a:rPr lang="en-US" sz="1457" kern="1200" dirty="0">
                <a:solidFill>
                  <a:schemeClr val="tx1"/>
                </a:solidFill>
                <a:effectLst/>
                <a:latin typeface="+mn-lt"/>
                <a:ea typeface="+mn-ea"/>
                <a:cs typeface="+mn-cs"/>
              </a:rPr>
              <a:t>&lt;click&gt;</a:t>
            </a:r>
          </a:p>
          <a:p>
            <a:r>
              <a:rPr lang="en-US" sz="1457" kern="1200" dirty="0">
                <a:solidFill>
                  <a:schemeClr val="tx1"/>
                </a:solidFill>
                <a:effectLst/>
                <a:latin typeface="+mn-lt"/>
                <a:ea typeface="+mn-ea"/>
                <a:cs typeface="+mn-cs"/>
              </a:rPr>
              <a:t>The run command is then issued with a reference to that image that was pulled down and with arguments.  Here we see the nginx web server image running on a machine and the -p command has been used to map the port where the web server will be running.</a:t>
            </a:r>
          </a:p>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37</a:t>
            </a:fld>
            <a:endParaRPr lang="en-US"/>
          </a:p>
        </p:txBody>
      </p:sp>
    </p:spTree>
    <p:extLst>
      <p:ext uri="{BB962C8B-B14F-4D97-AF65-F5344CB8AC3E}">
        <p14:creationId xmlns:p14="http://schemas.microsoft.com/office/powerpoint/2010/main" val="38070882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Azure</a:t>
            </a:r>
            <a:r>
              <a:rPr lang="en-US" baseline="0" dirty="0"/>
              <a:t> Container Registry is the perfect solution to publishing and maintaining docker images in Azure.  Read </a:t>
            </a:r>
            <a:r>
              <a:rPr lang="en-US" baseline="0"/>
              <a:t>the bullets.</a:t>
            </a:r>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38</a:t>
            </a:fld>
            <a:endParaRPr lang="en-US"/>
          </a:p>
        </p:txBody>
      </p:sp>
    </p:spTree>
    <p:extLst>
      <p:ext uri="{BB962C8B-B14F-4D97-AF65-F5344CB8AC3E}">
        <p14:creationId xmlns:p14="http://schemas.microsoft.com/office/powerpoint/2010/main" val="30354997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Containers</a:t>
            </a:r>
            <a:r>
              <a:rPr lang="en-US" baseline="0" dirty="0"/>
              <a:t> are a super easy and fast way to run containers in Azure.  This doesn’t require ACS or even IaaS VMs.  These can be started in just a few seconds.</a:t>
            </a:r>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39</a:t>
            </a:fld>
            <a:endParaRPr lang="en-US"/>
          </a:p>
        </p:txBody>
      </p:sp>
    </p:spTree>
    <p:extLst>
      <p:ext uri="{BB962C8B-B14F-4D97-AF65-F5344CB8AC3E}">
        <p14:creationId xmlns:p14="http://schemas.microsoft.com/office/powerpoint/2010/main" val="3283869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2D40753-2E49-45DC-B661-395DE50012B4}" type="slidenum">
              <a:rPr lang="en-US" smtClean="0"/>
              <a:t>2</a:t>
            </a:fld>
            <a:endParaRPr lang="en-US"/>
          </a:p>
        </p:txBody>
      </p:sp>
    </p:spTree>
    <p:extLst>
      <p:ext uri="{BB962C8B-B14F-4D97-AF65-F5344CB8AC3E}">
        <p14:creationId xmlns:p14="http://schemas.microsoft.com/office/powerpoint/2010/main" val="26466437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RESOURCES:</a:t>
            </a:r>
          </a:p>
          <a:p>
            <a:r>
              <a:rPr lang="en-US" dirty="0">
                <a:hlinkClick r:id="rId3"/>
              </a:rPr>
              <a:t>https://azure.microsoft.com/en-us/services/kubernetes-service/</a:t>
            </a:r>
            <a:endParaRPr lang="en-US" dirty="0"/>
          </a:p>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40</a:t>
            </a:fld>
            <a:endParaRPr lang="en-US"/>
          </a:p>
        </p:txBody>
      </p:sp>
    </p:spTree>
    <p:extLst>
      <p:ext uri="{BB962C8B-B14F-4D97-AF65-F5344CB8AC3E}">
        <p14:creationId xmlns:p14="http://schemas.microsoft.com/office/powerpoint/2010/main" val="21295731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57" kern="1200" dirty="0">
                <a:solidFill>
                  <a:schemeClr val="tx1"/>
                </a:solidFill>
                <a:effectLst/>
                <a:latin typeface="+mn-lt"/>
                <a:ea typeface="+mn-ea"/>
                <a:cs typeface="+mn-cs"/>
              </a:rPr>
              <a:t>&lt;click&gt;</a:t>
            </a:r>
          </a:p>
          <a:p>
            <a:r>
              <a:rPr lang="en-US" sz="1457" kern="1200" dirty="0">
                <a:solidFill>
                  <a:schemeClr val="tx1"/>
                </a:solidFill>
                <a:effectLst/>
                <a:latin typeface="+mn-lt"/>
                <a:ea typeface="+mn-ea"/>
                <a:cs typeface="+mn-cs"/>
              </a:rPr>
              <a:t>Let’s first look at the High-level components.  The Master defines the cluster, storage, scheduling etc.  It also manages the registries and various pieces of the cluster.</a:t>
            </a:r>
          </a:p>
          <a:p>
            <a:r>
              <a:rPr lang="en-US" sz="1457" kern="1200" dirty="0">
                <a:solidFill>
                  <a:schemeClr val="tx1"/>
                </a:solidFill>
                <a:effectLst/>
                <a:latin typeface="+mn-lt"/>
                <a:ea typeface="+mn-ea"/>
                <a:cs typeface="+mn-cs"/>
              </a:rPr>
              <a:t>&lt;click&gt;</a:t>
            </a:r>
          </a:p>
          <a:p>
            <a:r>
              <a:rPr lang="en-US" sz="1457" kern="1200" dirty="0">
                <a:solidFill>
                  <a:schemeClr val="tx1"/>
                </a:solidFill>
                <a:effectLst/>
                <a:latin typeface="+mn-lt"/>
                <a:ea typeface="+mn-ea"/>
                <a:cs typeface="+mn-cs"/>
              </a:rPr>
              <a:t>Next of course is some storage component that provides the volume of disk required to support the containers and the cluster.</a:t>
            </a:r>
          </a:p>
          <a:p>
            <a:r>
              <a:rPr lang="en-US" sz="1457" kern="1200" dirty="0">
                <a:solidFill>
                  <a:schemeClr val="tx1"/>
                </a:solidFill>
                <a:effectLst/>
                <a:latin typeface="+mn-lt"/>
                <a:ea typeface="+mn-ea"/>
                <a:cs typeface="+mn-cs"/>
              </a:rPr>
              <a:t>&lt;click&gt;</a:t>
            </a:r>
          </a:p>
          <a:p>
            <a:r>
              <a:rPr lang="en-US" sz="1457" kern="1200" dirty="0">
                <a:solidFill>
                  <a:schemeClr val="tx1"/>
                </a:solidFill>
                <a:effectLst/>
                <a:latin typeface="+mn-lt"/>
                <a:ea typeface="+mn-ea"/>
                <a:cs typeface="+mn-cs"/>
              </a:rPr>
              <a:t>The nodes then provide the compute power for the cluster.</a:t>
            </a:r>
          </a:p>
          <a:p>
            <a:r>
              <a:rPr lang="en-US" sz="1457" kern="1200" dirty="0">
                <a:solidFill>
                  <a:schemeClr val="tx1"/>
                </a:solidFill>
                <a:effectLst/>
                <a:latin typeface="+mn-lt"/>
                <a:ea typeface="+mn-ea"/>
                <a:cs typeface="+mn-cs"/>
              </a:rPr>
              <a:t>&lt;click&gt;</a:t>
            </a:r>
          </a:p>
          <a:p>
            <a:r>
              <a:rPr lang="en-US" sz="1457" kern="1200" dirty="0">
                <a:solidFill>
                  <a:schemeClr val="tx1"/>
                </a:solidFill>
                <a:effectLst/>
                <a:latin typeface="+mn-lt"/>
                <a:ea typeface="+mn-ea"/>
                <a:cs typeface="+mn-cs"/>
              </a:rPr>
              <a:t>Pods run on these nodes and they are a collection of containers that can run on a host and this ultimately is a “logical host” to the application that was defined to run within the pod.  It has the access to the compute power of the nodes as well as the storage provided by the nodes.</a:t>
            </a:r>
          </a:p>
          <a:p>
            <a:r>
              <a:rPr lang="en-US" sz="1457" kern="1200" dirty="0">
                <a:solidFill>
                  <a:schemeClr val="tx1"/>
                </a:solidFill>
                <a:effectLst/>
                <a:latin typeface="+mn-lt"/>
                <a:ea typeface="+mn-ea"/>
                <a:cs typeface="+mn-cs"/>
              </a:rPr>
              <a:t>&lt;click&gt; A service defines the set of posts to be used for a given service.</a:t>
            </a:r>
          </a:p>
          <a:p>
            <a:r>
              <a:rPr lang="en-US" sz="1457" kern="1200" dirty="0">
                <a:solidFill>
                  <a:schemeClr val="tx1"/>
                </a:solidFill>
                <a:effectLst/>
                <a:latin typeface="+mn-lt"/>
                <a:ea typeface="+mn-ea"/>
                <a:cs typeface="+mn-cs"/>
              </a:rPr>
              <a:t>&lt;click&gt;</a:t>
            </a:r>
          </a:p>
          <a:p>
            <a:r>
              <a:rPr lang="en-US" sz="1457" kern="1200" dirty="0">
                <a:solidFill>
                  <a:schemeClr val="tx1"/>
                </a:solidFill>
                <a:effectLst/>
                <a:latin typeface="+mn-lt"/>
                <a:ea typeface="+mn-ea"/>
                <a:cs typeface="+mn-cs"/>
              </a:rPr>
              <a:t>The containers then run on the pods as defined by the service meaning which images run and with the parameters that make sense for the application deployment.</a:t>
            </a:r>
          </a:p>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41</a:t>
            </a:fld>
            <a:endParaRPr lang="en-US"/>
          </a:p>
        </p:txBody>
      </p:sp>
    </p:spTree>
    <p:extLst>
      <p:ext uri="{BB962C8B-B14F-4D97-AF65-F5344CB8AC3E}">
        <p14:creationId xmlns:p14="http://schemas.microsoft.com/office/powerpoint/2010/main" val="164976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Key talking</a:t>
            </a:r>
            <a:r>
              <a:rPr lang="en-US" sz="1200" b="1" baseline="0" dirty="0"/>
              <a:t> points: </a:t>
            </a:r>
            <a:r>
              <a:rPr lang="en-US" sz="1200" b="0" baseline="0" dirty="0"/>
              <a:t>VNET Pass Server Integration allows for the deployment of PaaS service instances into a customer VNET and secured tunnel connections between PaaS services and customer VNETs.  This means better security and Isolation for these services allowing for better compliance and adoption by enterprises.</a:t>
            </a:r>
          </a:p>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44</a:t>
            </a:fld>
            <a:endParaRPr lang="en-US"/>
          </a:p>
        </p:txBody>
      </p:sp>
    </p:spTree>
    <p:extLst>
      <p:ext uri="{BB962C8B-B14F-4D97-AF65-F5344CB8AC3E}">
        <p14:creationId xmlns:p14="http://schemas.microsoft.com/office/powerpoint/2010/main" val="5827441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45</a:t>
            </a:fld>
            <a:endParaRPr lang="en-US"/>
          </a:p>
        </p:txBody>
      </p:sp>
    </p:spTree>
    <p:extLst>
      <p:ext uri="{BB962C8B-B14F-4D97-AF65-F5344CB8AC3E}">
        <p14:creationId xmlns:p14="http://schemas.microsoft.com/office/powerpoint/2010/main" val="34367465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47</a:t>
            </a:fld>
            <a:endParaRPr lang="en-US"/>
          </a:p>
        </p:txBody>
      </p:sp>
    </p:spTree>
    <p:extLst>
      <p:ext uri="{BB962C8B-B14F-4D97-AF65-F5344CB8AC3E}">
        <p14:creationId xmlns:p14="http://schemas.microsoft.com/office/powerpoint/2010/main" val="394666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40753-2E49-45DC-B661-395DE50012B4}" type="slidenum">
              <a:rPr lang="en-US" smtClean="0"/>
              <a:t>49</a:t>
            </a:fld>
            <a:endParaRPr lang="en-US"/>
          </a:p>
        </p:txBody>
      </p:sp>
    </p:spTree>
    <p:extLst>
      <p:ext uri="{BB962C8B-B14F-4D97-AF65-F5344CB8AC3E}">
        <p14:creationId xmlns:p14="http://schemas.microsoft.com/office/powerpoint/2010/main" val="2759885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40753-2E49-45DC-B661-395DE50012B4}" type="slidenum">
              <a:rPr lang="en-US" smtClean="0"/>
              <a:t>51</a:t>
            </a:fld>
            <a:endParaRPr lang="en-US"/>
          </a:p>
        </p:txBody>
      </p:sp>
    </p:spTree>
    <p:extLst>
      <p:ext uri="{BB962C8B-B14F-4D97-AF65-F5344CB8AC3E}">
        <p14:creationId xmlns:p14="http://schemas.microsoft.com/office/powerpoint/2010/main" val="6643083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53</a:t>
            </a:fld>
            <a:endParaRPr lang="en-US"/>
          </a:p>
        </p:txBody>
      </p:sp>
    </p:spTree>
    <p:extLst>
      <p:ext uri="{BB962C8B-B14F-4D97-AF65-F5344CB8AC3E}">
        <p14:creationId xmlns:p14="http://schemas.microsoft.com/office/powerpoint/2010/main" val="12676414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we’ll transition to a discussion of Azure SQL Database,</a:t>
            </a:r>
            <a:r>
              <a:rPr lang="en-US" baseline="0" dirty="0"/>
              <a:t> a DBaaS service available in Azure that is based on Microsoft SQL server. When you create an Azure SQL DB, you create two entities. The first is a SQL Server and the second is the actual database. The SQL server definition allows for the construction of connection strings and also manages security settings, such as the SQL firewall. You can provision both server-level rules, which grant or deny access to all databases on the server, or database-level rules. A special server-level rule to be aware of is the “Allow Azure Services” rule, which allows all Azure PaaS services to access the Azure SQL DB instance.</a:t>
            </a:r>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59</a:t>
            </a:fld>
            <a:endParaRPr lang="en-US"/>
          </a:p>
        </p:txBody>
      </p:sp>
    </p:spTree>
    <p:extLst>
      <p:ext uri="{BB962C8B-B14F-4D97-AF65-F5344CB8AC3E}">
        <p14:creationId xmlns:p14="http://schemas.microsoft.com/office/powerpoint/2010/main" val="894615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Another capability to increase the security of Azure SQL DB is Transparent Data Encryption. Transparent Data Encryption is designed to encrypt data at rest. This includes data in database files, transaction logs and backups. Transparent data encryption requires no changes to you application code or connection strings. Encryption keys are managed by Azure so there is no administrative overhead for enabling TDE. </a:t>
            </a: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71A41F1F-90BE-488A-B820-D47438566D65}" type="slidenum">
              <a:rPr lang="en-US" smtClean="0"/>
              <a:t>60</a:t>
            </a:fld>
            <a:endParaRPr lang="en-US"/>
          </a:p>
        </p:txBody>
      </p:sp>
    </p:spTree>
    <p:extLst>
      <p:ext uri="{BB962C8B-B14F-4D97-AF65-F5344CB8AC3E}">
        <p14:creationId xmlns:p14="http://schemas.microsoft.com/office/powerpoint/2010/main" val="437392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2D40753-2E49-45DC-B661-395DE50012B4}" type="slidenum">
              <a:rPr lang="en-US" smtClean="0"/>
              <a:t>4</a:t>
            </a:fld>
            <a:endParaRPr lang="en-US"/>
          </a:p>
        </p:txBody>
      </p:sp>
    </p:spTree>
    <p:extLst>
      <p:ext uri="{BB962C8B-B14F-4D97-AF65-F5344CB8AC3E}">
        <p14:creationId xmlns:p14="http://schemas.microsoft.com/office/powerpoint/2010/main" val="40362679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110264" rtl="0" eaLnBrk="1" fontAlgn="auto" latinLnBrk="0" hangingPunct="1">
              <a:lnSpc>
                <a:spcPct val="100000"/>
              </a:lnSpc>
              <a:spcBef>
                <a:spcPts val="0"/>
              </a:spcBef>
              <a:spcAft>
                <a:spcPts val="0"/>
              </a:spcAft>
              <a:buClrTx/>
              <a:buSzTx/>
              <a:buFontTx/>
              <a:buNone/>
              <a:tabLst/>
              <a:defRPr/>
            </a:pPr>
            <a:r>
              <a:rPr lang="en-US" dirty="0"/>
              <a:t>Here’s an example of an E-Commerce system</a:t>
            </a:r>
            <a:r>
              <a:rPr lang="en-US" baseline="0" dirty="0"/>
              <a:t> that uses Polyglot Persistence. First, the website is hosted with multiple instances for high availability and scalability reasons. The data used by the system is stored across multiple storage types, each one fits the data it stores best. File Storage is used to store product images and videos that are displayed to users. A Relational Database is used to store Product Orders where transactions and high consistency are needed. A Document Database is used to store Product Catalog information as well as Community Posts, allowing better scaling for a high volume of reads and writes. Then a Key/Value store is used by the Website to provide a much faster mechanism to reading and writing to store User Session and Shopping Cart information that is accessible across all instances of the website. Then a Graph store is used to store a Customer and Product social graph used for making product recommendations. Finally, a Background Processing service also reads and writes from multiple sources.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63</a:t>
            </a:fld>
            <a:endParaRPr lang="en-US"/>
          </a:p>
        </p:txBody>
      </p:sp>
    </p:spTree>
    <p:extLst>
      <p:ext uri="{BB962C8B-B14F-4D97-AF65-F5344CB8AC3E}">
        <p14:creationId xmlns:p14="http://schemas.microsoft.com/office/powerpoint/2010/main" val="37492439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US" dirty="0"/>
              <a:t>https://github.com/Microsoft/MCW-Modern-Cloud-Apps</a:t>
            </a:r>
          </a:p>
          <a:p>
            <a:endParaRPr lang="en-GB" dirty="0"/>
          </a:p>
          <a:p>
            <a:r>
              <a:rPr lang="en-GB"/>
              <a:t>https://github.com/microsoft/MCW-Modern-cloud-apps/blob/master/Whiteboard%20design%20session/WDS%20student%20guide%20-%20Modern%20cloud%20apps.md</a:t>
            </a: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40753-2E49-45DC-B661-395DE50012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22453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2D40753-2E49-45DC-B661-395DE50012B4}" type="slidenum">
              <a:rPr lang="en-US" smtClean="0"/>
              <a:t>66</a:t>
            </a:fld>
            <a:endParaRPr lang="en-US"/>
          </a:p>
        </p:txBody>
      </p:sp>
    </p:spTree>
    <p:extLst>
      <p:ext uri="{BB962C8B-B14F-4D97-AF65-F5344CB8AC3E}">
        <p14:creationId xmlns:p14="http://schemas.microsoft.com/office/powerpoint/2010/main" val="17603981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67</a:t>
            </a:fld>
            <a:endParaRPr lang="en-US"/>
          </a:p>
        </p:txBody>
      </p:sp>
    </p:spTree>
    <p:extLst>
      <p:ext uri="{BB962C8B-B14F-4D97-AF65-F5344CB8AC3E}">
        <p14:creationId xmlns:p14="http://schemas.microsoft.com/office/powerpoint/2010/main" val="31203130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DBE9B5-BE74-49B4-9719-3510B970FB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19304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Metrics in Azure Monitor are lightweight and capable of supporting near real-time scenarios making them particularly useful for alerting and fast detection of issues.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10/26/2020 10:59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6689667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40753-2E49-45DC-B661-395DE50012B4}" type="slidenum">
              <a:rPr lang="en-US" smtClean="0"/>
              <a:t>71</a:t>
            </a:fld>
            <a:endParaRPr lang="en-US"/>
          </a:p>
        </p:txBody>
      </p:sp>
    </p:spTree>
    <p:extLst>
      <p:ext uri="{BB962C8B-B14F-4D97-AF65-F5344CB8AC3E}">
        <p14:creationId xmlns:p14="http://schemas.microsoft.com/office/powerpoint/2010/main" val="23945749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74</a:t>
            </a:fld>
            <a:endParaRPr lang="en-US"/>
          </a:p>
        </p:txBody>
      </p:sp>
    </p:spTree>
    <p:extLst>
      <p:ext uri="{BB962C8B-B14F-4D97-AF65-F5344CB8AC3E}">
        <p14:creationId xmlns:p14="http://schemas.microsoft.com/office/powerpoint/2010/main" val="7349698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75</a:t>
            </a:fld>
            <a:endParaRPr lang="en-US"/>
          </a:p>
        </p:txBody>
      </p:sp>
    </p:spTree>
    <p:extLst>
      <p:ext uri="{BB962C8B-B14F-4D97-AF65-F5344CB8AC3E}">
        <p14:creationId xmlns:p14="http://schemas.microsoft.com/office/powerpoint/2010/main" val="37795792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0AE778D-2A57-4226-B72B-26EA3CA60131}" type="slidenum">
              <a:rPr lang="en-US" smtClean="0"/>
              <a:t>76</a:t>
            </a:fld>
            <a:endParaRPr lang="en-US"/>
          </a:p>
        </p:txBody>
      </p:sp>
    </p:spTree>
    <p:extLst>
      <p:ext uri="{BB962C8B-B14F-4D97-AF65-F5344CB8AC3E}">
        <p14:creationId xmlns:p14="http://schemas.microsoft.com/office/powerpoint/2010/main" val="2473724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5</a:t>
            </a:fld>
            <a:endParaRPr lang="en-US"/>
          </a:p>
        </p:txBody>
      </p:sp>
    </p:spTree>
    <p:extLst>
      <p:ext uri="{BB962C8B-B14F-4D97-AF65-F5344CB8AC3E}">
        <p14:creationId xmlns:p14="http://schemas.microsoft.com/office/powerpoint/2010/main" val="30732748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0AE778D-2A57-4226-B72B-26EA3CA60131}" type="slidenum">
              <a:rPr lang="en-US" smtClean="0"/>
              <a:t>77</a:t>
            </a:fld>
            <a:endParaRPr lang="en-US"/>
          </a:p>
        </p:txBody>
      </p:sp>
    </p:spTree>
    <p:extLst>
      <p:ext uri="{BB962C8B-B14F-4D97-AF65-F5344CB8AC3E}">
        <p14:creationId xmlns:p14="http://schemas.microsoft.com/office/powerpoint/2010/main" val="32674605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78</a:t>
            </a:fld>
            <a:endParaRPr lang="en-US"/>
          </a:p>
        </p:txBody>
      </p:sp>
    </p:spTree>
    <p:extLst>
      <p:ext uri="{BB962C8B-B14F-4D97-AF65-F5344CB8AC3E}">
        <p14:creationId xmlns:p14="http://schemas.microsoft.com/office/powerpoint/2010/main" val="35071370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84</a:t>
            </a:fld>
            <a:endParaRPr lang="en-US"/>
          </a:p>
        </p:txBody>
      </p:sp>
    </p:spTree>
    <p:extLst>
      <p:ext uri="{BB962C8B-B14F-4D97-AF65-F5344CB8AC3E}">
        <p14:creationId xmlns:p14="http://schemas.microsoft.com/office/powerpoint/2010/main" val="12991280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RESOURCES:</a:t>
            </a:r>
          </a:p>
          <a:p>
            <a:pPr marL="0" indent="0">
              <a:buFont typeface="Arial" panose="020B0604020202020204" pitchFamily="34" charset="0"/>
              <a:buNone/>
            </a:pPr>
            <a:r>
              <a:rPr lang="en-US" baseline="0" dirty="0"/>
              <a:t>https://</a:t>
            </a:r>
            <a:r>
              <a:rPr lang="en-US" baseline="0" dirty="0" err="1"/>
              <a:t>dev.azure.com</a:t>
            </a:r>
            <a:r>
              <a:rPr lang="en-US" baseline="0" dirty="0"/>
              <a:t>  </a:t>
            </a:r>
          </a:p>
          <a:p>
            <a:pPr marL="0" indent="0">
              <a:buFont typeface="Arial" panose="020B0604020202020204" pitchFamily="34" charset="0"/>
              <a:buNone/>
            </a:pPr>
            <a:r>
              <a:rPr lang="en-US" dirty="0">
                <a:hlinkClick r:id="rId3"/>
              </a:rPr>
              <a:t>https://azure.microsoft.com/en-us/services/devops/server/</a:t>
            </a:r>
            <a:endParaRPr lang="en-US" dirty="0"/>
          </a:p>
          <a:p>
            <a:pPr marL="0" indent="0">
              <a:buFont typeface="Arial" panose="020B0604020202020204" pitchFamily="34" charset="0"/>
              <a:buNone/>
            </a:pPr>
            <a:endParaRPr lang="en-US" baseline="0" dirty="0"/>
          </a:p>
          <a:p>
            <a:pPr marL="0" indent="0">
              <a:buFont typeface="Arial" panose="020B0604020202020204" pitchFamily="34" charset="0"/>
              <a:buNone/>
            </a:pPr>
            <a:endParaRPr lang="en-US"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10/26/2020 10:59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33432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10/26/2020 10:59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21174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RESOURCES:</a:t>
            </a:r>
          </a:p>
          <a:p>
            <a:r>
              <a:rPr lang="en-US" dirty="0">
                <a:hlinkClick r:id="rId3"/>
              </a:rPr>
              <a:t>https://azure.microsoft.com/en-us/resources/videos/getting-started-with-azure-devops/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90</a:t>
            </a:fld>
            <a:endParaRPr lang="en-US"/>
          </a:p>
        </p:txBody>
      </p:sp>
    </p:spTree>
    <p:extLst>
      <p:ext uri="{BB962C8B-B14F-4D97-AF65-F5344CB8AC3E}">
        <p14:creationId xmlns:p14="http://schemas.microsoft.com/office/powerpoint/2010/main" val="706969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modify Azure Resource Manager (ARM) template</a:t>
            </a:r>
          </a:p>
          <a:p>
            <a:r>
              <a:rPr lang="en-US" dirty="0"/>
              <a:t>configure location of new VMs</a:t>
            </a:r>
          </a:p>
          <a:p>
            <a:r>
              <a:rPr lang="en-US" dirty="0"/>
              <a:t>configure VHD template</a:t>
            </a:r>
          </a:p>
          <a:p>
            <a:r>
              <a:rPr lang="en-US" dirty="0"/>
              <a:t>deploy from template</a:t>
            </a:r>
          </a:p>
          <a:p>
            <a:r>
              <a:rPr lang="en-US" dirty="0"/>
              <a:t>save a deployment as an ARM template</a:t>
            </a:r>
          </a:p>
          <a:p>
            <a:r>
              <a:rPr lang="en-US" dirty="0"/>
              <a:t>deploy Windows and Linux VMs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10/26/2020 10:59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63004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working with Azure scripting</a:t>
            </a:r>
            <a:r>
              <a:rPr lang="en-US" baseline="0" dirty="0"/>
              <a:t> you can use either imperative PowerShell Cmdlets or Azure ARM templates.</a:t>
            </a:r>
          </a:p>
          <a:p>
            <a:r>
              <a:rPr lang="en-US" baseline="0" dirty="0"/>
              <a:t>When working with PowerShell you are “Asking” to do something on your behalf and providing some inputs.</a:t>
            </a:r>
          </a:p>
          <a:p>
            <a:r>
              <a:rPr lang="en-US" baseline="0" dirty="0"/>
              <a:t>With Azure ARM templates you are specifically telling Azure what, how and where do builds or change your Azure resources.</a:t>
            </a:r>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2992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same template across deployments so the resources are identical.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10/26/2020 10:59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88653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t>https://azure.microsoft.com/en-us/resources/templates/</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10/26/2020 10:59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905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Faster time</a:t>
            </a:r>
            <a:r>
              <a:rPr lang="en-US" baseline="0" dirty="0"/>
              <a:t> to market – managed VMs and reduced management overhead lead to less infrastructure to manage and configure</a:t>
            </a:r>
          </a:p>
          <a:p>
            <a:endParaRPr lang="en-US" baseline="0" dirty="0"/>
          </a:p>
          <a:p>
            <a:r>
              <a:rPr lang="en-US" baseline="0" dirty="0"/>
              <a:t>Reduced coding time – built-in features in the platform (such as workflow, directory services, security features, search, and more) reduce the time it takes to code apps</a:t>
            </a:r>
          </a:p>
          <a:p>
            <a:endParaRPr lang="en-US" baseline="0" dirty="0"/>
          </a:p>
          <a:p>
            <a:r>
              <a:rPr lang="en-US" baseline="0" dirty="0"/>
              <a:t>Efficiently manage application lifecycle – PaaS provides capabilities needed to support the complete web application lifecycle; including build, test, deployment, management, and updates within the same integrated environment</a:t>
            </a:r>
          </a:p>
          <a:p>
            <a:endParaRPr lang="en-US" baseline="0" dirty="0"/>
          </a:p>
          <a:p>
            <a:endParaRPr lang="en-US" baseline="0" dirty="0"/>
          </a:p>
          <a:p>
            <a:r>
              <a:rPr lang="en-US" baseline="0" dirty="0"/>
              <a:t>RESOURCES:</a:t>
            </a:r>
          </a:p>
          <a:p>
            <a:r>
              <a:rPr lang="en-US" dirty="0"/>
              <a:t>https://</a:t>
            </a:r>
            <a:r>
              <a:rPr lang="en-US" dirty="0" err="1"/>
              <a:t>azure.microsoft.com</a:t>
            </a:r>
            <a:r>
              <a:rPr lang="en-US" dirty="0"/>
              <a:t>/</a:t>
            </a:r>
            <a:r>
              <a:rPr lang="en-US" dirty="0" err="1"/>
              <a:t>en</a:t>
            </a:r>
            <a:r>
              <a:rPr lang="en-US" dirty="0"/>
              <a:t>-us/overview/what-is-</a:t>
            </a:r>
            <a:r>
              <a:rPr lang="en-US" dirty="0" err="1"/>
              <a:t>paas</a:t>
            </a: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7</a:t>
            </a:fld>
            <a:endParaRPr lang="en-US"/>
          </a:p>
        </p:txBody>
      </p:sp>
    </p:spTree>
    <p:extLst>
      <p:ext uri="{BB962C8B-B14F-4D97-AF65-F5344CB8AC3E}">
        <p14:creationId xmlns:p14="http://schemas.microsoft.com/office/powerpoint/2010/main" val="7045571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 In this lesson we will focus on two extensions: Custom Script Extensions and Desired State Configuration. Both tools are based on PowerShell.</a:t>
            </a:r>
          </a:p>
          <a:p>
            <a:endParaRPr lang="en-US" dirty="0"/>
          </a:p>
          <a:p>
            <a:r>
              <a:rPr lang="en-US" dirty="0"/>
              <a:t>For more information, you can see:</a:t>
            </a:r>
          </a:p>
          <a:p>
            <a:r>
              <a:rPr lang="en-US" dirty="0"/>
              <a:t>Virtual machine extensions and features for Windows - https://docs.microsoft.com/en-us/azure/virtual-machines/extensions/features-windows?toc=%2Fazure%2Fvirtual-machines%2Fwindows%2Ftoc.json </a:t>
            </a:r>
          </a:p>
          <a:p>
            <a:r>
              <a:rPr lang="en-US" dirty="0"/>
              <a:t>Virtual machine extensions and features for Linux - https://docs.microsoft.com/en-us/azure/virtual-machines/extensions/features-linux </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10/26/2020 10:59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106399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Can you think of any custom script extensions that you might want to create?</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10/26/2020 10:59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00139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dirty="0"/>
              <a:t>Browse to </a:t>
            </a:r>
            <a:r>
              <a:rPr lang="en-US" sz="900" dirty="0"/>
              <a:t>https://azure.microsoft.com/en-us/resources/templates/</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Browse to </a:t>
            </a:r>
            <a:r>
              <a:rPr lang="en-US" sz="900" dirty="0">
                <a:hlinkClick r:id="rId3"/>
              </a:rPr>
              <a:t>https://azure.microsoft.com/en-us/resources/templates/101-vm-simple-windows/</a:t>
            </a:r>
            <a:endParaRPr lang="en-US" sz="900" dirty="0"/>
          </a:p>
          <a:p>
            <a:pPr marL="441582" marR="0" lvl="1"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Show how the PS and AZ commands are shown on this page.</a:t>
            </a:r>
          </a:p>
          <a:p>
            <a:pPr marL="441582" marR="0" lvl="1"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Click browse on </a:t>
            </a:r>
            <a:r>
              <a:rPr lang="en-US" sz="900" dirty="0" err="1"/>
              <a:t>github</a:t>
            </a:r>
            <a:endParaRPr lang="en-US" sz="900" dirty="0"/>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Review </a:t>
            </a:r>
            <a:r>
              <a:rPr lang="en-US" sz="900" dirty="0" err="1"/>
              <a:t>azuredeploy.json</a:t>
            </a:r>
            <a:endParaRPr lang="en-US" sz="900" dirty="0"/>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Review </a:t>
            </a:r>
            <a:r>
              <a:rPr lang="en-US" sz="900" dirty="0" err="1"/>
              <a:t>azuredeploy.parameters.json</a:t>
            </a:r>
            <a:endParaRPr lang="en-US" sz="900" dirty="0"/>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Click Deploy to Azure Link which should open azure portal</a:t>
            </a:r>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Click Edit Template – show the template and walk through the resources, size, </a:t>
            </a:r>
            <a:r>
              <a:rPr lang="en-US" sz="900" dirty="0" err="1"/>
              <a:t>vnet</a:t>
            </a:r>
            <a:r>
              <a:rPr lang="en-US" sz="900" dirty="0"/>
              <a:t>, </a:t>
            </a:r>
            <a:r>
              <a:rPr lang="en-US" sz="900" dirty="0" err="1"/>
              <a:t>nsg</a:t>
            </a:r>
            <a:r>
              <a:rPr lang="en-US" sz="900" dirty="0"/>
              <a:t>, </a:t>
            </a:r>
            <a:r>
              <a:rPr lang="en-US" sz="900" dirty="0" err="1"/>
              <a:t>etc</a:t>
            </a:r>
            <a:r>
              <a:rPr lang="en-US" sz="900" dirty="0"/>
              <a:t> – click save</a:t>
            </a:r>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Complete the Basics and Settings blade and create the VM – Name your RG ARM-DEMO-VM</a:t>
            </a:r>
          </a:p>
          <a:p>
            <a:pPr marL="441582" marR="0" lvl="1"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While the ARM template completes, browse back to the Resource Templates Page</a:t>
            </a:r>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Locate the PowerShell Commands</a:t>
            </a:r>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Copy the Text for the PowerShell Deployment to your clipboard</a:t>
            </a:r>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Open VS Code and copy the two lines into code</a:t>
            </a:r>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Update the first line</a:t>
            </a:r>
          </a:p>
          <a:p>
            <a:pPr marL="711448" marR="0" lvl="3"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-Name PowerShell-DEMOVM </a:t>
            </a:r>
          </a:p>
          <a:p>
            <a:pPr marL="711448" marR="0" lvl="3"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-Location centralus</a:t>
            </a:r>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Update the second line</a:t>
            </a:r>
          </a:p>
          <a:p>
            <a:pPr marL="711448" marR="0" lvl="3"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a:t>
            </a:r>
            <a:r>
              <a:rPr lang="en-US" sz="900" dirty="0" err="1"/>
              <a:t>ResourceGroupName</a:t>
            </a:r>
            <a:r>
              <a:rPr lang="en-US" sz="900" dirty="0"/>
              <a:t> PowerShell-DEMOVM</a:t>
            </a:r>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Open a cloud shell in PowerShell mode in the Portal</a:t>
            </a:r>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Paste the first line into the cloud shell as “plain-text” and press enter.</a:t>
            </a:r>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Paste the second line into the cloud shell as “plain-text” and press enter.</a:t>
            </a:r>
          </a:p>
          <a:p>
            <a:pPr marL="711448" marR="0" lvl="3"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You will need to enter a </a:t>
            </a:r>
            <a:r>
              <a:rPr lang="en-US" sz="900" dirty="0" err="1"/>
              <a:t>adminName</a:t>
            </a:r>
            <a:r>
              <a:rPr lang="en-US" sz="900" dirty="0"/>
              <a:t>, </a:t>
            </a:r>
            <a:r>
              <a:rPr lang="en-US" sz="900" dirty="0" err="1"/>
              <a:t>adminPassword</a:t>
            </a:r>
            <a:r>
              <a:rPr lang="en-US" sz="900" dirty="0"/>
              <a:t>, </a:t>
            </a:r>
            <a:r>
              <a:rPr lang="en-US" sz="900" dirty="0" err="1"/>
              <a:t>dnsName</a:t>
            </a:r>
            <a:r>
              <a:rPr lang="en-US" sz="900" dirty="0"/>
              <a:t> (all lowercase unique)</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Go back and review the ARM deployment, RDP to the machine</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Review the PS deployment once completed</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Option – perform the same deployment using the </a:t>
            </a:r>
            <a:r>
              <a:rPr lang="en-US" sz="900" dirty="0" err="1"/>
              <a:t>az</a:t>
            </a:r>
            <a:r>
              <a:rPr lang="en-US" sz="900" dirty="0"/>
              <a:t> cli commands found on the page.</a:t>
            </a:r>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endParaRPr lang="en-US" sz="900" dirty="0"/>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endParaRPr lang="en-US" sz="900" dirty="0"/>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endParaRPr lang="en-US" sz="900" dirty="0"/>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endParaRPr lang="en-US" sz="900" dirty="0"/>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endParaRPr lang="en-US" sz="900" dirty="0"/>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endParaRPr lang="en-US" sz="900" dirty="0"/>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endParaRPr lang="en-US" sz="900" dirty="0"/>
          </a:p>
          <a:p>
            <a:pPr marL="228600" indent="-228600">
              <a:buAutoNum type="arabicPeriod"/>
            </a:pPr>
            <a:endParaRPr lang="en-US" dirty="0"/>
          </a:p>
          <a:p>
            <a:pPr marL="228600" indent="-228600">
              <a:buFont typeface="Arial" panose="020B0604020202020204" pitchFamily="34" charset="0"/>
              <a:buChar char="•"/>
            </a:pPr>
            <a:endParaRPr lang="en-US" dirty="0"/>
          </a:p>
          <a:p>
            <a:r>
              <a:rPr lang="en-US" dirty="0"/>
              <a:t>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10/26/2020 10:59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87201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a:p>
            <a:r>
              <a:rPr lang="en-US" dirty="0">
                <a:hlinkClick r:id="rId3"/>
              </a:rPr>
              <a:t>https://github.com/Microsoft/MCW-Continuous-Delivery-in-Azure-DevOps</a:t>
            </a:r>
            <a:endParaRPr lang="en-US" dirty="0"/>
          </a:p>
          <a:p>
            <a:endParaRPr lang="en-US" dirty="0"/>
          </a:p>
          <a:p>
            <a:r>
              <a:rPr lang="en-US" dirty="0"/>
              <a:t>https://github.com/microsoft/MCW-Continuous-delivery-in-Azure-DevOps/tree/master/Whiteboard%20design%20session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40753-2E49-45DC-B661-395DE50012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24727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Easily build powerful web apps and APIs</a:t>
            </a:r>
          </a:p>
          <a:p>
            <a:r>
              <a:rPr lang="en-US" sz="1200" b="0" i="0" u="none" strike="noStrike" kern="1200" dirty="0">
                <a:solidFill>
                  <a:schemeClr val="tx1"/>
                </a:solidFill>
                <a:effectLst/>
                <a:latin typeface="+mn-lt"/>
                <a:ea typeface="+mn-ea"/>
                <a:cs typeface="+mn-cs"/>
              </a:rPr>
              <a:t>Use popular frameworks including .NET, .NET Core, Java, </a:t>
            </a:r>
            <a:r>
              <a:rPr lang="en-US" sz="1200" b="0" i="0" u="none" strike="noStrike" kern="1200" dirty="0" err="1">
                <a:solidFill>
                  <a:schemeClr val="tx1"/>
                </a:solidFill>
                <a:effectLst/>
                <a:latin typeface="+mn-lt"/>
                <a:ea typeface="+mn-ea"/>
                <a:cs typeface="+mn-cs"/>
              </a:rPr>
              <a:t>Node.js</a:t>
            </a:r>
            <a:r>
              <a:rPr lang="en-US" sz="1200" b="0" i="0" u="none" strike="noStrike" kern="1200" dirty="0">
                <a:solidFill>
                  <a:schemeClr val="tx1"/>
                </a:solidFill>
                <a:effectLst/>
                <a:latin typeface="+mn-lt"/>
                <a:ea typeface="+mn-ea"/>
                <a:cs typeface="+mn-cs"/>
              </a:rPr>
              <a:t>, Python, PHP, and Ruby. Deploy them in containers or as code, running on Linux or Windows. Use a fully managed platform that provides management, monitoring, and operational insights to meet rigorous, enterprise-grade performance, security, and compliance requirements. Get unparalleled developer productivity with advanced capabilities such as continuous integration, live-site debugging, and Microsoft Visual Studio and Visual Studio Code IDEs. Tap into prebuilt apps from the Azure Marketplace.</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Take control with a fully managed platform</a:t>
            </a:r>
          </a:p>
          <a:p>
            <a:r>
              <a:rPr lang="en-US" sz="1200" b="0" i="0" u="none" strike="noStrike" kern="1200" dirty="0">
                <a:solidFill>
                  <a:schemeClr val="tx1"/>
                </a:solidFill>
                <a:effectLst/>
                <a:latin typeface="+mn-lt"/>
                <a:ea typeface="+mn-ea"/>
                <a:cs typeface="+mn-cs"/>
              </a:rPr>
              <a:t>Run and scale your web apps on Windows or Linux using a fully managed platform to perform infrastructure maintenance, load balancing, and more—all with zero-downtime deployments. Connect your apps to SQL or NoSQL databases, in Azure or in your own datacenter. Easily add custom domains, SSL certificates, single sign-on (SSO), and identity-service integration to your apps. Get detailed performance and application health insights for accelerated troubleshooting.</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Host your apps with confidence</a:t>
            </a:r>
          </a:p>
          <a:p>
            <a:r>
              <a:rPr lang="en-US" sz="1200" b="0" i="0" u="none" strike="noStrike" kern="1200" dirty="0">
                <a:solidFill>
                  <a:schemeClr val="tx1"/>
                </a:solidFill>
                <a:effectLst/>
                <a:latin typeface="+mn-lt"/>
                <a:ea typeface="+mn-ea"/>
                <a:cs typeface="+mn-cs"/>
              </a:rPr>
              <a:t>App Service offers an enterprise-grade global datacenter network. Connect your web or mobile apps to enterprise systems or SaaS in minutes. Secure them with Azure Active Directory (Azure AD) integration, and deploy them in the environment of your choice—public cloud, private cloud, virtual network, or on-premises. Easily set up and run apps at scale in the isolated, compliant, and dedicated </a:t>
            </a:r>
            <a:r>
              <a:rPr lang="en-US" sz="1200" b="0" i="0" u="none" strike="noStrike" kern="1200" dirty="0">
                <a:solidFill>
                  <a:schemeClr val="tx1"/>
                </a:solidFill>
                <a:effectLst/>
                <a:latin typeface="+mn-lt"/>
                <a:ea typeface="+mn-ea"/>
                <a:cs typeface="+mn-cs"/>
                <a:hlinkClick r:id="rId3"/>
              </a:rPr>
              <a:t>Azure App Service Environment</a:t>
            </a:r>
            <a:r>
              <a:rPr lang="en-US" sz="1200" b="0" i="0" u="none" strike="noStrike" kern="1200" dirty="0">
                <a:solidFill>
                  <a:schemeClr val="tx1"/>
                </a:solidFill>
                <a:effectLst/>
                <a:latin typeface="+mn-lt"/>
                <a:ea typeface="+mn-ea"/>
                <a:cs typeface="+mn-cs"/>
              </a:rPr>
              <a:t>. Get more secure, high-speed connections to on-premises corporate resources and other Azure resources, and maintain fine-grained control over network traffic.</a:t>
            </a:r>
          </a:p>
          <a:p>
            <a:endParaRPr lang="en-US" dirty="0"/>
          </a:p>
          <a:p>
            <a:r>
              <a:rPr lang="en-US" dirty="0"/>
              <a:t>RESOURCES:</a:t>
            </a:r>
          </a:p>
          <a:p>
            <a:r>
              <a:rPr lang="en-US" dirty="0"/>
              <a:t>https://</a:t>
            </a:r>
            <a:r>
              <a:rPr lang="en-US" dirty="0" err="1"/>
              <a:t>azure.microsoft.com</a:t>
            </a:r>
            <a:r>
              <a:rPr lang="en-US" dirty="0"/>
              <a:t>/</a:t>
            </a:r>
            <a:r>
              <a:rPr lang="en-US" dirty="0" err="1"/>
              <a:t>en</a:t>
            </a:r>
            <a:r>
              <a:rPr lang="en-US" dirty="0"/>
              <a:t>-us/services/app-service/</a:t>
            </a:r>
          </a:p>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8</a:t>
            </a:fld>
            <a:endParaRPr lang="en-US"/>
          </a:p>
        </p:txBody>
      </p:sp>
    </p:spTree>
    <p:extLst>
      <p:ext uri="{BB962C8B-B14F-4D97-AF65-F5344CB8AC3E}">
        <p14:creationId xmlns:p14="http://schemas.microsoft.com/office/powerpoint/2010/main" val="6766319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110264" rtl="0" eaLnBrk="1" fontAlgn="auto" latinLnBrk="0" hangingPunct="1">
              <a:lnSpc>
                <a:spcPct val="100000"/>
              </a:lnSpc>
              <a:spcBef>
                <a:spcPts val="0"/>
              </a:spcBef>
              <a:spcAft>
                <a:spcPts val="0"/>
              </a:spcAft>
              <a:buClrTx/>
              <a:buSzTx/>
              <a:buFontTx/>
              <a:buNone/>
              <a:tabLst/>
              <a:defRPr/>
            </a:pPr>
            <a:r>
              <a:rPr lang="en-US" dirty="0"/>
              <a:t>Each Web</a:t>
            </a:r>
            <a:r>
              <a:rPr lang="en-US" baseline="0" dirty="0"/>
              <a:t> App allows you to add multiple Deployment Slots. The number of deployment slots that can be created is dependent on the App Service pricing tier. Each Deployment Slot will have it’s own URL and runtime environment. However, all Deployment Slots are linked to the Production or Primary Web App Deployment Slot, and is hosted on the same underlying, managed VM.</a:t>
            </a:r>
            <a:endParaRPr lang="en-US" dirty="0"/>
          </a:p>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14</a:t>
            </a:fld>
            <a:endParaRPr lang="en-US"/>
          </a:p>
        </p:txBody>
      </p:sp>
    </p:spTree>
    <p:extLst>
      <p:ext uri="{BB962C8B-B14F-4D97-AF65-F5344CB8AC3E}">
        <p14:creationId xmlns:p14="http://schemas.microsoft.com/office/powerpoint/2010/main" val="3445162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110264" rtl="0" eaLnBrk="1" fontAlgn="auto" latinLnBrk="0" hangingPunct="1">
              <a:lnSpc>
                <a:spcPct val="100000"/>
              </a:lnSpc>
              <a:spcBef>
                <a:spcPts val="0"/>
              </a:spcBef>
              <a:spcAft>
                <a:spcPts val="0"/>
              </a:spcAft>
              <a:buClrTx/>
              <a:buSzTx/>
              <a:buFontTx/>
              <a:buNone/>
              <a:tabLst/>
              <a:defRPr/>
            </a:pPr>
            <a:r>
              <a:rPr lang="en-US" dirty="0"/>
              <a:t>Using deployment slots we are able to update web apps with minimal downtime. Deployment slots are live web apps with their own hostnames. Web app content and configurations elements can be swapped between two deployment slots, including the production slot. </a:t>
            </a:r>
          </a:p>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15</a:t>
            </a:fld>
            <a:endParaRPr lang="en-US"/>
          </a:p>
        </p:txBody>
      </p:sp>
    </p:spTree>
    <p:extLst>
      <p:ext uri="{BB962C8B-B14F-4D97-AF65-F5344CB8AC3E}">
        <p14:creationId xmlns:p14="http://schemas.microsoft.com/office/powerpoint/2010/main" val="1027638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Discover functional bugs or pinpoint performance bottlenecks in your updates prior to site-wide deployment</a:t>
            </a:r>
          </a:p>
          <a:p>
            <a:r>
              <a:rPr lang="en-US" dirty="0"/>
              <a:t>Perform "controlled test flights" of your changes by measuring usability metrics on the beta app</a:t>
            </a:r>
          </a:p>
          <a:p>
            <a:r>
              <a:rPr lang="en-US" dirty="0"/>
              <a:t>Gradually ramp up to a new update, and gracefully back down to the current version if an error occurs </a:t>
            </a:r>
          </a:p>
          <a:p>
            <a:r>
              <a:rPr lang="en-US" dirty="0"/>
              <a:t>Optimize your app's business results by running A/B tests or multivariate tests in multiple deployment slots</a:t>
            </a:r>
          </a:p>
          <a:p>
            <a:endParaRPr lang="en-US" dirty="0"/>
          </a:p>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16</a:t>
            </a:fld>
            <a:endParaRPr lang="en-US"/>
          </a:p>
        </p:txBody>
      </p:sp>
    </p:spTree>
    <p:extLst>
      <p:ext uri="{BB962C8B-B14F-4D97-AF65-F5344CB8AC3E}">
        <p14:creationId xmlns:p14="http://schemas.microsoft.com/office/powerpoint/2010/main" val="9633226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3_Title Slid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323" y="-101600"/>
            <a:ext cx="12347723" cy="7277100"/>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76387" y="196647"/>
            <a:ext cx="1828799" cy="672712"/>
          </a:xfrm>
          <a:prstGeom prst="rect">
            <a:avLst/>
          </a:prstGeom>
        </p:spPr>
      </p:pic>
      <p:sp>
        <p:nvSpPr>
          <p:cNvPr id="18" name="Rectangle 17"/>
          <p:cNvSpPr/>
          <p:nvPr/>
        </p:nvSpPr>
        <p:spPr>
          <a:xfrm>
            <a:off x="1949302" y="5120180"/>
            <a:ext cx="10242698" cy="1726206"/>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p:cNvSpPr>
            <a:spLocks noGrp="1"/>
          </p:cNvSpPr>
          <p:nvPr>
            <p:ph type="ctrTitle"/>
          </p:nvPr>
        </p:nvSpPr>
        <p:spPr>
          <a:xfrm>
            <a:off x="1949302" y="5271256"/>
            <a:ext cx="10242698" cy="799204"/>
          </a:xfrm>
        </p:spPr>
        <p:txBody>
          <a:bodyPr anchor="ctr">
            <a:normAutofit/>
          </a:bodyPr>
          <a:lstStyle>
            <a:lvl1pPr algn="l">
              <a:defRPr sz="4800">
                <a:solidFill>
                  <a:schemeClr val="bg1"/>
                </a:solidFill>
              </a:defRPr>
            </a:lvl1pPr>
          </a:lstStyle>
          <a:p>
            <a:r>
              <a:rPr lang="en-US" dirty="0"/>
              <a:t>Click to edit Master title style</a:t>
            </a:r>
          </a:p>
        </p:txBody>
      </p:sp>
      <p:sp>
        <p:nvSpPr>
          <p:cNvPr id="21" name="Subtitle 2"/>
          <p:cNvSpPr>
            <a:spLocks noGrp="1"/>
          </p:cNvSpPr>
          <p:nvPr>
            <p:ph type="subTitle" idx="1"/>
          </p:nvPr>
        </p:nvSpPr>
        <p:spPr>
          <a:xfrm>
            <a:off x="1949302" y="6127450"/>
            <a:ext cx="10242698" cy="730550"/>
          </a:xfrm>
        </p:spPr>
        <p:txBody>
          <a:bodyPr anchor="ctr">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Subtitle 2"/>
          <p:cNvSpPr txBox="1">
            <a:spLocks/>
          </p:cNvSpPr>
          <p:nvPr userDrawn="1"/>
        </p:nvSpPr>
        <p:spPr>
          <a:xfrm>
            <a:off x="-3323" y="5108566"/>
            <a:ext cx="1952625" cy="1724025"/>
          </a:xfrm>
          <a:prstGeom prst="rect">
            <a:avLst/>
          </a:prstGeom>
          <a:solidFill>
            <a:schemeClr val="accent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800" dirty="0">
              <a:solidFill>
                <a:schemeClr val="bg1"/>
              </a:solidFill>
              <a:latin typeface="Segoe UI Light" panose="020B0502040204020203" pitchFamily="34" charset="0"/>
              <a:cs typeface="Segoe UI Light" panose="020B0502040204020203" pitchFamily="34" charset="0"/>
            </a:endParaRPr>
          </a:p>
          <a:p>
            <a:pPr marL="0" indent="0">
              <a:buNone/>
            </a:pPr>
            <a:r>
              <a:rPr lang="en-GB" dirty="0">
                <a:solidFill>
                  <a:schemeClr val="bg1"/>
                </a:solidFill>
                <a:latin typeface="Segoe UI Light" panose="020B0502040204020203" pitchFamily="34" charset="0"/>
                <a:cs typeface="Segoe UI Light" panose="020B0502040204020203" pitchFamily="34" charset="0"/>
              </a:rPr>
              <a:t>CloudCore</a:t>
            </a:r>
          </a:p>
        </p:txBody>
      </p:sp>
    </p:spTree>
    <p:custDataLst>
      <p:tags r:id="rId1"/>
    </p:custDataLst>
    <p:extLst>
      <p:ext uri="{BB962C8B-B14F-4D97-AF65-F5344CB8AC3E}">
        <p14:creationId xmlns:p14="http://schemas.microsoft.com/office/powerpoint/2010/main" val="1769075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1021480"/>
            <a:ext cx="12192000" cy="2852737"/>
          </a:xfrm>
          <a:solidFill>
            <a:schemeClr val="accent1">
              <a:alpha val="50000"/>
            </a:schemeClr>
          </a:solidFill>
        </p:spPr>
        <p:txBody>
          <a:bodyPr anchor="ctr"/>
          <a:lstStyle>
            <a:lvl1pPr>
              <a:defRPr sz="6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1568962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557719"/>
            <a:ext cx="10515600" cy="1325563"/>
          </a:xfrm>
        </p:spPr>
        <p:txBody>
          <a:bodyPr>
            <a:noAutofit/>
          </a:bodyPr>
          <a:lstStyle>
            <a:lvl1pPr>
              <a:defRPr sz="8800" baseline="0">
                <a:solidFill>
                  <a:schemeClr val="bg1"/>
                </a:solidFill>
              </a:defRPr>
            </a:lvl1pPr>
          </a:lstStyle>
          <a:p>
            <a:r>
              <a:rPr lang="en-US" dirty="0"/>
              <a:t>Click to edit Headline</a:t>
            </a:r>
          </a:p>
        </p:txBody>
      </p:sp>
      <p:sp>
        <p:nvSpPr>
          <p:cNvPr id="5" name="TextBox 4"/>
          <p:cNvSpPr txBox="1">
            <a:spLocks noChangeArrowheads="1"/>
          </p:cNvSpPr>
          <p:nvPr/>
        </p:nvSpPr>
        <p:spPr bwMode="auto">
          <a:xfrm>
            <a:off x="6708" y="6293622"/>
            <a:ext cx="1646245" cy="572464"/>
          </a:xfrm>
          <a:prstGeom prst="rect">
            <a:avLst/>
          </a:prstGeom>
          <a:noFill/>
          <a:ln>
            <a:noFill/>
          </a:ln>
          <a:extLst>
            <a:ext uri="{909E8E84-426E-40dd-AFC4-6F175D3DCCD1}"/>
            <a:ext uri="{91240B29-F687-4f45-9708-019B960494DF}"/>
          </a:extLst>
        </p:spPr>
        <p:txBody>
          <a:bodyPr wrap="square" lIns="182880" tIns="146304" rIns="182880" bIns="146304">
            <a:spAutoFit/>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algn="ctr" defTabSz="931863" fontAlgn="base">
              <a:lnSpc>
                <a:spcPct val="90000"/>
              </a:lnSpc>
              <a:spcBef>
                <a:spcPct val="0"/>
              </a:spcBef>
              <a:spcAft>
                <a:spcPts val="600"/>
              </a:spcAft>
              <a:defRPr/>
            </a:pPr>
            <a:r>
              <a:rPr lang="en-US" sz="2000" dirty="0">
                <a:solidFill>
                  <a:srgbClr val="FFFFFF"/>
                </a:solidFill>
                <a:latin typeface="Segoe UI Light" charset="0"/>
              </a:rPr>
              <a:t>CloudCore</a:t>
            </a:r>
          </a:p>
        </p:txBody>
      </p:sp>
    </p:spTree>
    <p:custDataLst>
      <p:tags r:id="rId1"/>
    </p:custDataLst>
    <p:extLst>
      <p:ext uri="{BB962C8B-B14F-4D97-AF65-F5344CB8AC3E}">
        <p14:creationId xmlns:p14="http://schemas.microsoft.com/office/powerpoint/2010/main" val="37239494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67684" y="5693318"/>
            <a:ext cx="10758655" cy="84365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900" dirty="0">
                <a:gradFill>
                  <a:gsLst>
                    <a:gs pos="0">
                      <a:schemeClr val="tx1"/>
                    </a:gs>
                    <a:gs pos="100000">
                      <a:schemeClr val="tx1"/>
                    </a:gs>
                  </a:gsLst>
                  <a:lin ang="5400000" scaled="0"/>
                </a:gradFill>
                <a:cs typeface="Segoe UI" pitchFamily="34" charset="0"/>
              </a:rPr>
              <a:t>© 2019 Microsoft Corporation. All rights reserved. Microsoft, Windows, Windows Vista and other product names are or may be registered trademarks and/or trademarks in the U.S. and/or other countries.</a:t>
            </a:r>
          </a:p>
          <a:p>
            <a:pPr defTabSz="913924" eaLnBrk="0" hangingPunct="0"/>
            <a:r>
              <a:rPr lang="en-US" sz="9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450203" y="3083702"/>
            <a:ext cx="3223861" cy="690596"/>
          </a:xfrm>
          <a:prstGeom prst="rect">
            <a:avLst/>
          </a:prstGeom>
        </p:spPr>
      </p:pic>
    </p:spTree>
    <p:custDataLst>
      <p:tags r:id="rId1"/>
    </p:custDataLst>
    <p:extLst>
      <p:ext uri="{BB962C8B-B14F-4D97-AF65-F5344CB8AC3E}">
        <p14:creationId xmlns:p14="http://schemas.microsoft.com/office/powerpoint/2010/main" val="24280652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SUBHEA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45825" y="784483"/>
            <a:ext cx="5373880" cy="39668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43074215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SUBHEAD, BODY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11500338" cy="3905293"/>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8" name="Text Placeholder 3"/>
          <p:cNvSpPr>
            <a:spLocks noGrp="1"/>
          </p:cNvSpPr>
          <p:nvPr>
            <p:ph type="body" sz="quarter" idx="10"/>
          </p:nvPr>
        </p:nvSpPr>
        <p:spPr>
          <a:xfrm>
            <a:off x="345825" y="784483"/>
            <a:ext cx="5373880" cy="39668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79637092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62324497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2" name="Footer Placeholder 1">
            <a:extLst>
              <a:ext uri="{FF2B5EF4-FFF2-40B4-BE49-F238E27FC236}">
                <a16:creationId xmlns:a16="http://schemas.microsoft.com/office/drawing/2014/main" id="{6C519518-DDB6-44D1-A2C4-AD7F3F02F11D}"/>
              </a:ext>
            </a:extLst>
          </p:cNvPr>
          <p:cNvSpPr>
            <a:spLocks noGrp="1"/>
          </p:cNvSpPr>
          <p:nvPr>
            <p:ph type="ftr" sz="quarter" idx="10"/>
          </p:nvPr>
        </p:nvSpPr>
        <p:spPr/>
        <p:txBody>
          <a:bodyPr/>
          <a:lstStyle/>
          <a:p>
            <a:r>
              <a:rPr lang="en-US" dirty="0"/>
              <a:t>@zdeptawa</a:t>
            </a:r>
          </a:p>
        </p:txBody>
      </p:sp>
    </p:spTree>
    <p:extLst>
      <p:ext uri="{BB962C8B-B14F-4D97-AF65-F5344CB8AC3E}">
        <p14:creationId xmlns:p14="http://schemas.microsoft.com/office/powerpoint/2010/main" val="73269679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3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90048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12192000" cy="6858000"/>
          </a:xfrm>
          <a:prstGeom prst="rect">
            <a:avLst/>
          </a:prstGeom>
          <a:gradFill flip="none" rotWithShape="1">
            <a:gsLst>
              <a:gs pos="90000">
                <a:schemeClr val="bg1"/>
              </a:gs>
              <a:gs pos="0">
                <a:schemeClr val="bg1">
                  <a:tint val="90000"/>
                  <a:lumMod val="110000"/>
                  <a:alpha val="0"/>
                </a:schemeClr>
              </a:gs>
              <a:gs pos="100000">
                <a:srgbClr val="EBEBEB"/>
              </a:gs>
            </a:gsLst>
            <a:path path="rect">
              <a:fillToRect l="100000" t="100000"/>
            </a:path>
            <a:tileRect r="-100000" b="-100000"/>
          </a:gradFill>
          <a:ln w="38100">
            <a:noFill/>
          </a:ln>
          <a:effectLst/>
        </p:spPr>
        <p:txBody>
          <a:bodyPr anchor="t">
            <a:normAutofit/>
          </a:bodyPr>
          <a:lstStyle>
            <a:lvl1pPr marL="0" indent="0" algn="ctr">
              <a:buNone/>
              <a:defRPr sz="1600"/>
            </a:lvl1pPr>
            <a:lvl2pPr marL="457113" indent="0">
              <a:buNone/>
              <a:defRPr sz="1600"/>
            </a:lvl2pPr>
            <a:lvl3pPr marL="914224" indent="0">
              <a:buNone/>
              <a:defRPr sz="1600"/>
            </a:lvl3pPr>
            <a:lvl4pPr marL="1371337" indent="0">
              <a:buNone/>
              <a:defRPr sz="1600"/>
            </a:lvl4pPr>
            <a:lvl5pPr marL="1828449" indent="0">
              <a:buNone/>
              <a:defRPr sz="1600"/>
            </a:lvl5pPr>
            <a:lvl6pPr marL="2285560" indent="0">
              <a:buNone/>
              <a:defRPr sz="1600"/>
            </a:lvl6pPr>
            <a:lvl7pPr marL="2742672" indent="0">
              <a:buNone/>
              <a:defRPr sz="1600"/>
            </a:lvl7pPr>
            <a:lvl8pPr marL="3199784" indent="0">
              <a:buNone/>
              <a:defRPr sz="1600"/>
            </a:lvl8pPr>
            <a:lvl9pPr marL="3656896" indent="0">
              <a:buNone/>
              <a:defRPr sz="1600"/>
            </a:lvl9pPr>
          </a:lstStyle>
          <a:p>
            <a:r>
              <a:rPr lang="en-US"/>
              <a:t>Drag picture to placeholder or click icon to add</a:t>
            </a:r>
            <a:endParaRPr lang="en-US" dirty="0"/>
          </a:p>
        </p:txBody>
      </p:sp>
      <p:sp>
        <p:nvSpPr>
          <p:cNvPr id="2" name="Title 1"/>
          <p:cNvSpPr>
            <a:spLocks noGrp="1"/>
          </p:cNvSpPr>
          <p:nvPr>
            <p:ph type="title"/>
          </p:nvPr>
        </p:nvSpPr>
        <p:spPr>
          <a:xfrm>
            <a:off x="0" y="0"/>
            <a:ext cx="12192000" cy="6858000"/>
          </a:xfrm>
          <a:solidFill>
            <a:schemeClr val="tx1">
              <a:alpha val="50000"/>
            </a:schemeClr>
          </a:solidFill>
        </p:spPr>
        <p:txBody>
          <a:bodyPr tIns="900000" rIns="90000" bIns="46800">
            <a:normAutofit/>
          </a:bodyPr>
          <a:lstStyle>
            <a:lvl1pPr algn="ctr">
              <a:defRPr sz="5999" cap="none" baseline="0">
                <a:solidFill>
                  <a:schemeClr val="bg1"/>
                </a:solidFill>
                <a:effectLst>
                  <a:glow rad="38100">
                    <a:schemeClr val="tx1">
                      <a:alpha val="40000"/>
                    </a:schemeClr>
                  </a:glow>
                </a:effectLst>
              </a:defRPr>
            </a:lvl1pPr>
          </a:lstStyle>
          <a:p>
            <a:r>
              <a:rPr lang="en-US" dirty="0"/>
              <a:t>Click to edit Master title style</a:t>
            </a:r>
          </a:p>
        </p:txBody>
      </p:sp>
    </p:spTree>
    <p:extLst>
      <p:ext uri="{BB962C8B-B14F-4D97-AF65-F5344CB8AC3E}">
        <p14:creationId xmlns:p14="http://schemas.microsoft.com/office/powerpoint/2010/main" val="161987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lstStyle>
            <a:lvl1pPr marL="0" indent="0" algn="ctr" defTabSz="-18497088" rtl="0" eaLnBrk="1" fontAlgn="base" hangingPunct="1">
              <a:spcBef>
                <a:spcPct val="0"/>
              </a:spcBef>
              <a:spcAft>
                <a:spcPct val="0"/>
              </a:spcAft>
              <a:defRPr lang="en-US" sz="3867" b="1" dirty="0">
                <a:solidFill>
                  <a:schemeClr val="accent2"/>
                </a:solidFill>
                <a:latin typeface="Calibri"/>
                <a:ea typeface="+mj-ea"/>
                <a:cs typeface="Segoe UI" pitchFamily="34" charset="0"/>
              </a:defRPr>
            </a:lvl1pPr>
          </a:lstStyle>
          <a:p>
            <a:r>
              <a:rPr lang="en-US" dirty="0"/>
              <a:t>Click to edit Master title style</a:t>
            </a:r>
          </a:p>
        </p:txBody>
      </p:sp>
      <p:sp>
        <p:nvSpPr>
          <p:cNvPr id="3"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9076865"/>
      </p:ext>
    </p:extLst>
  </p:cSld>
  <p:clrMapOvr>
    <a:masterClrMapping/>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4_Title Slid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4479"/>
            <a:ext cx="12192000" cy="6853521"/>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76387" y="196647"/>
            <a:ext cx="1828799" cy="672712"/>
          </a:xfrm>
          <a:prstGeom prst="rect">
            <a:avLst/>
          </a:prstGeom>
        </p:spPr>
      </p:pic>
      <p:sp>
        <p:nvSpPr>
          <p:cNvPr id="18" name="Rectangle 17"/>
          <p:cNvSpPr/>
          <p:nvPr/>
        </p:nvSpPr>
        <p:spPr>
          <a:xfrm>
            <a:off x="1949302" y="5120180"/>
            <a:ext cx="10242698" cy="1726206"/>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p:cNvSpPr>
            <a:spLocks noGrp="1"/>
          </p:cNvSpPr>
          <p:nvPr>
            <p:ph type="ctrTitle"/>
          </p:nvPr>
        </p:nvSpPr>
        <p:spPr>
          <a:xfrm>
            <a:off x="1949302" y="5271256"/>
            <a:ext cx="10242698" cy="799204"/>
          </a:xfrm>
        </p:spPr>
        <p:txBody>
          <a:bodyPr anchor="ctr">
            <a:normAutofit/>
          </a:bodyPr>
          <a:lstStyle>
            <a:lvl1pPr algn="l">
              <a:defRPr sz="4800">
                <a:solidFill>
                  <a:schemeClr val="bg1"/>
                </a:solidFill>
              </a:defRPr>
            </a:lvl1pPr>
          </a:lstStyle>
          <a:p>
            <a:r>
              <a:rPr lang="en-US" dirty="0"/>
              <a:t>Click to edit Master title style</a:t>
            </a:r>
          </a:p>
        </p:txBody>
      </p:sp>
      <p:sp>
        <p:nvSpPr>
          <p:cNvPr id="21" name="Subtitle 2"/>
          <p:cNvSpPr>
            <a:spLocks noGrp="1"/>
          </p:cNvSpPr>
          <p:nvPr>
            <p:ph type="subTitle" idx="1"/>
          </p:nvPr>
        </p:nvSpPr>
        <p:spPr>
          <a:xfrm>
            <a:off x="1949302" y="6127450"/>
            <a:ext cx="10242698" cy="730550"/>
          </a:xfrm>
        </p:spPr>
        <p:txBody>
          <a:bodyPr anchor="ctr">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Subtitle 2"/>
          <p:cNvSpPr txBox="1">
            <a:spLocks/>
          </p:cNvSpPr>
          <p:nvPr userDrawn="1"/>
        </p:nvSpPr>
        <p:spPr>
          <a:xfrm>
            <a:off x="-3323" y="5108566"/>
            <a:ext cx="1952625" cy="1724025"/>
          </a:xfrm>
          <a:prstGeom prst="rect">
            <a:avLst/>
          </a:prstGeom>
          <a:solidFill>
            <a:schemeClr val="accent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800" dirty="0">
              <a:solidFill>
                <a:schemeClr val="bg1"/>
              </a:solidFill>
              <a:latin typeface="Segoe UI Light" panose="020B0502040204020203" pitchFamily="34" charset="0"/>
              <a:cs typeface="Segoe UI Light" panose="020B0502040204020203" pitchFamily="34" charset="0"/>
            </a:endParaRPr>
          </a:p>
          <a:p>
            <a:pPr marL="0" indent="0">
              <a:buNone/>
            </a:pPr>
            <a:r>
              <a:rPr lang="en-GB" dirty="0">
                <a:solidFill>
                  <a:schemeClr val="bg1"/>
                </a:solidFill>
                <a:latin typeface="Segoe UI Light" panose="020B0502040204020203" pitchFamily="34" charset="0"/>
                <a:cs typeface="Segoe UI Light" panose="020B0502040204020203" pitchFamily="34" charset="0"/>
              </a:rPr>
              <a:t>CloudCore</a:t>
            </a:r>
          </a:p>
        </p:txBody>
      </p:sp>
    </p:spTree>
    <p:custDataLst>
      <p:tags r:id="rId1"/>
    </p:custDataLst>
    <p:extLst>
      <p:ext uri="{BB962C8B-B14F-4D97-AF65-F5344CB8AC3E}">
        <p14:creationId xmlns:p14="http://schemas.microsoft.com/office/powerpoint/2010/main" val="39563197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lvl1pPr>
              <a:defRPr>
                <a:solidFill>
                  <a:schemeClr val="accent2"/>
                </a:solidFill>
              </a:defRPr>
            </a:lvl1pPr>
          </a:lstStyle>
          <a:p>
            <a:r>
              <a:rPr lang="en-US" dirty="0"/>
              <a:t>Click to edit Master title style</a:t>
            </a:r>
          </a:p>
        </p:txBody>
      </p:sp>
    </p:spTree>
    <p:extLst>
      <p:ext uri="{BB962C8B-B14F-4D97-AF65-F5344CB8AC3E}">
        <p14:creationId xmlns:p14="http://schemas.microsoft.com/office/powerpoint/2010/main" val="144807052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19000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4971306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ND SUBHEA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45825" y="784483"/>
            <a:ext cx="5373880" cy="39668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80991064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ITLE, SUBHEAD, BODY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11500338" cy="3905293"/>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8" name="Text Placeholder 3"/>
          <p:cNvSpPr>
            <a:spLocks noGrp="1"/>
          </p:cNvSpPr>
          <p:nvPr>
            <p:ph type="body" sz="quarter" idx="10"/>
          </p:nvPr>
        </p:nvSpPr>
        <p:spPr>
          <a:xfrm>
            <a:off x="345825" y="784483"/>
            <a:ext cx="5373880" cy="39668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75452267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ITLE, SUBHEAD, BODY TEXT 2 COL">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5623128" cy="3905293"/>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6" name="Text Placeholder 4"/>
          <p:cNvSpPr>
            <a:spLocks noGrp="1"/>
          </p:cNvSpPr>
          <p:nvPr>
            <p:ph type="body" sz="quarter" idx="12" hasCustomPrompt="1"/>
          </p:nvPr>
        </p:nvSpPr>
        <p:spPr>
          <a:xfrm>
            <a:off x="6198624" y="1900504"/>
            <a:ext cx="5623128" cy="3905293"/>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9" name="Text Placeholder 3"/>
          <p:cNvSpPr>
            <a:spLocks noGrp="1"/>
          </p:cNvSpPr>
          <p:nvPr>
            <p:ph type="body" sz="quarter" idx="10"/>
          </p:nvPr>
        </p:nvSpPr>
        <p:spPr>
          <a:xfrm>
            <a:off x="345825" y="784483"/>
            <a:ext cx="5373880" cy="396682"/>
          </a:xfrm>
          <a:prstGeom prst="rect">
            <a:avLst/>
          </a:prstGeom>
        </p:spPr>
        <p:txBody>
          <a:bodyPr vert="horz"/>
          <a:lstStyle>
            <a:lvl1pPr marL="0" indent="0">
              <a:buNone/>
              <a:defRPr sz="2157"/>
            </a:lvl1pPr>
          </a:lstStyle>
          <a:p>
            <a:pPr lvl="0"/>
            <a:r>
              <a:rPr lang="en-CA" dirty="0"/>
              <a:t>Click to edit Master text styles</a:t>
            </a:r>
          </a:p>
        </p:txBody>
      </p:sp>
      <p:sp>
        <p:nvSpPr>
          <p:cNvPr id="7"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45573095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_SMALL CENTRE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2609903" y="1947512"/>
            <a:ext cx="6972193" cy="3225097"/>
          </a:xfrm>
          <a:prstGeom prst="rect">
            <a:avLst/>
          </a:prstGeom>
        </p:spPr>
        <p:txBody>
          <a:bodyPr vert="horz"/>
          <a:lstStyle>
            <a:lvl1pPr marL="0" indent="0">
              <a:buNone/>
              <a:defRPr sz="1961">
                <a:solidFill>
                  <a:schemeClr val="tx1"/>
                </a:solidFill>
              </a:defRPr>
            </a:lvl1pPr>
          </a:lstStyle>
          <a:p>
            <a:endParaRPr lang="en-US"/>
          </a:p>
        </p:txBody>
      </p:sp>
      <p:sp>
        <p:nvSpPr>
          <p:cNvPr id="5"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54708824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_LARGE CENTRE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53867" y="1179838"/>
            <a:ext cx="11481743" cy="4875001"/>
          </a:xfrm>
          <a:prstGeom prst="rect">
            <a:avLst/>
          </a:prstGeom>
        </p:spPr>
        <p:txBody>
          <a:bodyPr vert="horz"/>
          <a:lstStyle>
            <a:lvl1pPr marL="0" indent="0">
              <a:buNone/>
              <a:defRPr sz="1961">
                <a:solidFill>
                  <a:srgbClr val="002050"/>
                </a:solidFill>
              </a:defRPr>
            </a:lvl1pPr>
          </a:lstStyle>
          <a:p>
            <a:endParaRPr lang="en-US"/>
          </a:p>
        </p:txBody>
      </p:sp>
      <p:sp>
        <p:nvSpPr>
          <p:cNvPr id="5"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11696666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3"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51948680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198716" y="1179838"/>
            <a:ext cx="5636894" cy="4875001"/>
          </a:xfrm>
          <a:prstGeom prst="rect">
            <a:avLst/>
          </a:prstGeom>
        </p:spPr>
        <p:txBody>
          <a:bodyPr vert="horz"/>
          <a:lstStyle>
            <a:lvl1pPr marL="0" indent="0">
              <a:buNone/>
              <a:defRPr sz="1961">
                <a:solidFill>
                  <a:srgbClr val="002050"/>
                </a:solidFill>
              </a:defRPr>
            </a:lvl1pPr>
          </a:lstStyle>
          <a:p>
            <a:endParaRPr lang="en-US"/>
          </a:p>
        </p:txBody>
      </p:sp>
      <p:sp>
        <p:nvSpPr>
          <p:cNvPr id="7" name="Text Placeholder 4"/>
          <p:cNvSpPr>
            <a:spLocks noGrp="1"/>
          </p:cNvSpPr>
          <p:nvPr>
            <p:ph type="body" sz="quarter" idx="11" hasCustomPrompt="1"/>
          </p:nvPr>
        </p:nvSpPr>
        <p:spPr>
          <a:xfrm>
            <a:off x="353279" y="1900504"/>
            <a:ext cx="5623128" cy="3905293"/>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dirty="0"/>
              <a:t>First level</a:t>
            </a:r>
          </a:p>
          <a:p>
            <a:pPr lvl="1"/>
            <a:r>
              <a:rPr lang="en-CA" dirty="0"/>
              <a:t>Second level</a:t>
            </a:r>
          </a:p>
          <a:p>
            <a:pPr lvl="2"/>
            <a:r>
              <a:rPr lang="en-CA" dirty="0"/>
              <a:t>Third level</a:t>
            </a:r>
            <a:endParaRPr lang="en-US" dirty="0"/>
          </a:p>
          <a:p>
            <a:pPr lvl="3"/>
            <a:endParaRPr lang="en-US" dirty="0"/>
          </a:p>
          <a:p>
            <a:pPr lvl="3"/>
            <a:endParaRPr lang="en-CA" dirty="0"/>
          </a:p>
        </p:txBody>
      </p:sp>
      <p:sp>
        <p:nvSpPr>
          <p:cNvPr id="8" name="Text Placeholder 3"/>
          <p:cNvSpPr>
            <a:spLocks noGrp="1"/>
          </p:cNvSpPr>
          <p:nvPr>
            <p:ph type="body" sz="quarter" idx="12"/>
          </p:nvPr>
        </p:nvSpPr>
        <p:spPr>
          <a:xfrm>
            <a:off x="345825" y="784483"/>
            <a:ext cx="5373880" cy="39668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3451953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6_Title Slide">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50DA79B-5EAE-4285-B6C0-1F487C8CA14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988"/>
          <a:stretch/>
        </p:blipFill>
        <p:spPr>
          <a:xfrm>
            <a:off x="-161611" y="-53197"/>
            <a:ext cx="12515222" cy="6964393"/>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76387" y="196647"/>
            <a:ext cx="1828799" cy="672712"/>
          </a:xfrm>
          <a:prstGeom prst="rect">
            <a:avLst/>
          </a:prstGeom>
        </p:spPr>
      </p:pic>
      <p:sp>
        <p:nvSpPr>
          <p:cNvPr id="18" name="Rectangle 17"/>
          <p:cNvSpPr/>
          <p:nvPr/>
        </p:nvSpPr>
        <p:spPr>
          <a:xfrm>
            <a:off x="1949302" y="5446206"/>
            <a:ext cx="10242698" cy="1400179"/>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
          <p:cNvSpPr>
            <a:spLocks noGrp="1"/>
          </p:cNvSpPr>
          <p:nvPr>
            <p:ph type="ctrTitle"/>
          </p:nvPr>
        </p:nvSpPr>
        <p:spPr>
          <a:xfrm>
            <a:off x="1949302" y="5439884"/>
            <a:ext cx="10242698" cy="799204"/>
          </a:xfrm>
        </p:spPr>
        <p:txBody>
          <a:bodyPr anchor="ctr">
            <a:normAutofit/>
          </a:bodyPr>
          <a:lstStyle>
            <a:lvl1pPr algn="l">
              <a:defRPr sz="4800">
                <a:solidFill>
                  <a:schemeClr val="bg1"/>
                </a:solidFill>
              </a:defRPr>
            </a:lvl1pPr>
          </a:lstStyle>
          <a:p>
            <a:r>
              <a:rPr lang="en-US" dirty="0"/>
              <a:t>Click to edit Master title style</a:t>
            </a:r>
          </a:p>
        </p:txBody>
      </p:sp>
      <p:sp>
        <p:nvSpPr>
          <p:cNvPr id="21" name="Subtitle 2"/>
          <p:cNvSpPr>
            <a:spLocks noGrp="1"/>
          </p:cNvSpPr>
          <p:nvPr>
            <p:ph type="subTitle" idx="1"/>
          </p:nvPr>
        </p:nvSpPr>
        <p:spPr>
          <a:xfrm>
            <a:off x="1949302" y="6296078"/>
            <a:ext cx="10242698" cy="730550"/>
          </a:xfrm>
        </p:spPr>
        <p:txBody>
          <a:bodyPr anchor="ctr">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Subtitle 2"/>
          <p:cNvSpPr txBox="1">
            <a:spLocks/>
          </p:cNvSpPr>
          <p:nvPr userDrawn="1"/>
        </p:nvSpPr>
        <p:spPr>
          <a:xfrm>
            <a:off x="0" y="5445558"/>
            <a:ext cx="1952625" cy="1724025"/>
          </a:xfrm>
          <a:prstGeom prst="rect">
            <a:avLst/>
          </a:prstGeom>
          <a:solidFill>
            <a:schemeClr val="accent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800" dirty="0">
              <a:solidFill>
                <a:schemeClr val="bg1"/>
              </a:solidFill>
              <a:latin typeface="Segoe UI Light" panose="020B0502040204020203" pitchFamily="34" charset="0"/>
              <a:cs typeface="Segoe UI Light" panose="020B0502040204020203" pitchFamily="34" charset="0"/>
            </a:endParaRPr>
          </a:p>
          <a:p>
            <a:pPr marL="0" indent="0">
              <a:buNone/>
            </a:pPr>
            <a:r>
              <a:rPr lang="en-GB" dirty="0">
                <a:solidFill>
                  <a:schemeClr val="bg1"/>
                </a:solidFill>
                <a:latin typeface="Segoe UI Light" panose="020B0502040204020203" pitchFamily="34" charset="0"/>
                <a:cs typeface="Segoe UI Light" panose="020B0502040204020203" pitchFamily="34" charset="0"/>
              </a:rPr>
              <a:t>CloudCore</a:t>
            </a:r>
          </a:p>
        </p:txBody>
      </p:sp>
    </p:spTree>
    <p:custDataLst>
      <p:tags r:id="rId1"/>
    </p:custDataLst>
    <p:extLst>
      <p:ext uri="{BB962C8B-B14F-4D97-AF65-F5344CB8AC3E}">
        <p14:creationId xmlns:p14="http://schemas.microsoft.com/office/powerpoint/2010/main" val="42412248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ICTURES_TW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198716" y="1179838"/>
            <a:ext cx="5636894" cy="4875001"/>
          </a:xfrm>
          <a:prstGeom prst="rect">
            <a:avLst/>
          </a:prstGeom>
        </p:spPr>
        <p:txBody>
          <a:bodyPr vert="horz"/>
          <a:lstStyle>
            <a:lvl1pPr marL="0" indent="0">
              <a:buNone/>
              <a:defRPr sz="1961">
                <a:solidFill>
                  <a:srgbClr val="002050"/>
                </a:solidFill>
              </a:defRPr>
            </a:lvl1pPr>
          </a:lstStyle>
          <a:p>
            <a:endParaRPr lang="en-US"/>
          </a:p>
        </p:txBody>
      </p:sp>
      <p:sp>
        <p:nvSpPr>
          <p:cNvPr id="5" name="Picture Placeholder 3"/>
          <p:cNvSpPr>
            <a:spLocks noGrp="1"/>
          </p:cNvSpPr>
          <p:nvPr>
            <p:ph type="pic" sz="quarter" idx="11"/>
          </p:nvPr>
        </p:nvSpPr>
        <p:spPr>
          <a:xfrm>
            <a:off x="353371" y="1179838"/>
            <a:ext cx="5636894" cy="4875001"/>
          </a:xfrm>
          <a:prstGeom prst="rect">
            <a:avLst/>
          </a:prstGeom>
        </p:spPr>
        <p:txBody>
          <a:bodyPr vert="horz"/>
          <a:lstStyle>
            <a:lvl1pPr marL="0" indent="0">
              <a:buNone/>
              <a:defRPr sz="1961">
                <a:solidFill>
                  <a:srgbClr val="002050"/>
                </a:solidFill>
              </a:defRPr>
            </a:lvl1pPr>
          </a:lstStyle>
          <a:p>
            <a:endParaRPr lang="en-US"/>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59733413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ICTURES_THRE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8112709" y="1179838"/>
            <a:ext cx="3722900" cy="4875001"/>
          </a:xfrm>
          <a:prstGeom prst="rect">
            <a:avLst/>
          </a:prstGeom>
        </p:spPr>
        <p:txBody>
          <a:bodyPr vert="horz"/>
          <a:lstStyle>
            <a:lvl1pPr marL="0" indent="0">
              <a:buNone/>
              <a:defRPr sz="1961">
                <a:solidFill>
                  <a:srgbClr val="002050"/>
                </a:solidFill>
              </a:defRPr>
            </a:lvl1pPr>
          </a:lstStyle>
          <a:p>
            <a:endParaRPr lang="en-US"/>
          </a:p>
        </p:txBody>
      </p:sp>
      <p:sp>
        <p:nvSpPr>
          <p:cNvPr id="5" name="Picture Placeholder 3"/>
          <p:cNvSpPr>
            <a:spLocks noGrp="1"/>
          </p:cNvSpPr>
          <p:nvPr>
            <p:ph type="pic" sz="quarter" idx="11"/>
          </p:nvPr>
        </p:nvSpPr>
        <p:spPr>
          <a:xfrm>
            <a:off x="4285713" y="1179838"/>
            <a:ext cx="3591838" cy="4875001"/>
          </a:xfrm>
          <a:prstGeom prst="rect">
            <a:avLst/>
          </a:prstGeom>
        </p:spPr>
        <p:txBody>
          <a:bodyPr vert="horz"/>
          <a:lstStyle>
            <a:lvl1pPr marL="0" indent="0">
              <a:buNone/>
              <a:defRPr sz="1961">
                <a:solidFill>
                  <a:srgbClr val="002050"/>
                </a:solidFill>
              </a:defRPr>
            </a:lvl1pPr>
          </a:lstStyle>
          <a:p>
            <a:endParaRPr lang="en-US"/>
          </a:p>
        </p:txBody>
      </p:sp>
      <p:sp>
        <p:nvSpPr>
          <p:cNvPr id="6" name="Picture Placeholder 3"/>
          <p:cNvSpPr>
            <a:spLocks noGrp="1"/>
          </p:cNvSpPr>
          <p:nvPr>
            <p:ph type="pic" sz="quarter" idx="12"/>
          </p:nvPr>
        </p:nvSpPr>
        <p:spPr>
          <a:xfrm>
            <a:off x="340760" y="1179838"/>
            <a:ext cx="3722900" cy="4875001"/>
          </a:xfrm>
          <a:prstGeom prst="rect">
            <a:avLst/>
          </a:prstGeom>
        </p:spPr>
        <p:txBody>
          <a:bodyPr vert="horz"/>
          <a:lstStyle>
            <a:lvl1pPr marL="0" indent="0">
              <a:buNone/>
              <a:defRPr sz="1961">
                <a:solidFill>
                  <a:srgbClr val="002050"/>
                </a:solidFill>
              </a:defRPr>
            </a:lvl1pPr>
          </a:lstStyle>
          <a:p>
            <a:endParaRPr lang="en-US"/>
          </a:p>
        </p:txBody>
      </p:sp>
      <p:sp>
        <p:nvSpPr>
          <p:cNvPr id="9"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79369881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REFERENCE GRID">
    <p:spTree>
      <p:nvGrpSpPr>
        <p:cNvPr id="1" name=""/>
        <p:cNvGrpSpPr/>
        <p:nvPr/>
      </p:nvGrpSpPr>
      <p:grpSpPr>
        <a:xfrm>
          <a:off x="0" y="0"/>
          <a:ext cx="0" cy="0"/>
          <a:chOff x="0" y="0"/>
          <a:chExt cx="0" cy="0"/>
        </a:xfrm>
      </p:grpSpPr>
      <p:graphicFrame>
        <p:nvGraphicFramePr>
          <p:cNvPr id="2" name="Table 1"/>
          <p:cNvGraphicFramePr>
            <a:graphicFrameLocks noGrp="1"/>
          </p:cNvGraphicFramePr>
          <p:nvPr userDrawn="1"/>
        </p:nvGraphicFramePr>
        <p:xfrm>
          <a:off x="353785" y="1179286"/>
          <a:ext cx="11475360" cy="5343073"/>
        </p:xfrm>
        <a:graphic>
          <a:graphicData uri="http://schemas.openxmlformats.org/drawingml/2006/table">
            <a:tbl>
              <a:tblPr firstRow="1" bandRow="1">
                <a:tableStyleId>{2D5ABB26-0587-4C30-8999-92F81FD0307C}</a:tableStyleId>
              </a:tblPr>
              <a:tblGrid>
                <a:gridCol w="105054">
                  <a:extLst>
                    <a:ext uri="{9D8B030D-6E8A-4147-A177-3AD203B41FA5}">
                      <a16:colId xmlns:a16="http://schemas.microsoft.com/office/drawing/2014/main" val="20000"/>
                    </a:ext>
                  </a:extLst>
                </a:gridCol>
                <a:gridCol w="1704258">
                  <a:extLst>
                    <a:ext uri="{9D8B030D-6E8A-4147-A177-3AD203B41FA5}">
                      <a16:colId xmlns:a16="http://schemas.microsoft.com/office/drawing/2014/main" val="20001"/>
                    </a:ext>
                  </a:extLst>
                </a:gridCol>
                <a:gridCol w="103248">
                  <a:extLst>
                    <a:ext uri="{9D8B030D-6E8A-4147-A177-3AD203B41FA5}">
                      <a16:colId xmlns:a16="http://schemas.microsoft.com/office/drawing/2014/main" val="20002"/>
                    </a:ext>
                  </a:extLst>
                </a:gridCol>
                <a:gridCol w="101590">
                  <a:extLst>
                    <a:ext uri="{9D8B030D-6E8A-4147-A177-3AD203B41FA5}">
                      <a16:colId xmlns:a16="http://schemas.microsoft.com/office/drawing/2014/main" val="20003"/>
                    </a:ext>
                  </a:extLst>
                </a:gridCol>
                <a:gridCol w="1704259">
                  <a:extLst>
                    <a:ext uri="{9D8B030D-6E8A-4147-A177-3AD203B41FA5}">
                      <a16:colId xmlns:a16="http://schemas.microsoft.com/office/drawing/2014/main" val="20004"/>
                    </a:ext>
                  </a:extLst>
                </a:gridCol>
                <a:gridCol w="106711">
                  <a:extLst>
                    <a:ext uri="{9D8B030D-6E8A-4147-A177-3AD203B41FA5}">
                      <a16:colId xmlns:a16="http://schemas.microsoft.com/office/drawing/2014/main" val="20005"/>
                    </a:ext>
                  </a:extLst>
                </a:gridCol>
                <a:gridCol w="106321">
                  <a:extLst>
                    <a:ext uri="{9D8B030D-6E8A-4147-A177-3AD203B41FA5}">
                      <a16:colId xmlns:a16="http://schemas.microsoft.com/office/drawing/2014/main" val="20006"/>
                    </a:ext>
                  </a:extLst>
                </a:gridCol>
                <a:gridCol w="1696064">
                  <a:extLst>
                    <a:ext uri="{9D8B030D-6E8A-4147-A177-3AD203B41FA5}">
                      <a16:colId xmlns:a16="http://schemas.microsoft.com/office/drawing/2014/main" val="20007"/>
                    </a:ext>
                  </a:extLst>
                </a:gridCol>
                <a:gridCol w="110175">
                  <a:extLst>
                    <a:ext uri="{9D8B030D-6E8A-4147-A177-3AD203B41FA5}">
                      <a16:colId xmlns:a16="http://schemas.microsoft.com/office/drawing/2014/main" val="20008"/>
                    </a:ext>
                  </a:extLst>
                </a:gridCol>
                <a:gridCol w="94664">
                  <a:extLst>
                    <a:ext uri="{9D8B030D-6E8A-4147-A177-3AD203B41FA5}">
                      <a16:colId xmlns:a16="http://schemas.microsoft.com/office/drawing/2014/main" val="20009"/>
                    </a:ext>
                  </a:extLst>
                </a:gridCol>
                <a:gridCol w="1712452">
                  <a:extLst>
                    <a:ext uri="{9D8B030D-6E8A-4147-A177-3AD203B41FA5}">
                      <a16:colId xmlns:a16="http://schemas.microsoft.com/office/drawing/2014/main" val="20010"/>
                    </a:ext>
                  </a:extLst>
                </a:gridCol>
                <a:gridCol w="105444">
                  <a:extLst>
                    <a:ext uri="{9D8B030D-6E8A-4147-A177-3AD203B41FA5}">
                      <a16:colId xmlns:a16="http://schemas.microsoft.com/office/drawing/2014/main" val="20011"/>
                    </a:ext>
                  </a:extLst>
                </a:gridCol>
                <a:gridCol w="99394">
                  <a:extLst>
                    <a:ext uri="{9D8B030D-6E8A-4147-A177-3AD203B41FA5}">
                      <a16:colId xmlns:a16="http://schemas.microsoft.com/office/drawing/2014/main" val="20012"/>
                    </a:ext>
                  </a:extLst>
                </a:gridCol>
                <a:gridCol w="1720646">
                  <a:extLst>
                    <a:ext uri="{9D8B030D-6E8A-4147-A177-3AD203B41FA5}">
                      <a16:colId xmlns:a16="http://schemas.microsoft.com/office/drawing/2014/main" val="20013"/>
                    </a:ext>
                  </a:extLst>
                </a:gridCol>
                <a:gridCol w="92520">
                  <a:extLst>
                    <a:ext uri="{9D8B030D-6E8A-4147-A177-3AD203B41FA5}">
                      <a16:colId xmlns:a16="http://schemas.microsoft.com/office/drawing/2014/main" val="20014"/>
                    </a:ext>
                  </a:extLst>
                </a:gridCol>
                <a:gridCol w="104125">
                  <a:extLst>
                    <a:ext uri="{9D8B030D-6E8A-4147-A177-3AD203B41FA5}">
                      <a16:colId xmlns:a16="http://schemas.microsoft.com/office/drawing/2014/main" val="20015"/>
                    </a:ext>
                  </a:extLst>
                </a:gridCol>
                <a:gridCol w="1704258">
                  <a:extLst>
                    <a:ext uri="{9D8B030D-6E8A-4147-A177-3AD203B41FA5}">
                      <a16:colId xmlns:a16="http://schemas.microsoft.com/office/drawing/2014/main" val="20016"/>
                    </a:ext>
                  </a:extLst>
                </a:gridCol>
                <a:gridCol w="104177">
                  <a:extLst>
                    <a:ext uri="{9D8B030D-6E8A-4147-A177-3AD203B41FA5}">
                      <a16:colId xmlns:a16="http://schemas.microsoft.com/office/drawing/2014/main" val="20017"/>
                    </a:ext>
                  </a:extLst>
                </a:gridCol>
              </a:tblGrid>
              <a:tr h="1335768">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extLst>
                  <a:ext uri="{0D108BD9-81ED-4DB2-BD59-A6C34878D82A}">
                    <a16:rowId xmlns:a16="http://schemas.microsoft.com/office/drawing/2014/main" val="10000"/>
                  </a:ext>
                </a:extLst>
              </a:tr>
              <a:tr h="1335768">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extLst>
                  <a:ext uri="{0D108BD9-81ED-4DB2-BD59-A6C34878D82A}">
                    <a16:rowId xmlns:a16="http://schemas.microsoft.com/office/drawing/2014/main" val="10001"/>
                  </a:ext>
                </a:extLst>
              </a:tr>
              <a:tr h="1335768">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extLst>
                  <a:ext uri="{0D108BD9-81ED-4DB2-BD59-A6C34878D82A}">
                    <a16:rowId xmlns:a16="http://schemas.microsoft.com/office/drawing/2014/main" val="10002"/>
                  </a:ext>
                </a:extLst>
              </a:tr>
              <a:tr h="1335768">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3" name="Group 2"/>
          <p:cNvGrpSpPr/>
          <p:nvPr userDrawn="1"/>
        </p:nvGrpSpPr>
        <p:grpSpPr>
          <a:xfrm>
            <a:off x="0" y="2"/>
            <a:ext cx="12192000" cy="6857999"/>
            <a:chOff x="0" y="1"/>
            <a:chExt cx="12192000" cy="6857999"/>
          </a:xfrm>
        </p:grpSpPr>
        <p:cxnSp>
          <p:nvCxnSpPr>
            <p:cNvPr id="4" name="Straight Connector 3"/>
            <p:cNvCxnSpPr/>
            <p:nvPr/>
          </p:nvCxnSpPr>
          <p:spPr>
            <a:xfrm>
              <a:off x="0" y="680357"/>
              <a:ext cx="12192000" cy="0"/>
            </a:xfrm>
            <a:prstGeom prst="line">
              <a:avLst/>
            </a:prstGeom>
            <a:ln w="6350" cmpd="sng"/>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flipV="1">
              <a:off x="344714" y="1"/>
              <a:ext cx="0" cy="6857999"/>
            </a:xfrm>
            <a:prstGeom prst="line">
              <a:avLst/>
            </a:prstGeom>
            <a:ln w="6350" cmpd="sng"/>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11826421" y="1"/>
              <a:ext cx="0" cy="6857999"/>
            </a:xfrm>
            <a:prstGeom prst="line">
              <a:avLst/>
            </a:prstGeom>
            <a:ln w="6350" cmpd="sng"/>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0" y="6513286"/>
              <a:ext cx="12192000" cy="0"/>
            </a:xfrm>
            <a:prstGeom prst="line">
              <a:avLst/>
            </a:prstGeom>
            <a:ln w="6350" cmpd="sng"/>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6526742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SECTION COVER A">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bwMode="auto">
          <a:xfrm>
            <a:off x="511140" y="1834917"/>
            <a:ext cx="5688071" cy="2201900"/>
          </a:xfrm>
          <a:prstGeom prst="rect">
            <a:avLst/>
          </a:prstGeom>
          <a:solidFill>
            <a:schemeClr val="accent1">
              <a:alpha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 name="Rectangle 7"/>
          <p:cNvSpPr/>
          <p:nvPr userDrawn="1"/>
        </p:nvSpPr>
        <p:spPr bwMode="auto">
          <a:xfrm>
            <a:off x="0" y="6382887"/>
            <a:ext cx="12192000" cy="47511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 name="Text Placeholder 2"/>
          <p:cNvSpPr>
            <a:spLocks noGrp="1"/>
          </p:cNvSpPr>
          <p:nvPr>
            <p:ph type="body" sz="quarter" idx="15"/>
          </p:nvPr>
        </p:nvSpPr>
        <p:spPr>
          <a:xfrm>
            <a:off x="537421" y="1873884"/>
            <a:ext cx="5635578" cy="1337220"/>
          </a:xfrm>
          <a:prstGeom prst="rect">
            <a:avLst/>
          </a:prstGeom>
          <a:noFill/>
          <a:ln w="3175" cmpd="sng">
            <a:noFill/>
          </a:ln>
        </p:spPr>
        <p:txBody>
          <a:bodyPr vert="horz"/>
          <a:lstStyle>
            <a:lvl1pPr marL="0" indent="0">
              <a:buNone/>
              <a:defRPr>
                <a:solidFill>
                  <a:srgbClr val="FFFFFF"/>
                </a:solidFill>
              </a:defRPr>
            </a:lvl1pPr>
          </a:lstStyle>
          <a:p>
            <a:pPr lvl="0"/>
            <a:r>
              <a:rPr lang="en-CA"/>
              <a:t>Click to edit Master text</a:t>
            </a:r>
            <a:endParaRPr lang="en-US"/>
          </a:p>
        </p:txBody>
      </p:sp>
      <p:sp>
        <p:nvSpPr>
          <p:cNvPr id="12" name="Text Placeholder 2"/>
          <p:cNvSpPr>
            <a:spLocks noGrp="1"/>
          </p:cNvSpPr>
          <p:nvPr>
            <p:ph type="body" sz="quarter" idx="16"/>
          </p:nvPr>
        </p:nvSpPr>
        <p:spPr>
          <a:xfrm>
            <a:off x="537421" y="3263176"/>
            <a:ext cx="5635578" cy="734320"/>
          </a:xfrm>
          <a:prstGeom prst="rect">
            <a:avLst/>
          </a:prstGeom>
          <a:noFill/>
          <a:ln w="3175" cmpd="sng">
            <a:noFill/>
          </a:ln>
        </p:spPr>
        <p:txBody>
          <a:bodyPr vert="horz" lIns="180000" tIns="180000" rIns="180000" bIns="180000"/>
          <a:lstStyle>
            <a:lvl1pPr marL="0" indent="0">
              <a:buNone/>
              <a:defRPr sz="2353">
                <a:solidFill>
                  <a:srgbClr val="FFFFFF"/>
                </a:solidFill>
              </a:defRPr>
            </a:lvl1pPr>
          </a:lstStyle>
          <a:p>
            <a:pPr lvl="0"/>
            <a:r>
              <a:rPr lang="en-CA"/>
              <a:t>Click to edit Master text</a:t>
            </a:r>
            <a:endParaRPr lang="en-US"/>
          </a:p>
        </p:txBody>
      </p:sp>
      <p:sp>
        <p:nvSpPr>
          <p:cNvPr id="5" name="Rectangle 4">
            <a:extLst>
              <a:ext uri="{FF2B5EF4-FFF2-40B4-BE49-F238E27FC236}">
                <a16:creationId xmlns:a16="http://schemas.microsoft.com/office/drawing/2014/main" id="{042A833D-909E-444F-96A7-F2E4EA6A09FE}"/>
              </a:ext>
            </a:extLst>
          </p:cNvPr>
          <p:cNvSpPr/>
          <p:nvPr userDrawn="1"/>
        </p:nvSpPr>
        <p:spPr bwMode="auto">
          <a:xfrm>
            <a:off x="333153" y="6415318"/>
            <a:ext cx="6149843" cy="2989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algn="l" defTabSz="914102" fontAlgn="base">
              <a:lnSpc>
                <a:spcPct val="90000"/>
              </a:lnSpc>
              <a:spcBef>
                <a:spcPct val="0"/>
              </a:spcBef>
              <a:spcAft>
                <a:spcPct val="0"/>
              </a:spcAft>
            </a:pPr>
            <a:r>
              <a:rPr lang="en-US" sz="882" b="0" kern="0" dirty="0">
                <a:solidFill>
                  <a:schemeClr val="bg1"/>
                </a:solidFill>
                <a:ea typeface="Segoe UI" pitchFamily="34" charset="0"/>
                <a:cs typeface="Segoe UI" pitchFamily="34" charset="0"/>
              </a:rPr>
              <a:t>SLIDE </a:t>
            </a:r>
            <a:fld id="{EAB63701-41F7-C046-9CA4-19A555B2F4AC}" type="slidenum">
              <a:rPr lang="en-US" sz="882" b="0" kern="0" dirty="0">
                <a:solidFill>
                  <a:schemeClr val="bg1"/>
                </a:solidFill>
                <a:ea typeface="Segoe UI" pitchFamily="34" charset="0"/>
                <a:cs typeface="Segoe UI" pitchFamily="34" charset="0"/>
              </a:rPr>
              <a:pPr algn="l" defTabSz="914102" fontAlgn="base">
                <a:lnSpc>
                  <a:spcPct val="90000"/>
                </a:lnSpc>
                <a:spcBef>
                  <a:spcPct val="0"/>
                </a:spcBef>
                <a:spcAft>
                  <a:spcPct val="0"/>
                </a:spcAft>
              </a:pPr>
              <a:t>‹#›</a:t>
            </a:fld>
            <a:r>
              <a:rPr lang="en-US" sz="882" b="0" kern="0" dirty="0">
                <a:solidFill>
                  <a:schemeClr val="bg1"/>
                </a:solidFill>
                <a:ea typeface="Segoe UI" pitchFamily="34" charset="0"/>
                <a:cs typeface="Segoe UI" pitchFamily="34" charset="0"/>
              </a:rPr>
              <a:t>   </a:t>
            </a:r>
            <a:r>
              <a:rPr lang="en-US" sz="882" b="0" kern="0" dirty="0">
                <a:solidFill>
                  <a:srgbClr val="00ABEC"/>
                </a:solidFill>
                <a:ea typeface="Segoe UI" pitchFamily="34" charset="0"/>
                <a:cs typeface="Segoe UI" pitchFamily="34" charset="0"/>
              </a:rPr>
              <a:t>MICROSOFT CONFIDENTIAL – FOR INTERNAL USE ONLY</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621555" y="170387"/>
            <a:ext cx="1344995" cy="288158"/>
          </a:xfrm>
          <a:prstGeom prst="rect">
            <a:avLst/>
          </a:prstGeom>
        </p:spPr>
      </p:pic>
    </p:spTree>
    <p:extLst>
      <p:ext uri="{BB962C8B-B14F-4D97-AF65-F5344CB8AC3E}">
        <p14:creationId xmlns:p14="http://schemas.microsoft.com/office/powerpoint/2010/main" val="121887100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5849106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7263871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873596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7313253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21593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21986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lvl1pPr>
              <a:defRPr sz="4000"/>
            </a:lvl1pPr>
          </a:lstStyle>
          <a:p>
            <a:r>
              <a:rPr lang="en-US" dirty="0"/>
              <a:t>Click to edit Master title style</a:t>
            </a:r>
          </a:p>
        </p:txBody>
      </p:sp>
      <p:sp>
        <p:nvSpPr>
          <p:cNvPr id="4" name="Content Placeholder 3"/>
          <p:cNvSpPr>
            <a:spLocks noGrp="1"/>
          </p:cNvSpPr>
          <p:nvPr>
            <p:ph sz="half" idx="2"/>
          </p:nvPr>
        </p:nvSpPr>
        <p:spPr>
          <a:xfrm>
            <a:off x="839788" y="1690688"/>
            <a:ext cx="10515600" cy="368458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14303753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6539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72848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189292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83068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094965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92727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75024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33143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567621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6271320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60836" y="1777006"/>
            <a:ext cx="11070327"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574C1A17-BB5F-4E36-B3DA-902953CC73CD}"/>
              </a:ext>
            </a:extLst>
          </p:cNvPr>
          <p:cNvSpPr>
            <a:spLocks noGrp="1"/>
          </p:cNvSpPr>
          <p:nvPr>
            <p:ph type="title"/>
          </p:nvPr>
        </p:nvSpPr>
        <p:spPr>
          <a:xfrm>
            <a:off x="560836" y="345029"/>
            <a:ext cx="10792963" cy="900968"/>
          </a:xfrm>
        </p:spPr>
        <p:txBody>
          <a:bodyPr>
            <a:normAutofit/>
          </a:bodyPr>
          <a:lstStyle>
            <a:lvl1pPr>
              <a:defRPr sz="4000"/>
            </a:lvl1pPr>
          </a:lstStyle>
          <a:p>
            <a:r>
              <a:rPr lang="en-US" dirty="0"/>
              <a:t>Click to edit Master title style</a:t>
            </a:r>
            <a:endParaRPr lang="en-GB" dirty="0"/>
          </a:p>
        </p:txBody>
      </p:sp>
    </p:spTree>
    <p:custDataLst>
      <p:tags r:id="rId1"/>
    </p:custDataLst>
    <p:extLst>
      <p:ext uri="{BB962C8B-B14F-4D97-AF65-F5344CB8AC3E}">
        <p14:creationId xmlns:p14="http://schemas.microsoft.com/office/powerpoint/2010/main" val="384952575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12192000" cy="1000664"/>
          </a:xfrm>
          <a:solidFill>
            <a:srgbClr val="0070C0"/>
          </a:solidFill>
        </p:spPr>
        <p:txBody>
          <a:bodyPr anchor="b"/>
          <a:lstStyle>
            <a:lvl1pPr algn="l">
              <a:defRPr sz="6000">
                <a:solidFill>
                  <a:schemeClr val="bg1"/>
                </a:solidFill>
              </a:defRPr>
            </a:lvl1pPr>
          </a:lstStyle>
          <a:p>
            <a:r>
              <a:rPr lang="en-US" dirty="0"/>
              <a:t> Click to edit Master title style</a:t>
            </a:r>
          </a:p>
        </p:txBody>
      </p:sp>
    </p:spTree>
    <p:extLst>
      <p:ext uri="{BB962C8B-B14F-4D97-AF65-F5344CB8AC3E}">
        <p14:creationId xmlns:p14="http://schemas.microsoft.com/office/powerpoint/2010/main" val="232886610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18957114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AND SUBHEA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45825" y="784483"/>
            <a:ext cx="5373880" cy="331950"/>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01297837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Bulleted Layou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50" y="1447801"/>
            <a:ext cx="11151917" cy="2609945"/>
          </a:xfrm>
        </p:spPr>
        <p:txBody>
          <a:bodyPr/>
          <a:lstStyle>
            <a:lvl1pPr marL="460190" indent="-460190">
              <a:buClr>
                <a:srgbClr val="FFFFFF"/>
              </a:buClr>
              <a:buSzPct val="70000"/>
              <a:buFontTx/>
              <a:buBlip>
                <a:blip r:embed="rId2"/>
              </a:buBlip>
              <a:defRPr sz="4000">
                <a:solidFill>
                  <a:schemeClr val="accent2"/>
                </a:solidFill>
              </a:defRPr>
            </a:lvl1pPr>
            <a:lvl2pPr marL="855328" indent="-395137">
              <a:buClr>
                <a:srgbClr val="FFFFFF"/>
              </a:buClr>
              <a:buSzPct val="70000"/>
              <a:buFontTx/>
              <a:buBlip>
                <a:blip r:embed="rId2"/>
              </a:buBlip>
              <a:defRPr sz="3200">
                <a:solidFill>
                  <a:schemeClr val="tx2"/>
                </a:solidFill>
              </a:defRPr>
            </a:lvl2pPr>
            <a:lvl3pPr marL="1258398" indent="-403071">
              <a:buClr>
                <a:srgbClr val="FFFFFF"/>
              </a:buClr>
              <a:buSzPct val="70000"/>
              <a:buFontTx/>
              <a:buBlip>
                <a:blip r:embed="rId2"/>
              </a:buBlip>
              <a:defRPr sz="2800">
                <a:solidFill>
                  <a:schemeClr val="tx2"/>
                </a:solidFill>
              </a:defRPr>
            </a:lvl3pPr>
            <a:lvl4pPr marL="1604328" indent="-345938">
              <a:buClr>
                <a:srgbClr val="FFFFFF"/>
              </a:buClr>
              <a:buSzPct val="70000"/>
              <a:buFontTx/>
              <a:buBlip>
                <a:blip r:embed="rId2"/>
              </a:buBlip>
              <a:defRPr sz="2400">
                <a:solidFill>
                  <a:schemeClr val="tx2"/>
                </a:solidFill>
              </a:defRPr>
            </a:lvl4pPr>
            <a:lvl5pPr marL="1940755" indent="-336418">
              <a:buClr>
                <a:srgbClr val="FFFFFF"/>
              </a:buClr>
              <a:buSzPct val="70000"/>
              <a:buFontTx/>
              <a:buBlip>
                <a:blip r:embed="rId2"/>
              </a:buBlip>
              <a:defRPr sz="24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097674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4_HEADLINE ONLY">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95C438-517B-4132-8E1E-259A169A43C2}"/>
              </a:ext>
            </a:extLst>
          </p:cNvPr>
          <p:cNvSpPr>
            <a:spLocks noGrp="1"/>
          </p:cNvSpPr>
          <p:nvPr>
            <p:ph type="sldNum" sz="quarter" idx="15"/>
          </p:nvPr>
        </p:nvSpPr>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AD4DB4ED-7B2F-4B70-B22E-53488F1C87DE}"/>
              </a:ext>
            </a:extLst>
          </p:cNvPr>
          <p:cNvSpPr>
            <a:spLocks noGrp="1"/>
          </p:cNvSpPr>
          <p:nvPr>
            <p:ph type="title" hasCustomPrompt="1"/>
          </p:nvPr>
        </p:nvSpPr>
        <p:spPr>
          <a:xfrm>
            <a:off x="387059" y="335067"/>
            <a:ext cx="10819784" cy="1143000"/>
          </a:xfrm>
        </p:spPr>
        <p:txBody>
          <a:bodyPr vert="horz" lIns="0" tIns="0" rIns="0" bIns="0" rtlCol="0" anchor="t" anchorCtr="0">
            <a:noAutofit/>
          </a:bodyPr>
          <a:lstStyle>
            <a:lvl1pPr>
              <a:defRPr lang="en-US" b="0">
                <a:gradFill>
                  <a:gsLst>
                    <a:gs pos="0">
                      <a:schemeClr val="tx1"/>
                    </a:gs>
                    <a:gs pos="100000">
                      <a:schemeClr val="tx1"/>
                    </a:gs>
                  </a:gsLst>
                  <a:lin ang="5400000" scaled="1"/>
                </a:gradFill>
              </a:defRPr>
            </a:lvl1pPr>
          </a:lstStyle>
          <a:p>
            <a:pPr lvl="0">
              <a:buClrTx/>
            </a:pPr>
            <a:r>
              <a:rPr lang="en-US"/>
              <a:t>Headline</a:t>
            </a:r>
          </a:p>
        </p:txBody>
      </p:sp>
    </p:spTree>
    <p:extLst>
      <p:ext uri="{BB962C8B-B14F-4D97-AF65-F5344CB8AC3E}">
        <p14:creationId xmlns:p14="http://schemas.microsoft.com/office/powerpoint/2010/main" val="31475668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a:xfrm>
            <a:off x="230275" y="244544"/>
            <a:ext cx="10515600" cy="1325563"/>
          </a:xfrm>
        </p:spPr>
        <p:txBody>
          <a:bodyPr>
            <a:normAutofit/>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307879" y="2502822"/>
            <a:ext cx="5378548" cy="2486578"/>
          </a:xfrm>
        </p:spPr>
        <p:txBody>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82851" y="2502822"/>
            <a:ext cx="5378548" cy="2486578"/>
          </a:xfrm>
        </p:spPr>
        <p:txBody>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014268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4189107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210332" y="2044109"/>
            <a:ext cx="6644745" cy="43513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534090"/>
            <a:ext cx="4420256" cy="6323910"/>
          </a:xfrm>
          <a:prstGeom prst="rect">
            <a:avLst/>
          </a:prstGeom>
        </p:spPr>
      </p:pic>
      <p:sp>
        <p:nvSpPr>
          <p:cNvPr id="2" name="Title 1"/>
          <p:cNvSpPr>
            <a:spLocks noGrp="1"/>
          </p:cNvSpPr>
          <p:nvPr>
            <p:ph type="title"/>
          </p:nvPr>
        </p:nvSpPr>
        <p:spPr>
          <a:xfrm>
            <a:off x="0" y="365125"/>
            <a:ext cx="12192000" cy="1325563"/>
          </a:xfrm>
          <a:solidFill>
            <a:schemeClr val="accent1"/>
          </a:solidFill>
        </p:spPr>
        <p:txBody>
          <a:bodyPr/>
          <a:lstStyle>
            <a:lvl1pPr>
              <a:defRPr>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2021368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690688"/>
            <a:ext cx="3992451" cy="5167312"/>
          </a:xfrm>
          <a:prstGeom prst="rect">
            <a:avLst/>
          </a:prstGeom>
        </p:spPr>
      </p:pic>
      <p:sp>
        <p:nvSpPr>
          <p:cNvPr id="3" name="Content Placeholder 2"/>
          <p:cNvSpPr>
            <a:spLocks noGrp="1"/>
          </p:cNvSpPr>
          <p:nvPr>
            <p:ph idx="1"/>
          </p:nvPr>
        </p:nvSpPr>
        <p:spPr>
          <a:xfrm>
            <a:off x="4709054" y="1825625"/>
            <a:ext cx="6644745" cy="4351338"/>
          </a:xfrm>
        </p:spPr>
        <p:txBody>
          <a:bodyPr/>
          <a:lstStyle>
            <a:lvl1pPr marL="0" indent="0">
              <a:buNone/>
              <a:defRPr/>
            </a:lvl1pPr>
            <a:lvl2pPr marL="457200" indent="0">
              <a:buFont typeface="Arial" panose="020B0604020202020204" pitchFamily="34" charse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0" y="365125"/>
            <a:ext cx="12192000" cy="1325563"/>
          </a:xfrm>
          <a:solidFill>
            <a:schemeClr val="accent1"/>
          </a:solidFill>
        </p:spPr>
        <p:txBody>
          <a:bodyPr/>
          <a:lstStyle>
            <a:lvl1pPr>
              <a:defRPr>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1781295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2.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23"/>
    </p:custDataLst>
    <p:extLst>
      <p:ext uri="{BB962C8B-B14F-4D97-AF65-F5344CB8AC3E}">
        <p14:creationId xmlns:p14="http://schemas.microsoft.com/office/powerpoint/2010/main" val="4106551106"/>
      </p:ext>
    </p:extLst>
  </p:cSld>
  <p:clrMap bg1="lt1" tx1="dk1" bg2="lt2" tx2="dk2" accent1="accent1" accent2="accent2" accent3="accent3" accent4="accent4" accent5="accent5" accent6="accent6" hlink="hlink" folHlink="folHlink"/>
  <p:sldLayoutIdLst>
    <p:sldLayoutId id="2147483708" r:id="rId1"/>
    <p:sldLayoutId id="2147483799" r:id="rId2"/>
    <p:sldLayoutId id="2147483800" r:id="rId3"/>
    <p:sldLayoutId id="2147483740" r:id="rId4"/>
    <p:sldLayoutId id="2147483804" r:id="rId5"/>
    <p:sldLayoutId id="2147483802" r:id="rId6"/>
    <p:sldLayoutId id="2147483739" r:id="rId7"/>
    <p:sldLayoutId id="2147483721" r:id="rId8"/>
    <p:sldLayoutId id="2147483722" r:id="rId9"/>
    <p:sldLayoutId id="2147483728" r:id="rId10"/>
    <p:sldLayoutId id="2147483737" r:id="rId11"/>
    <p:sldLayoutId id="2147483742" r:id="rId12"/>
    <p:sldLayoutId id="2147483806" r:id="rId13"/>
    <p:sldLayoutId id="2147483821" r:id="rId14"/>
    <p:sldLayoutId id="2147483822" r:id="rId15"/>
    <p:sldLayoutId id="2147483823" r:id="rId16"/>
    <p:sldLayoutId id="2147483824" r:id="rId17"/>
    <p:sldLayoutId id="2147483825" r:id="rId18"/>
    <p:sldLayoutId id="2147483826" r:id="rId19"/>
    <p:sldLayoutId id="2147483827" r:id="rId20"/>
    <p:sldLayoutId id="2147483850"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42A833D-909E-444F-96A7-F2E4EA6A09FE}"/>
              </a:ext>
            </a:extLst>
          </p:cNvPr>
          <p:cNvSpPr/>
          <p:nvPr userDrawn="1"/>
        </p:nvSpPr>
        <p:spPr bwMode="auto">
          <a:xfrm>
            <a:off x="333153" y="6527383"/>
            <a:ext cx="6149843" cy="2989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algn="l" defTabSz="914102" fontAlgn="base">
              <a:lnSpc>
                <a:spcPct val="90000"/>
              </a:lnSpc>
              <a:spcBef>
                <a:spcPct val="0"/>
              </a:spcBef>
              <a:spcAft>
                <a:spcPct val="0"/>
              </a:spcAft>
            </a:pPr>
            <a:r>
              <a:rPr lang="en-US" sz="882" b="0" kern="0" dirty="0">
                <a:solidFill>
                  <a:schemeClr val="tx1"/>
                </a:solidFill>
                <a:ea typeface="Segoe UI" pitchFamily="34" charset="0"/>
                <a:cs typeface="Segoe UI" pitchFamily="34" charset="0"/>
              </a:rPr>
              <a:t>SLIDE </a:t>
            </a:r>
            <a:fld id="{EAB63701-41F7-C046-9CA4-19A555B2F4AC}" type="slidenum">
              <a:rPr lang="en-US" sz="882" b="0" kern="0" dirty="0">
                <a:solidFill>
                  <a:schemeClr val="tx1"/>
                </a:solidFill>
                <a:ea typeface="Segoe UI" pitchFamily="34" charset="0"/>
                <a:cs typeface="Segoe UI" pitchFamily="34" charset="0"/>
              </a:rPr>
              <a:pPr algn="l" defTabSz="914102" fontAlgn="base">
                <a:lnSpc>
                  <a:spcPct val="90000"/>
                </a:lnSpc>
                <a:spcBef>
                  <a:spcPct val="0"/>
                </a:spcBef>
                <a:spcAft>
                  <a:spcPct val="0"/>
                </a:spcAft>
              </a:pPr>
              <a:t>‹#›</a:t>
            </a:fld>
            <a:r>
              <a:rPr lang="en-US" sz="882" b="0" kern="0" dirty="0">
                <a:solidFill>
                  <a:schemeClr val="tx1"/>
                </a:solidFill>
                <a:ea typeface="Segoe UI" pitchFamily="34" charset="0"/>
                <a:cs typeface="Segoe UI" pitchFamily="34" charset="0"/>
              </a:rPr>
              <a:t>   </a:t>
            </a:r>
            <a:r>
              <a:rPr lang="en-US" sz="882" b="0" kern="0" dirty="0">
                <a:solidFill>
                  <a:srgbClr val="00ABEC"/>
                </a:solidFill>
                <a:ea typeface="Segoe UI" pitchFamily="34" charset="0"/>
                <a:cs typeface="Segoe UI" pitchFamily="34" charset="0"/>
              </a:rPr>
              <a:t>MICROSOFT CONFIDENTIAL – FOR INTERNAL USE ONLY</a:t>
            </a:r>
          </a:p>
        </p:txBody>
      </p:sp>
      <p:pic>
        <p:nvPicPr>
          <p:cNvPr id="5" name="Picture 4" descr="cloud_logo.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1310611" y="6479494"/>
            <a:ext cx="690057" cy="314710"/>
          </a:xfrm>
          <a:prstGeom prst="rect">
            <a:avLst/>
          </a:prstGeom>
        </p:spPr>
      </p:pic>
      <p:sp>
        <p:nvSpPr>
          <p:cNvPr id="2" name="TextBox 1"/>
          <p:cNvSpPr txBox="1"/>
          <p:nvPr userDrawn="1"/>
        </p:nvSpPr>
        <p:spPr>
          <a:xfrm>
            <a:off x="10142923" y="6527383"/>
            <a:ext cx="1416671" cy="347034"/>
          </a:xfrm>
          <a:prstGeom prst="rect">
            <a:avLst/>
          </a:prstGeom>
        </p:spPr>
        <p:txBody>
          <a:bodyPr vert="horz" wrap="square" lIns="89642" tIns="89642" rIns="89642" bIns="89642" rtlCol="0" anchor="t">
            <a:spAutoFit/>
          </a:bodyPr>
          <a:lstStyle/>
          <a:p>
            <a:pPr marL="0" marR="0" lvl="0" indent="0" algn="l" defTabSz="1088392" rtl="0" eaLnBrk="1" fontAlgn="auto" latinLnBrk="0" hangingPunct="1">
              <a:lnSpc>
                <a:spcPct val="100000"/>
              </a:lnSpc>
              <a:spcBef>
                <a:spcPts val="0"/>
              </a:spcBef>
              <a:spcAft>
                <a:spcPts val="0"/>
              </a:spcAft>
              <a:buClrTx/>
              <a:buSzTx/>
              <a:buFontTx/>
              <a:buNone/>
              <a:tabLst/>
              <a:defRPr/>
            </a:pPr>
            <a:r>
              <a:rPr lang="en-US" sz="1078" b="0" kern="0" dirty="0">
                <a:solidFill>
                  <a:srgbClr val="00ABEC"/>
                </a:solidFill>
                <a:ea typeface="Segoe UI" pitchFamily="34" charset="0"/>
                <a:cs typeface="Segoe UI" pitchFamily="34" charset="0"/>
              </a:rPr>
              <a:t>Azure Boot Camp</a:t>
            </a:r>
            <a:endParaRPr lang="en-US" sz="1568" dirty="0">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40919394"/>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transition>
    <p:fade/>
  </p:transition>
  <p:hf hdr="0" dt="0"/>
  <p:txStyles>
    <p:titleStyle>
      <a:lvl1pPr marL="0" algn="l" defTabSz="1087896" rtl="0" eaLnBrk="1" latinLnBrk="0" hangingPunct="1">
        <a:lnSpc>
          <a:spcPct val="90000"/>
        </a:lnSpc>
        <a:spcBef>
          <a:spcPct val="0"/>
        </a:spcBef>
        <a:buNone/>
        <a:defRPr lang="en-US" sz="4000" kern="1200" spc="-58" baseline="0" dirty="0">
          <a:solidFill>
            <a:srgbClr val="505050"/>
          </a:solidFill>
          <a:latin typeface="Segoe UI Light" pitchFamily="34" charset="0"/>
          <a:ea typeface="Segoe UI" pitchFamily="34" charset="0"/>
          <a:cs typeface="Segoe UI" pitchFamily="34" charset="0"/>
        </a:defRPr>
      </a:lvl1pPr>
    </p:titleStyle>
    <p:bodyStyle>
      <a:lvl1pPr marL="190392" indent="-190392" algn="l" defTabSz="1087896" rtl="0" eaLnBrk="1" latinLnBrk="0" hangingPunct="1">
        <a:spcBef>
          <a:spcPct val="20000"/>
        </a:spcBef>
        <a:buClr>
          <a:srgbClr val="0072C6"/>
        </a:buClr>
        <a:buSzPct val="100000"/>
        <a:buFont typeface="Wingdings" pitchFamily="2" charset="2"/>
        <a:buChar char="§"/>
        <a:defRPr sz="2400" kern="1200">
          <a:solidFill>
            <a:srgbClr val="0072C6"/>
          </a:solidFill>
          <a:latin typeface="Segoe UI" pitchFamily="34" charset="0"/>
          <a:ea typeface="Segoe UI" pitchFamily="34" charset="0"/>
          <a:cs typeface="Segoe UI" pitchFamily="34" charset="0"/>
        </a:defRPr>
      </a:lvl1pPr>
      <a:lvl2pPr marL="475979" indent="-194358" algn="l" defTabSz="1087896" rtl="0" eaLnBrk="1" latinLnBrk="0" hangingPunct="1">
        <a:spcBef>
          <a:spcPct val="20000"/>
        </a:spcBef>
        <a:buFont typeface="Arial" pitchFamily="34" charset="0"/>
        <a:buChar char="–"/>
        <a:defRPr sz="1800" kern="1200">
          <a:solidFill>
            <a:srgbClr val="505050"/>
          </a:solidFill>
          <a:latin typeface="Segoe UI" pitchFamily="34" charset="0"/>
          <a:ea typeface="Segoe UI" pitchFamily="34" charset="0"/>
          <a:cs typeface="Segoe UI" pitchFamily="34" charset="0"/>
        </a:defRPr>
      </a:lvl2pPr>
      <a:lvl3pPr marL="761566" indent="-173202" algn="l" defTabSz="1087896" rtl="0" eaLnBrk="1" latinLnBrk="0" hangingPunct="1">
        <a:spcBef>
          <a:spcPct val="20000"/>
        </a:spcBef>
        <a:buFont typeface="Arial" pitchFamily="34" charset="0"/>
        <a:buChar char="•"/>
        <a:defRPr sz="1600" kern="1200">
          <a:solidFill>
            <a:srgbClr val="505050"/>
          </a:solidFill>
          <a:latin typeface="Segoe UI" pitchFamily="34" charset="0"/>
          <a:ea typeface="Segoe UI" pitchFamily="34" charset="0"/>
          <a:cs typeface="Segoe UI" pitchFamily="34" charset="0"/>
        </a:defRPr>
      </a:lvl3pPr>
      <a:lvl4pPr marL="1047153" indent="-177170" algn="l" defTabSz="1087896"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4pPr>
      <a:lvl5pPr marL="1285142" indent="-179814" algn="l" defTabSz="1087896"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5pPr>
      <a:lvl6pPr marL="2991716"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663"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613"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560"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896" rtl="0" eaLnBrk="1" latinLnBrk="0" hangingPunct="1">
        <a:defRPr sz="2200" kern="1200">
          <a:solidFill>
            <a:schemeClr val="tx1"/>
          </a:solidFill>
          <a:latin typeface="+mn-lt"/>
          <a:ea typeface="+mn-ea"/>
          <a:cs typeface="+mn-cs"/>
        </a:defRPr>
      </a:lvl1pPr>
      <a:lvl2pPr marL="543949" algn="l" defTabSz="1087896" rtl="0" eaLnBrk="1" latinLnBrk="0" hangingPunct="1">
        <a:defRPr sz="2200" kern="1200">
          <a:solidFill>
            <a:schemeClr val="tx1"/>
          </a:solidFill>
          <a:latin typeface="+mn-lt"/>
          <a:ea typeface="+mn-ea"/>
          <a:cs typeface="+mn-cs"/>
        </a:defRPr>
      </a:lvl2pPr>
      <a:lvl3pPr marL="1087896" algn="l" defTabSz="1087896" rtl="0" eaLnBrk="1" latinLnBrk="0" hangingPunct="1">
        <a:defRPr sz="2200" kern="1200">
          <a:solidFill>
            <a:schemeClr val="tx1"/>
          </a:solidFill>
          <a:latin typeface="+mn-lt"/>
          <a:ea typeface="+mn-ea"/>
          <a:cs typeface="+mn-cs"/>
        </a:defRPr>
      </a:lvl3pPr>
      <a:lvl4pPr marL="1631846" algn="l" defTabSz="1087896" rtl="0" eaLnBrk="1" latinLnBrk="0" hangingPunct="1">
        <a:defRPr sz="2200" kern="1200">
          <a:solidFill>
            <a:schemeClr val="tx1"/>
          </a:solidFill>
          <a:latin typeface="+mn-lt"/>
          <a:ea typeface="+mn-ea"/>
          <a:cs typeface="+mn-cs"/>
        </a:defRPr>
      </a:lvl4pPr>
      <a:lvl5pPr marL="2175793" algn="l" defTabSz="1087896" rtl="0" eaLnBrk="1" latinLnBrk="0" hangingPunct="1">
        <a:defRPr sz="2200" kern="1200">
          <a:solidFill>
            <a:schemeClr val="tx1"/>
          </a:solidFill>
          <a:latin typeface="+mn-lt"/>
          <a:ea typeface="+mn-ea"/>
          <a:cs typeface="+mn-cs"/>
        </a:defRPr>
      </a:lvl5pPr>
      <a:lvl6pPr marL="2719741" algn="l" defTabSz="1087896" rtl="0" eaLnBrk="1" latinLnBrk="0" hangingPunct="1">
        <a:defRPr sz="2200" kern="1200">
          <a:solidFill>
            <a:schemeClr val="tx1"/>
          </a:solidFill>
          <a:latin typeface="+mn-lt"/>
          <a:ea typeface="+mn-ea"/>
          <a:cs typeface="+mn-cs"/>
        </a:defRPr>
      </a:lvl6pPr>
      <a:lvl7pPr marL="3263689" algn="l" defTabSz="1087896" rtl="0" eaLnBrk="1" latinLnBrk="0" hangingPunct="1">
        <a:defRPr sz="2200" kern="1200">
          <a:solidFill>
            <a:schemeClr val="tx1"/>
          </a:solidFill>
          <a:latin typeface="+mn-lt"/>
          <a:ea typeface="+mn-ea"/>
          <a:cs typeface="+mn-cs"/>
        </a:defRPr>
      </a:lvl7pPr>
      <a:lvl8pPr marL="3807638" algn="l" defTabSz="1087896" rtl="0" eaLnBrk="1" latinLnBrk="0" hangingPunct="1">
        <a:defRPr sz="2200" kern="1200">
          <a:solidFill>
            <a:schemeClr val="tx1"/>
          </a:solidFill>
          <a:latin typeface="+mn-lt"/>
          <a:ea typeface="+mn-ea"/>
          <a:cs typeface="+mn-cs"/>
        </a:defRPr>
      </a:lvl8pPr>
      <a:lvl9pPr marL="4351586" algn="l" defTabSz="1087896" rtl="0" eaLnBrk="1" latinLnBrk="0" hangingPunct="1">
        <a:defRPr sz="2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28625376"/>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 id="2147483845" r:id="rId17"/>
    <p:sldLayoutId id="2147483846" r:id="rId18"/>
    <p:sldLayoutId id="2147483847" r:id="rId19"/>
    <p:sldLayoutId id="2147483848" r:id="rId20"/>
    <p:sldLayoutId id="2147483849" r:id="rId2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png"/><Relationship Id="rId1" Type="http://schemas.openxmlformats.org/officeDocument/2006/relationships/slideLayout" Target="../slideLayouts/slideLayout51.xml"/></Relationships>
</file>

<file path=ppt/slides/_rels/slide10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9.xml"/><Relationship Id="rId1" Type="http://schemas.openxmlformats.org/officeDocument/2006/relationships/slideLayout" Target="../slideLayouts/slideLayout39.xml"/></Relationships>
</file>

<file path=ppt/slides/_rels/slide101.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39.xml"/></Relationships>
</file>

<file path=ppt/slides/_rels/slide10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50.xml"/><Relationship Id="rId1" Type="http://schemas.openxmlformats.org/officeDocument/2006/relationships/slideLayout" Target="../slideLayouts/slideLayout39.xml"/></Relationships>
</file>

<file path=ppt/slides/_rels/slide10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51.xml"/><Relationship Id="rId1" Type="http://schemas.openxmlformats.org/officeDocument/2006/relationships/slideLayout" Target="../slideLayouts/slideLayout39.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6.xml"/></Relationships>
</file>

<file path=ppt/slides/_rels/slide105.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16.xml"/></Relationships>
</file>

<file path=ppt/slides/_rels/slide106.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16.xml"/><Relationship Id="rId4" Type="http://schemas.openxmlformats.org/officeDocument/2006/relationships/image" Target="../media/image195.png"/></Relationships>
</file>

<file path=ppt/slides/_rels/slide107.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8.xml"/><Relationship Id="rId4" Type="http://schemas.openxmlformats.org/officeDocument/2006/relationships/image" Target="../media/image30.png"/></Relationships>
</file>

<file path=ppt/slides/_rels/slide110.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180.png"/><Relationship Id="rId7" Type="http://schemas.openxmlformats.org/officeDocument/2006/relationships/image" Target="../media/image201.png"/><Relationship Id="rId2" Type="http://schemas.openxmlformats.org/officeDocument/2006/relationships/image" Target="../media/image19.png"/><Relationship Id="rId1" Type="http://schemas.openxmlformats.org/officeDocument/2006/relationships/slideLayout" Target="../slideLayouts/slideLayout5.xml"/><Relationship Id="rId6" Type="http://schemas.openxmlformats.org/officeDocument/2006/relationships/image" Target="../media/image179.png"/><Relationship Id="rId5" Type="http://schemas.openxmlformats.org/officeDocument/2006/relationships/image" Target="../media/image112.png"/><Relationship Id="rId4" Type="http://schemas.openxmlformats.org/officeDocument/2006/relationships/image" Target="../media/image24.png"/></Relationships>
</file>

<file path=ppt/slides/_rels/slide1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203.png"/><Relationship Id="rId5" Type="http://schemas.openxmlformats.org/officeDocument/2006/relationships/image" Target="../media/image112.png"/><Relationship Id="rId4" Type="http://schemas.openxmlformats.org/officeDocument/2006/relationships/image" Target="../media/image201.png"/></Relationships>
</file>

<file path=ppt/slides/_rels/slide11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9.png"/><Relationship Id="rId1" Type="http://schemas.openxmlformats.org/officeDocument/2006/relationships/slideLayout" Target="../slideLayouts/slideLayout5.xml"/><Relationship Id="rId5" Type="http://schemas.openxmlformats.org/officeDocument/2006/relationships/image" Target="../media/image204.png"/><Relationship Id="rId4" Type="http://schemas.openxmlformats.org/officeDocument/2006/relationships/image" Target="../media/image7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7.xml"/><Relationship Id="rId1" Type="http://schemas.openxmlformats.org/officeDocument/2006/relationships/tags" Target="../tags/tag21.xml"/><Relationship Id="rId5" Type="http://schemas.openxmlformats.org/officeDocument/2006/relationships/image" Target="../media/image105.png"/><Relationship Id="rId4" Type="http://schemas.openxmlformats.org/officeDocument/2006/relationships/image" Target="../media/image1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image" Target="../media/image42.png"/><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2.xml"/><Relationship Id="rId7" Type="http://schemas.openxmlformats.org/officeDocument/2006/relationships/image" Target="../media/image17.png"/><Relationship Id="rId2" Type="http://schemas.openxmlformats.org/officeDocument/2006/relationships/slideLayout" Target="../slideLayouts/slideLayout4.xml"/><Relationship Id="rId1" Type="http://schemas.openxmlformats.org/officeDocument/2006/relationships/tags" Target="../tags/tag17.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3.xml"/><Relationship Id="rId7" Type="http://schemas.openxmlformats.org/officeDocument/2006/relationships/image" Target="../media/image21.png"/><Relationship Id="rId2" Type="http://schemas.openxmlformats.org/officeDocument/2006/relationships/slideLayout" Target="../slideLayouts/slideLayout4.xml"/><Relationship Id="rId1" Type="http://schemas.openxmlformats.org/officeDocument/2006/relationships/tags" Target="../tags/tag1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4.png"/><Relationship Id="rId9"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71.png"/><Relationship Id="rId7"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73.png"/><Relationship Id="rId11" Type="http://schemas.openxmlformats.org/officeDocument/2006/relationships/image" Target="../media/image77.png"/><Relationship Id="rId5" Type="http://schemas.openxmlformats.org/officeDocument/2006/relationships/image" Target="../media/image18.png"/><Relationship Id="rId10" Type="http://schemas.openxmlformats.org/officeDocument/2006/relationships/image" Target="../media/image76.png"/><Relationship Id="rId4" Type="http://schemas.openxmlformats.org/officeDocument/2006/relationships/image" Target="../media/image72.png"/><Relationship Id="rId9" Type="http://schemas.openxmlformats.org/officeDocument/2006/relationships/image" Target="../media/image75.png"/></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5.xml"/><Relationship Id="rId5" Type="http://schemas.openxmlformats.org/officeDocument/2006/relationships/image" Target="../media/image83.png"/><Relationship Id="rId4" Type="http://schemas.openxmlformats.org/officeDocument/2006/relationships/image" Target="../media/image8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5.xml"/><Relationship Id="rId5" Type="http://schemas.openxmlformats.org/officeDocument/2006/relationships/image" Target="../media/image82.png"/><Relationship Id="rId4" Type="http://schemas.openxmlformats.org/officeDocument/2006/relationships/image" Target="../media/image83.png"/></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82.png"/><Relationship Id="rId5" Type="http://schemas.openxmlformats.org/officeDocument/2006/relationships/image" Target="../media/image83.png"/><Relationship Id="rId4" Type="http://schemas.openxmlformats.org/officeDocument/2006/relationships/image" Target="../media/image81.sv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5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8" Type="http://schemas.openxmlformats.org/officeDocument/2006/relationships/image" Target="../media/image95.emf"/><Relationship Id="rId3" Type="http://schemas.openxmlformats.org/officeDocument/2006/relationships/image" Target="../media/image91.png"/><Relationship Id="rId7" Type="http://schemas.microsoft.com/office/2007/relationships/hdphoto" Target="../media/hdphoto1.wdp"/><Relationship Id="rId12" Type="http://schemas.openxmlformats.org/officeDocument/2006/relationships/image" Target="../media/image97.png"/><Relationship Id="rId2" Type="http://schemas.openxmlformats.org/officeDocument/2006/relationships/image" Target="../media/image90.emf"/><Relationship Id="rId1" Type="http://schemas.openxmlformats.org/officeDocument/2006/relationships/slideLayout" Target="../slideLayouts/slideLayout7.xml"/><Relationship Id="rId6" Type="http://schemas.openxmlformats.org/officeDocument/2006/relationships/image" Target="../media/image94.png"/><Relationship Id="rId11" Type="http://schemas.microsoft.com/office/2007/relationships/hdphoto" Target="../media/hdphoto2.wdp"/><Relationship Id="rId5" Type="http://schemas.openxmlformats.org/officeDocument/2006/relationships/image" Target="../media/image93.png"/><Relationship Id="rId10" Type="http://schemas.openxmlformats.org/officeDocument/2006/relationships/image" Target="../media/image96.png"/><Relationship Id="rId4" Type="http://schemas.openxmlformats.org/officeDocument/2006/relationships/image" Target="../media/image92.emf"/><Relationship Id="rId9" Type="http://schemas.openxmlformats.org/officeDocument/2006/relationships/image" Target="../media/image71.png"/></Relationships>
</file>

<file path=ppt/slides/_rels/slide5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71.png"/><Relationship Id="rId1" Type="http://schemas.openxmlformats.org/officeDocument/2006/relationships/slideLayout" Target="../slideLayouts/slideLayout5.xml"/><Relationship Id="rId4" Type="http://schemas.openxmlformats.org/officeDocument/2006/relationships/image" Target="../media/image99.png"/></Relationships>
</file>

<file path=ppt/slides/_rels/slide5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02.png"/><Relationship Id="rId7" Type="http://schemas.openxmlformats.org/officeDocument/2006/relationships/image" Target="../media/image89.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97.png"/><Relationship Id="rId10" Type="http://schemas.openxmlformats.org/officeDocument/2006/relationships/image" Target="../media/image70.png"/><Relationship Id="rId4" Type="http://schemas.openxmlformats.org/officeDocument/2006/relationships/image" Target="../media/image33.png"/><Relationship Id="rId9" Type="http://schemas.openxmlformats.org/officeDocument/2006/relationships/image" Target="../media/image10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tags" Target="../tags/tag19.xml"/><Relationship Id="rId5" Type="http://schemas.openxmlformats.org/officeDocument/2006/relationships/image" Target="../media/image105.png"/><Relationship Id="rId4" Type="http://schemas.openxmlformats.org/officeDocument/2006/relationships/image" Target="../media/image14.png"/></Relationships>
</file>

<file path=ppt/slides/_rels/slide6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32.xml"/><Relationship Id="rId7" Type="http://schemas.openxmlformats.org/officeDocument/2006/relationships/image" Target="../media/image107.png"/><Relationship Id="rId2" Type="http://schemas.openxmlformats.org/officeDocument/2006/relationships/slideLayout" Target="../slideLayouts/slideLayout4.xml"/><Relationship Id="rId1" Type="http://schemas.openxmlformats.org/officeDocument/2006/relationships/tags" Target="../tags/tag20.xml"/><Relationship Id="rId6" Type="http://schemas.openxmlformats.org/officeDocument/2006/relationships/image" Target="../media/image106.png"/><Relationship Id="rId5"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microsoft.com/office/2007/relationships/hdphoto" Target="../media/hdphoto3.wdp"/></Relationships>
</file>

<file path=ppt/slides/_rels/slide6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112.png"/></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13.png"/><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15.svg"/></Relationships>
</file>

<file path=ppt/slides/_rels/slide76.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39.xml"/><Relationship Id="rId1" Type="http://schemas.openxmlformats.org/officeDocument/2006/relationships/slideLayout" Target="../slideLayouts/slideLayout18.xml"/><Relationship Id="rId6" Type="http://schemas.microsoft.com/office/2007/relationships/hdphoto" Target="../media/hdphoto4.wdp"/><Relationship Id="rId5" Type="http://schemas.openxmlformats.org/officeDocument/2006/relationships/image" Target="../media/image117.png"/><Relationship Id="rId4" Type="http://schemas.openxmlformats.org/officeDocument/2006/relationships/hyperlink" Target="http://bit.ly/WhatIs-DevOps"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0.xml"/><Relationship Id="rId1" Type="http://schemas.openxmlformats.org/officeDocument/2006/relationships/slideLayout" Target="../slideLayouts/slideLayout16.xml"/><Relationship Id="rId6" Type="http://schemas.openxmlformats.org/officeDocument/2006/relationships/image" Target="../media/image121.svg"/><Relationship Id="rId5" Type="http://schemas.openxmlformats.org/officeDocument/2006/relationships/image" Target="../media/image120.png"/><Relationship Id="rId4" Type="http://schemas.openxmlformats.org/officeDocument/2006/relationships/image" Target="../media/image119.svg"/></Relationships>
</file>

<file path=ppt/slides/_rels/slide78.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notesSlide" Target="../notesSlides/notesSlide41.xml"/><Relationship Id="rId1" Type="http://schemas.openxmlformats.org/officeDocument/2006/relationships/slideLayout" Target="../slideLayouts/slideLayout17.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 Id="rId9" Type="http://schemas.openxmlformats.org/officeDocument/2006/relationships/image" Target="../media/image128.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31.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1.png"/><Relationship Id="rId3" Type="http://schemas.openxmlformats.org/officeDocument/2006/relationships/image" Target="../media/image133.png"/><Relationship Id="rId7" Type="http://schemas.openxmlformats.org/officeDocument/2006/relationships/image" Target="../media/image137.png"/><Relationship Id="rId12" Type="http://schemas.openxmlformats.org/officeDocument/2006/relationships/image" Target="../media/image140.png"/><Relationship Id="rId2" Type="http://schemas.openxmlformats.org/officeDocument/2006/relationships/image" Target="../media/image132.png"/><Relationship Id="rId1" Type="http://schemas.openxmlformats.org/officeDocument/2006/relationships/slideLayout" Target="../slideLayouts/slideLayout5.xml"/><Relationship Id="rId6" Type="http://schemas.openxmlformats.org/officeDocument/2006/relationships/image" Target="../media/image136.png"/><Relationship Id="rId11" Type="http://schemas.openxmlformats.org/officeDocument/2006/relationships/image" Target="../media/image115.svg"/><Relationship Id="rId5" Type="http://schemas.openxmlformats.org/officeDocument/2006/relationships/image" Target="../media/image135.png"/><Relationship Id="rId10" Type="http://schemas.openxmlformats.org/officeDocument/2006/relationships/image" Target="../media/image114.png"/><Relationship Id="rId4" Type="http://schemas.openxmlformats.org/officeDocument/2006/relationships/image" Target="../media/image134.png"/><Relationship Id="rId9" Type="http://schemas.openxmlformats.org/officeDocument/2006/relationships/image" Target="../media/image139.png"/><Relationship Id="rId14" Type="http://schemas.openxmlformats.org/officeDocument/2006/relationships/image" Target="../media/image142.png"/></Relationships>
</file>

<file path=ppt/slides/_rels/slide84.xml.rels><?xml version="1.0" encoding="UTF-8" standalone="yes"?>
<Relationships xmlns="http://schemas.openxmlformats.org/package/2006/relationships"><Relationship Id="rId13" Type="http://schemas.openxmlformats.org/officeDocument/2006/relationships/image" Target="../media/image152.png"/><Relationship Id="rId18" Type="http://schemas.openxmlformats.org/officeDocument/2006/relationships/image" Target="../media/image157.png"/><Relationship Id="rId26" Type="http://schemas.openxmlformats.org/officeDocument/2006/relationships/image" Target="../media/image165.jpg"/><Relationship Id="rId3" Type="http://schemas.openxmlformats.org/officeDocument/2006/relationships/image" Target="../media/image143.png"/><Relationship Id="rId21" Type="http://schemas.openxmlformats.org/officeDocument/2006/relationships/image" Target="../media/image160.png"/><Relationship Id="rId34" Type="http://schemas.openxmlformats.org/officeDocument/2006/relationships/image" Target="../media/image173.png"/><Relationship Id="rId7" Type="http://schemas.openxmlformats.org/officeDocument/2006/relationships/image" Target="../media/image147.png"/><Relationship Id="rId12" Type="http://schemas.openxmlformats.org/officeDocument/2006/relationships/image" Target="../media/image151.jpg"/><Relationship Id="rId17" Type="http://schemas.openxmlformats.org/officeDocument/2006/relationships/image" Target="../media/image156.jpg"/><Relationship Id="rId25" Type="http://schemas.openxmlformats.org/officeDocument/2006/relationships/image" Target="../media/image164.png"/><Relationship Id="rId33" Type="http://schemas.openxmlformats.org/officeDocument/2006/relationships/image" Target="../media/image172.png"/><Relationship Id="rId2" Type="http://schemas.openxmlformats.org/officeDocument/2006/relationships/notesSlide" Target="../notesSlides/notesSlide42.xml"/><Relationship Id="rId16" Type="http://schemas.openxmlformats.org/officeDocument/2006/relationships/image" Target="../media/image155.png"/><Relationship Id="rId20" Type="http://schemas.openxmlformats.org/officeDocument/2006/relationships/image" Target="../media/image159.png"/><Relationship Id="rId29" Type="http://schemas.openxmlformats.org/officeDocument/2006/relationships/image" Target="../media/image168.png"/><Relationship Id="rId1" Type="http://schemas.openxmlformats.org/officeDocument/2006/relationships/slideLayout" Target="../slideLayouts/slideLayout15.xml"/><Relationship Id="rId6" Type="http://schemas.openxmlformats.org/officeDocument/2006/relationships/image" Target="../media/image146.png"/><Relationship Id="rId11" Type="http://schemas.openxmlformats.org/officeDocument/2006/relationships/image" Target="../media/image150.png"/><Relationship Id="rId24" Type="http://schemas.openxmlformats.org/officeDocument/2006/relationships/image" Target="../media/image163.png"/><Relationship Id="rId32" Type="http://schemas.openxmlformats.org/officeDocument/2006/relationships/image" Target="../media/image171.jpg"/><Relationship Id="rId5" Type="http://schemas.openxmlformats.org/officeDocument/2006/relationships/image" Target="../media/image145.png"/><Relationship Id="rId15" Type="http://schemas.openxmlformats.org/officeDocument/2006/relationships/image" Target="../media/image154.jpg"/><Relationship Id="rId23" Type="http://schemas.openxmlformats.org/officeDocument/2006/relationships/image" Target="../media/image162.png"/><Relationship Id="rId28" Type="http://schemas.openxmlformats.org/officeDocument/2006/relationships/image" Target="../media/image167.png"/><Relationship Id="rId10" Type="http://schemas.openxmlformats.org/officeDocument/2006/relationships/image" Target="../media/image149.png"/><Relationship Id="rId19" Type="http://schemas.openxmlformats.org/officeDocument/2006/relationships/image" Target="../media/image158.png"/><Relationship Id="rId31" Type="http://schemas.openxmlformats.org/officeDocument/2006/relationships/image" Target="../media/image170.jpg"/><Relationship Id="rId4" Type="http://schemas.openxmlformats.org/officeDocument/2006/relationships/image" Target="../media/image144.png"/><Relationship Id="rId9" Type="http://schemas.openxmlformats.org/officeDocument/2006/relationships/image" Target="../media/image148.png"/><Relationship Id="rId14" Type="http://schemas.openxmlformats.org/officeDocument/2006/relationships/image" Target="../media/image153.png"/><Relationship Id="rId22" Type="http://schemas.openxmlformats.org/officeDocument/2006/relationships/image" Target="../media/image161.png"/><Relationship Id="rId27" Type="http://schemas.openxmlformats.org/officeDocument/2006/relationships/image" Target="../media/image166.jpg"/><Relationship Id="rId30" Type="http://schemas.openxmlformats.org/officeDocument/2006/relationships/image" Target="../media/image169.png"/><Relationship Id="rId8" Type="http://schemas.microsoft.com/office/2007/relationships/hdphoto" Target="../media/hdphoto5.wdp"/></Relationships>
</file>

<file path=ppt/slides/_rels/slide8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177.emf"/><Relationship Id="rId7"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15.svg"/><Relationship Id="rId5" Type="http://schemas.openxmlformats.org/officeDocument/2006/relationships/image" Target="../media/image114.png"/><Relationship Id="rId4" Type="http://schemas.openxmlformats.org/officeDocument/2006/relationships/image" Target="../media/image178.emf"/></Relationships>
</file>

<file path=ppt/slides/_rels/slide89.xml.rels><?xml version="1.0" encoding="UTF-8" standalone="yes"?>
<Relationships xmlns="http://schemas.openxmlformats.org/package/2006/relationships"><Relationship Id="rId3" Type="http://schemas.openxmlformats.org/officeDocument/2006/relationships/image" Target="../media/image177.emf"/><Relationship Id="rId7"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115.svg"/><Relationship Id="rId5" Type="http://schemas.openxmlformats.org/officeDocument/2006/relationships/image" Target="../media/image114.png"/><Relationship Id="rId4" Type="http://schemas.openxmlformats.org/officeDocument/2006/relationships/image" Target="../media/image178.emf"/></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5.png"/><Relationship Id="rId1" Type="http://schemas.openxmlformats.org/officeDocument/2006/relationships/slideLayout" Target="../slideLayouts/slideLayout5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0.xml.rels><?xml version="1.0" encoding="UTF-8" standalone="yes"?>
<Relationships xmlns="http://schemas.openxmlformats.org/package/2006/relationships"><Relationship Id="rId3" Type="http://schemas.openxmlformats.org/officeDocument/2006/relationships/image" Target="../media/image179.png"/><Relationship Id="rId7" Type="http://schemas.openxmlformats.org/officeDocument/2006/relationships/image" Target="../media/image182.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9.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3.xml"/></Relationships>
</file>

<file path=ppt/slides/_rels/slide9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39.xml"/></Relationships>
</file>

<file path=ppt/slides/_rels/slide9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29.png"/><Relationship Id="rId1" Type="http://schemas.openxmlformats.org/officeDocument/2006/relationships/slideLayout" Target="../slideLayouts/slideLayout51.xml"/></Relationships>
</file>

<file path=ppt/slides/_rels/slide9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5.png"/><Relationship Id="rId1" Type="http://schemas.openxmlformats.org/officeDocument/2006/relationships/slideLayout" Target="../slideLayouts/slideLayout51.xml"/><Relationship Id="rId4" Type="http://schemas.openxmlformats.org/officeDocument/2006/relationships/image" Target="../media/image186.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GB" dirty="0"/>
              <a:t>Azure Platform as a Service (PaaS)</a:t>
            </a:r>
          </a:p>
        </p:txBody>
      </p:sp>
      <p:sp>
        <p:nvSpPr>
          <p:cNvPr id="5" name="Subtitle 4"/>
          <p:cNvSpPr>
            <a:spLocks noGrp="1"/>
          </p:cNvSpPr>
          <p:nvPr>
            <p:ph type="subTitle" idx="1"/>
          </p:nvPr>
        </p:nvSpPr>
        <p:spPr/>
        <p:txBody>
          <a:bodyPr/>
          <a:lstStyle/>
          <a:p>
            <a:endParaRPr lang="en-GB"/>
          </a:p>
        </p:txBody>
      </p:sp>
    </p:spTree>
    <p:custDataLst>
      <p:tags r:id="rId1"/>
    </p:custDataLst>
    <p:extLst>
      <p:ext uri="{BB962C8B-B14F-4D97-AF65-F5344CB8AC3E}">
        <p14:creationId xmlns:p14="http://schemas.microsoft.com/office/powerpoint/2010/main" val="1120920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639692-7ACD-42D9-806A-E0508DB65199}"/>
              </a:ext>
            </a:extLst>
          </p:cNvPr>
          <p:cNvSpPr/>
          <p:nvPr/>
        </p:nvSpPr>
        <p:spPr>
          <a:xfrm>
            <a:off x="0" y="0"/>
            <a:ext cx="6274676"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7C02AE3D-EB79-4FE2-B000-AC86A63DAE60}"/>
              </a:ext>
            </a:extLst>
          </p:cNvPr>
          <p:cNvSpPr>
            <a:spLocks noGrp="1"/>
          </p:cNvSpPr>
          <p:nvPr>
            <p:ph type="title"/>
          </p:nvPr>
        </p:nvSpPr>
        <p:spPr/>
        <p:txBody>
          <a:bodyPr/>
          <a:lstStyle/>
          <a:p>
            <a:r>
              <a:rPr lang="en-US" dirty="0">
                <a:solidFill>
                  <a:schemeClr val="bg1"/>
                </a:solidFill>
              </a:rPr>
              <a:t>App Service Plans</a:t>
            </a:r>
          </a:p>
        </p:txBody>
      </p:sp>
      <p:sp>
        <p:nvSpPr>
          <p:cNvPr id="3" name="Text Placeholder 4">
            <a:extLst>
              <a:ext uri="{FF2B5EF4-FFF2-40B4-BE49-F238E27FC236}">
                <a16:creationId xmlns:a16="http://schemas.microsoft.com/office/drawing/2014/main" id="{63AEC37B-AFAE-4977-A7B9-ECEF4B467B0A}"/>
              </a:ext>
            </a:extLst>
          </p:cNvPr>
          <p:cNvSpPr>
            <a:spLocks noGrp="1"/>
          </p:cNvSpPr>
          <p:nvPr/>
        </p:nvSpPr>
        <p:spPr>
          <a:xfrm>
            <a:off x="617561" y="1859965"/>
            <a:ext cx="5394357" cy="3983037"/>
          </a:xfrm>
          <a:prstGeom prst="rect">
            <a:avLst/>
          </a:prstGeom>
        </p:spPr>
        <p:txBody>
          <a:bodyPr vert="horz"/>
          <a:lstStyle>
            <a:lvl1pPr marL="285750" indent="-285750" algn="l" defTabSz="1109758" rtl="0" eaLnBrk="1" latinLnBrk="0" hangingPunct="1">
              <a:lnSpc>
                <a:spcPct val="110000"/>
              </a:lnSpc>
              <a:spcBef>
                <a:spcPct val="20000"/>
              </a:spcBef>
              <a:buClr>
                <a:schemeClr val="tx1"/>
              </a:buClr>
              <a:buSzPct val="100000"/>
              <a:buFont typeface="Arial"/>
              <a:buChar char="•"/>
              <a:defRPr sz="1400" kern="1200">
                <a:solidFill>
                  <a:schemeClr val="tx1"/>
                </a:solidFill>
                <a:latin typeface="Segoe UI" pitchFamily="34" charset="0"/>
                <a:ea typeface="Segoe UI" pitchFamily="34" charset="0"/>
                <a:cs typeface="Segoe UI" pitchFamily="34" charset="0"/>
              </a:defRPr>
            </a:lvl1pPr>
            <a:lvl2pPr marL="573030" indent="-285750" algn="l" defTabSz="1109758" rtl="0" eaLnBrk="1" latinLnBrk="0" hangingPunct="1">
              <a:lnSpc>
                <a:spcPct val="110000"/>
              </a:lnSpc>
              <a:spcBef>
                <a:spcPct val="20000"/>
              </a:spcBef>
              <a:buFont typeface="Lucida Grande"/>
              <a:buChar char="-"/>
              <a:defRPr sz="1400" kern="1200">
                <a:solidFill>
                  <a:schemeClr val="tx1"/>
                </a:solidFill>
                <a:latin typeface="Segoe UI" pitchFamily="34" charset="0"/>
                <a:ea typeface="Segoe UI" pitchFamily="34" charset="0"/>
                <a:cs typeface="Segoe UI" pitchFamily="34" charset="0"/>
              </a:defRPr>
            </a:lvl2pPr>
            <a:lvl3pPr marL="885937" indent="-285750" algn="l" defTabSz="1109758" rtl="0" eaLnBrk="1" latinLnBrk="0" hangingPunct="1">
              <a:lnSpc>
                <a:spcPct val="110000"/>
              </a:lnSpc>
              <a:spcBef>
                <a:spcPct val="20000"/>
              </a:spcBef>
              <a:buFont typeface="Courier New"/>
              <a:buChar char="o"/>
              <a:defRPr sz="1400" kern="1200">
                <a:solidFill>
                  <a:schemeClr val="tx1"/>
                </a:solidFill>
                <a:latin typeface="Segoe UI" pitchFamily="34" charset="0"/>
                <a:ea typeface="Segoe UI" pitchFamily="34" charset="0"/>
                <a:cs typeface="Segoe UI" pitchFamily="34" charset="0"/>
              </a:defRPr>
            </a:lvl3pPr>
            <a:lvl4pPr marL="1173216" indent="-285750" algn="l" defTabSz="1109758" rtl="0" eaLnBrk="1" latinLnBrk="0" hangingPunct="1">
              <a:lnSpc>
                <a:spcPct val="110000"/>
              </a:lnSpc>
              <a:spcBef>
                <a:spcPct val="20000"/>
              </a:spcBef>
              <a:buFont typeface="Courier New"/>
              <a:buChar char="o"/>
              <a:defRPr sz="1400" kern="1200">
                <a:solidFill>
                  <a:schemeClr val="tx1"/>
                </a:solidFill>
                <a:latin typeface="Segoe UI" pitchFamily="34" charset="0"/>
                <a:ea typeface="Segoe UI" pitchFamily="34" charset="0"/>
                <a:cs typeface="Segoe UI" pitchFamily="34" charset="0"/>
              </a:defRPr>
            </a:lvl4pPr>
            <a:lvl5pPr marL="1127540" indent="0" algn="l" defTabSz="1109758" rtl="0" eaLnBrk="1" latinLnBrk="0" hangingPunct="1">
              <a:spcBef>
                <a:spcPct val="20000"/>
              </a:spcBef>
              <a:buFont typeface="Wingdings" charset="2"/>
              <a:buNone/>
              <a:defRPr sz="1400"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a:lstStyle>
          <a:p>
            <a:pPr marL="285750" marR="0" lvl="0" indent="-285750" algn="l" defTabSz="1109758" rtl="0" eaLnBrk="1" fontAlgn="auto" latinLnBrk="0" hangingPunct="1">
              <a:lnSpc>
                <a:spcPct val="110000"/>
              </a:lnSpc>
              <a:spcBef>
                <a:spcPct val="20000"/>
              </a:spcBef>
              <a:spcAft>
                <a:spcPts val="0"/>
              </a:spcAft>
              <a:buClr>
                <a:srgbClr val="FFFFFF"/>
              </a:buClr>
              <a:buSzPct val="100000"/>
              <a:buFont typeface="Arial"/>
              <a:buChar char="•"/>
              <a:tabLst/>
              <a:defRPr/>
            </a:pPr>
            <a:r>
              <a:rPr kumimoji="0" lang="en-US" sz="2800" b="0" i="0" u="none" strike="noStrike" kern="1200" cap="none" spc="0" normalizeH="0" baseline="0" noProof="0" dirty="0">
                <a:ln>
                  <a:noFill/>
                </a:ln>
                <a:solidFill>
                  <a:srgbClr val="FFFFFF"/>
                </a:solidFill>
                <a:effectLst/>
                <a:uLnTx/>
                <a:uFillTx/>
                <a:latin typeface="Segoe UI"/>
                <a:cs typeface="Segoe UI" pitchFamily="34" charset="0"/>
              </a:rPr>
              <a:t>App Service Plans represent a set of features and capacity that you can share across your web apps </a:t>
            </a:r>
          </a:p>
          <a:p>
            <a:pPr marL="285750" marR="0" lvl="0" indent="-285750" algn="l" defTabSz="1109758" rtl="0" eaLnBrk="1" fontAlgn="auto" latinLnBrk="0" hangingPunct="1">
              <a:lnSpc>
                <a:spcPct val="110000"/>
              </a:lnSpc>
              <a:spcBef>
                <a:spcPct val="20000"/>
              </a:spcBef>
              <a:spcAft>
                <a:spcPts val="0"/>
              </a:spcAft>
              <a:buClr>
                <a:srgbClr val="FFFFFF"/>
              </a:buClr>
              <a:buSzPct val="100000"/>
              <a:buFont typeface="Arial"/>
              <a:buChar char="•"/>
              <a:tabLst/>
              <a:defRPr/>
            </a:pPr>
            <a:endParaRPr kumimoji="0" lang="en-US" sz="2800" b="0" i="0" u="none" strike="noStrike" kern="1200" cap="none" spc="0" normalizeH="0" baseline="0" noProof="0" dirty="0">
              <a:ln>
                <a:noFill/>
              </a:ln>
              <a:solidFill>
                <a:srgbClr val="FFFFFF"/>
              </a:solidFill>
              <a:effectLst/>
              <a:uLnTx/>
              <a:uFillTx/>
              <a:latin typeface="Segoe UI"/>
              <a:cs typeface="Segoe UI" pitchFamily="34" charset="0"/>
            </a:endParaRPr>
          </a:p>
          <a:p>
            <a:pPr marL="285750" marR="0" lvl="0" indent="-285750" algn="l" defTabSz="1109758" rtl="0" eaLnBrk="1" fontAlgn="auto" latinLnBrk="0" hangingPunct="1">
              <a:lnSpc>
                <a:spcPct val="110000"/>
              </a:lnSpc>
              <a:spcBef>
                <a:spcPct val="20000"/>
              </a:spcBef>
              <a:spcAft>
                <a:spcPts val="0"/>
              </a:spcAft>
              <a:buClr>
                <a:srgbClr val="FFFFFF"/>
              </a:buClr>
              <a:buSzPct val="100000"/>
              <a:buFont typeface="Arial"/>
              <a:buChar char="•"/>
              <a:tabLst/>
              <a:defRPr/>
            </a:pPr>
            <a:r>
              <a:rPr kumimoji="0" lang="en-US" sz="2800" b="0" i="0" u="none" strike="noStrike" kern="1200" cap="none" spc="0" normalizeH="0" baseline="0" noProof="0" dirty="0">
                <a:ln>
                  <a:noFill/>
                </a:ln>
                <a:solidFill>
                  <a:srgbClr val="FFFFFF"/>
                </a:solidFill>
                <a:effectLst/>
                <a:uLnTx/>
                <a:uFillTx/>
                <a:latin typeface="Segoe UI"/>
                <a:cs typeface="Segoe UI" pitchFamily="34" charset="0"/>
              </a:rPr>
              <a:t>You can have multiple plans to support deployments of separate tiers of feature and capabilities</a:t>
            </a:r>
          </a:p>
          <a:p>
            <a:pPr marL="285750" marR="0" lvl="0" indent="-285750" algn="l" defTabSz="1109758" rtl="0" eaLnBrk="1" fontAlgn="auto" latinLnBrk="0" hangingPunct="1">
              <a:lnSpc>
                <a:spcPct val="110000"/>
              </a:lnSpc>
              <a:spcBef>
                <a:spcPct val="20000"/>
              </a:spcBef>
              <a:spcAft>
                <a:spcPts val="0"/>
              </a:spcAft>
              <a:buClr>
                <a:srgbClr val="1A1A1A"/>
              </a:buClr>
              <a:buSzPct val="100000"/>
              <a:buFont typeface="Arial"/>
              <a:buChar char="•"/>
              <a:tabLst/>
              <a:defRPr/>
            </a:pPr>
            <a:endParaRPr kumimoji="0" lang="en-US" sz="2800" b="0" i="0" u="none" strike="noStrike" kern="1200" cap="none" spc="0" normalizeH="0" baseline="0" noProof="0" dirty="0">
              <a:ln>
                <a:noFill/>
              </a:ln>
              <a:solidFill>
                <a:srgbClr val="FFFFFF"/>
              </a:solidFill>
              <a:effectLst/>
              <a:uLnTx/>
              <a:uFillTx/>
              <a:latin typeface="Segoe UI" pitchFamily="34" charset="0"/>
              <a:cs typeface="Segoe UI" pitchFamily="34" charset="0"/>
            </a:endParaRPr>
          </a:p>
        </p:txBody>
      </p:sp>
      <p:pic>
        <p:nvPicPr>
          <p:cNvPr id="4" name="Picture 3">
            <a:extLst>
              <a:ext uri="{FF2B5EF4-FFF2-40B4-BE49-F238E27FC236}">
                <a16:creationId xmlns:a16="http://schemas.microsoft.com/office/drawing/2014/main" id="{6DEBA86E-4594-4006-B9D8-FD52F6FBBECC}"/>
              </a:ext>
            </a:extLst>
          </p:cNvPr>
          <p:cNvPicPr>
            <a:picLocks noChangeAspect="1"/>
          </p:cNvPicPr>
          <p:nvPr/>
        </p:nvPicPr>
        <p:blipFill>
          <a:blip r:embed="rId2"/>
          <a:stretch>
            <a:fillRect/>
          </a:stretch>
        </p:blipFill>
        <p:spPr>
          <a:xfrm>
            <a:off x="7428037" y="3937800"/>
            <a:ext cx="955234" cy="880068"/>
          </a:xfrm>
          <a:prstGeom prst="rect">
            <a:avLst/>
          </a:prstGeom>
        </p:spPr>
      </p:pic>
      <p:sp>
        <p:nvSpPr>
          <p:cNvPr id="6" name="Rectangle 5"/>
          <p:cNvSpPr/>
          <p:nvPr/>
        </p:nvSpPr>
        <p:spPr>
          <a:xfrm>
            <a:off x="7112876" y="1258528"/>
            <a:ext cx="4371201" cy="3763305"/>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 name="TextBox 6"/>
          <p:cNvSpPr txBox="1"/>
          <p:nvPr/>
        </p:nvSpPr>
        <p:spPr>
          <a:xfrm>
            <a:off x="8470390" y="4268417"/>
            <a:ext cx="2696572" cy="52322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1A1A1A"/>
                </a:solidFill>
                <a:effectLst/>
                <a:uLnTx/>
                <a:uFillTx/>
                <a:latin typeface="Segoe UI"/>
                <a:ea typeface="+mn-ea"/>
                <a:cs typeface="+mn-cs"/>
              </a:rPr>
              <a:t>App </a:t>
            </a:r>
            <a:r>
              <a:rPr kumimoji="0" lang="en-US" sz="2800" b="0" i="0" u="none" strike="noStrike" kern="1200" cap="none" spc="0" normalizeH="0" baseline="0" noProof="0">
                <a:ln>
                  <a:noFill/>
                </a:ln>
                <a:solidFill>
                  <a:srgbClr val="1A1A1A"/>
                </a:solidFill>
                <a:effectLst/>
                <a:uLnTx/>
                <a:uFillTx/>
                <a:latin typeface="Segoe UI"/>
                <a:ea typeface="+mn-ea"/>
                <a:cs typeface="+mn-cs"/>
              </a:rPr>
              <a:t>Service Plan</a:t>
            </a:r>
          </a:p>
        </p:txBody>
      </p:sp>
      <p:grpSp>
        <p:nvGrpSpPr>
          <p:cNvPr id="11" name="Group 10"/>
          <p:cNvGrpSpPr/>
          <p:nvPr/>
        </p:nvGrpSpPr>
        <p:grpSpPr>
          <a:xfrm>
            <a:off x="9260699" y="1702668"/>
            <a:ext cx="1573161" cy="1878732"/>
            <a:chOff x="7384026" y="1550268"/>
            <a:chExt cx="1573161" cy="1878732"/>
          </a:xfrm>
        </p:grpSpPr>
        <p:pic>
          <p:nvPicPr>
            <p:cNvPr id="8" name="Picture 7">
              <a:extLst>
                <a:ext uri="{FF2B5EF4-FFF2-40B4-BE49-F238E27FC236}">
                  <a16:creationId xmlns:a16="http://schemas.microsoft.com/office/drawing/2014/main" id="{93825973-D951-45DB-AA9A-BA8FDCAD97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61420" y="1690688"/>
              <a:ext cx="1201309" cy="1201309"/>
            </a:xfrm>
            <a:prstGeom prst="rect">
              <a:avLst/>
            </a:prstGeom>
          </p:spPr>
        </p:pic>
        <p:sp>
          <p:nvSpPr>
            <p:cNvPr id="9" name="TextBox 8"/>
            <p:cNvSpPr txBox="1"/>
            <p:nvPr/>
          </p:nvSpPr>
          <p:spPr>
            <a:xfrm>
              <a:off x="7639687" y="2954825"/>
              <a:ext cx="1044773" cy="3693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mn-ea"/>
                  <a:cs typeface="+mn-cs"/>
                </a:rPr>
                <a:t>Web App</a:t>
              </a:r>
            </a:p>
          </p:txBody>
        </p:sp>
        <p:sp>
          <p:nvSpPr>
            <p:cNvPr id="10" name="Rectangle 9"/>
            <p:cNvSpPr/>
            <p:nvPr/>
          </p:nvSpPr>
          <p:spPr>
            <a:xfrm>
              <a:off x="7384026" y="1550268"/>
              <a:ext cx="1573161" cy="1878732"/>
            </a:xfrm>
            <a:prstGeom prst="rect">
              <a:avLst/>
            </a:prstGeom>
            <a:noFill/>
            <a:ln w="571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 name="Group 11"/>
          <p:cNvGrpSpPr/>
          <p:nvPr/>
        </p:nvGrpSpPr>
        <p:grpSpPr>
          <a:xfrm>
            <a:off x="7364304" y="1702668"/>
            <a:ext cx="1573161" cy="1878732"/>
            <a:chOff x="7384026" y="1550268"/>
            <a:chExt cx="1573161" cy="1878732"/>
          </a:xfrm>
        </p:grpSpPr>
        <p:sp>
          <p:nvSpPr>
            <p:cNvPr id="15" name="Rectangle 14"/>
            <p:cNvSpPr/>
            <p:nvPr/>
          </p:nvSpPr>
          <p:spPr>
            <a:xfrm>
              <a:off x="7384026" y="1550268"/>
              <a:ext cx="1573161" cy="1878732"/>
            </a:xfrm>
            <a:prstGeom prst="rect">
              <a:avLst/>
            </a:prstGeom>
            <a:solidFill>
              <a:schemeClr val="bg1"/>
            </a:solidFill>
            <a:ln w="571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93825973-D951-45DB-AA9A-BA8FDCAD97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61420" y="1690688"/>
              <a:ext cx="1201309" cy="1201309"/>
            </a:xfrm>
            <a:prstGeom prst="rect">
              <a:avLst/>
            </a:prstGeom>
          </p:spPr>
        </p:pic>
        <p:sp>
          <p:nvSpPr>
            <p:cNvPr id="14" name="TextBox 13"/>
            <p:cNvSpPr txBox="1"/>
            <p:nvPr/>
          </p:nvSpPr>
          <p:spPr>
            <a:xfrm>
              <a:off x="7639687" y="2954825"/>
              <a:ext cx="1044773" cy="3693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mn-ea"/>
                  <a:cs typeface="+mn-cs"/>
                </a:rPr>
                <a:t>Web App</a:t>
              </a:r>
            </a:p>
          </p:txBody>
        </p:sp>
      </p:grpSp>
      <p:sp>
        <p:nvSpPr>
          <p:cNvPr id="16" name="TextBox 15"/>
          <p:cNvSpPr txBox="1"/>
          <p:nvPr/>
        </p:nvSpPr>
        <p:spPr>
          <a:xfrm>
            <a:off x="10916633" y="3161746"/>
            <a:ext cx="595035" cy="584775"/>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mr-IN" sz="3200" b="1" i="0" u="none" strike="noStrike" kern="1200" cap="none" spc="0" normalizeH="0" baseline="0" noProof="0">
                <a:ln>
                  <a:noFill/>
                </a:ln>
                <a:solidFill>
                  <a:srgbClr val="1A1A1A"/>
                </a:solidFill>
                <a:effectLst/>
                <a:uLnTx/>
                <a:uFillTx/>
                <a:latin typeface="Segoe UI"/>
                <a:ea typeface="+mn-ea"/>
                <a:cs typeface="+mn-cs"/>
              </a:rPr>
              <a:t>…</a:t>
            </a:r>
            <a:endParaRPr kumimoji="0" lang="en-US" sz="3200" b="1"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8254913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4B955-E420-4B26-B888-C33E9BBB8DB4}"/>
              </a:ext>
            </a:extLst>
          </p:cNvPr>
          <p:cNvSpPr>
            <a:spLocks noGrp="1"/>
          </p:cNvSpPr>
          <p:nvPr>
            <p:ph type="title"/>
          </p:nvPr>
        </p:nvSpPr>
        <p:spPr/>
        <p:txBody>
          <a:bodyPr/>
          <a:lstStyle/>
          <a:p>
            <a:r>
              <a:rPr lang="en-US" dirty="0"/>
              <a:t>QuickStart Templates</a:t>
            </a:r>
          </a:p>
        </p:txBody>
      </p:sp>
      <p:sp>
        <p:nvSpPr>
          <p:cNvPr id="3" name="Text Placeholder 2">
            <a:extLst>
              <a:ext uri="{FF2B5EF4-FFF2-40B4-BE49-F238E27FC236}">
                <a16:creationId xmlns:a16="http://schemas.microsoft.com/office/drawing/2014/main" id="{493F4D70-4F38-4DFA-9B84-08B86F453FB6}"/>
              </a:ext>
            </a:extLst>
          </p:cNvPr>
          <p:cNvSpPr>
            <a:spLocks noGrp="1"/>
          </p:cNvSpPr>
          <p:nvPr>
            <p:ph type="body" sz="quarter" idx="10"/>
          </p:nvPr>
        </p:nvSpPr>
        <p:spPr>
          <a:xfrm>
            <a:off x="584200" y="1435497"/>
            <a:ext cx="4867031" cy="3102388"/>
          </a:xfrm>
        </p:spPr>
        <p:txBody>
          <a:bodyPr/>
          <a:lstStyle/>
          <a:p>
            <a:r>
              <a:rPr lang="en-US" dirty="0"/>
              <a:t>Resource Manager templates provided by the Azure community</a:t>
            </a:r>
          </a:p>
          <a:p>
            <a:r>
              <a:rPr lang="en-US" dirty="0"/>
              <a:t>Provides everything you need to deploy your solution or  serves as a starting point for your template</a:t>
            </a:r>
          </a:p>
        </p:txBody>
      </p:sp>
      <p:pic>
        <p:nvPicPr>
          <p:cNvPr id="4" name="Picture 3" descr="Screenshot of the QuickStart templates page. A template to create a storage account is shown. ">
            <a:extLst>
              <a:ext uri="{FF2B5EF4-FFF2-40B4-BE49-F238E27FC236}">
                <a16:creationId xmlns:a16="http://schemas.microsoft.com/office/drawing/2014/main" id="{69AE4533-D40C-4B3F-8DDD-17A1B3E6AE18}"/>
              </a:ext>
            </a:extLst>
          </p:cNvPr>
          <p:cNvPicPr>
            <a:picLocks noChangeAspect="1"/>
          </p:cNvPicPr>
          <p:nvPr/>
        </p:nvPicPr>
        <p:blipFill>
          <a:blip r:embed="rId3"/>
          <a:stretch>
            <a:fillRect/>
          </a:stretch>
        </p:blipFill>
        <p:spPr>
          <a:xfrm>
            <a:off x="5652722" y="1367936"/>
            <a:ext cx="6115050" cy="4200526"/>
          </a:xfrm>
          <a:prstGeom prst="rect">
            <a:avLst/>
          </a:prstGeom>
          <a:ln>
            <a:solidFill>
              <a:schemeClr val="tx1"/>
            </a:solidFill>
          </a:ln>
        </p:spPr>
      </p:pic>
      <p:sp>
        <p:nvSpPr>
          <p:cNvPr id="5" name="Rectangle 4">
            <a:extLst>
              <a:ext uri="{FF2B5EF4-FFF2-40B4-BE49-F238E27FC236}">
                <a16:creationId xmlns:a16="http://schemas.microsoft.com/office/drawing/2014/main" id="{EF6C3EAF-75AA-473F-9284-F0FD553BBFD9}"/>
              </a:ext>
            </a:extLst>
          </p:cNvPr>
          <p:cNvSpPr/>
          <p:nvPr/>
        </p:nvSpPr>
        <p:spPr>
          <a:xfrm>
            <a:off x="1406879" y="5992761"/>
            <a:ext cx="9140066" cy="523220"/>
          </a:xfrm>
          <a:prstGeom prst="rect">
            <a:avLst/>
          </a:prstGeom>
          <a:solidFill>
            <a:schemeClr val="bg2"/>
          </a:solid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1A1A1A"/>
                </a:solidFill>
                <a:effectLst/>
                <a:uLnTx/>
                <a:uFillTx/>
                <a:latin typeface="Segoe UI"/>
                <a:ea typeface="+mn-ea"/>
                <a:cs typeface="+mn-cs"/>
              </a:rPr>
              <a:t>https://azure.microsoft.com/en-us/resources/templates/ </a:t>
            </a:r>
          </a:p>
        </p:txBody>
      </p:sp>
    </p:spTree>
    <p:extLst>
      <p:ext uri="{BB962C8B-B14F-4D97-AF65-F5344CB8AC3E}">
        <p14:creationId xmlns:p14="http://schemas.microsoft.com/office/powerpoint/2010/main" val="58451149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17A30D24-7953-47AF-BA80-5CDC48224F65}"/>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defTabSz="914400">
              <a:lnSpc>
                <a:spcPct val="90000"/>
              </a:lnSpc>
            </a:pPr>
            <a:r>
              <a:rPr lang="en-US" sz="4800" kern="1200">
                <a:solidFill>
                  <a:srgbClr val="FFFFFF"/>
                </a:solidFill>
                <a:latin typeface="+mj-lt"/>
                <a:ea typeface="+mj-ea"/>
                <a:cs typeface="+mj-cs"/>
              </a:rPr>
              <a:t>Save a deployment</a:t>
            </a:r>
          </a:p>
        </p:txBody>
      </p:sp>
      <p:pic>
        <p:nvPicPr>
          <p:cNvPr id="4" name="Picture 3">
            <a:extLst>
              <a:ext uri="{FF2B5EF4-FFF2-40B4-BE49-F238E27FC236}">
                <a16:creationId xmlns:a16="http://schemas.microsoft.com/office/drawing/2014/main" id="{01EED4E4-997B-485E-BBFE-999D51A0D6D3}"/>
              </a:ext>
            </a:extLst>
          </p:cNvPr>
          <p:cNvPicPr>
            <a:picLocks noChangeAspect="1"/>
          </p:cNvPicPr>
          <p:nvPr/>
        </p:nvPicPr>
        <p:blipFill>
          <a:blip r:embed="rId2"/>
          <a:stretch>
            <a:fillRect/>
          </a:stretch>
        </p:blipFill>
        <p:spPr>
          <a:xfrm>
            <a:off x="5153822" y="524836"/>
            <a:ext cx="6553545" cy="5816270"/>
          </a:xfrm>
          <a:prstGeom prst="rect">
            <a:avLst/>
          </a:prstGeom>
        </p:spPr>
      </p:pic>
    </p:spTree>
    <p:extLst>
      <p:ext uri="{BB962C8B-B14F-4D97-AF65-F5344CB8AC3E}">
        <p14:creationId xmlns:p14="http://schemas.microsoft.com/office/powerpoint/2010/main" val="2210167970"/>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Title 16"/>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defTabSz="914400">
              <a:lnSpc>
                <a:spcPct val="90000"/>
              </a:lnSpc>
            </a:pPr>
            <a:r>
              <a:rPr lang="en-US" sz="2800" kern="1200">
                <a:solidFill>
                  <a:schemeClr val="tx1"/>
                </a:solidFill>
                <a:latin typeface="+mj-lt"/>
                <a:ea typeface="+mj-ea"/>
                <a:cs typeface="+mj-cs"/>
              </a:rPr>
              <a:t>Virtual Machine Extensions</a:t>
            </a:r>
          </a:p>
        </p:txBody>
      </p:sp>
      <p:sp>
        <p:nvSpPr>
          <p:cNvPr id="3" name="Text Placeholder 2">
            <a:extLst>
              <a:ext uri="{FF2B5EF4-FFF2-40B4-BE49-F238E27FC236}">
                <a16:creationId xmlns:a16="http://schemas.microsoft.com/office/drawing/2014/main" id="{5894A69C-958A-49B2-A75A-434C9DA2786F}"/>
              </a:ext>
            </a:extLst>
          </p:cNvPr>
          <p:cNvSpPr>
            <a:spLocks noGrp="1"/>
          </p:cNvSpPr>
          <p:nvPr>
            <p:ph type="body" sz="quarter" idx="10"/>
          </p:nvPr>
        </p:nvSpPr>
        <p:spPr>
          <a:xfrm>
            <a:off x="643468" y="2638043"/>
            <a:ext cx="3363974" cy="3415623"/>
          </a:xfrm>
        </p:spPr>
        <p:txBody>
          <a:bodyPr vert="horz" lIns="91440" tIns="45720" rIns="91440" bIns="45720" rtlCol="0">
            <a:normAutofit/>
          </a:bodyPr>
          <a:lstStyle/>
          <a:p>
            <a:pPr defTabSz="914400">
              <a:lnSpc>
                <a:spcPct val="90000"/>
              </a:lnSpc>
              <a:buFont typeface="Arial" panose="020B0604020202020204" pitchFamily="34" charset="0"/>
              <a:buChar char="•"/>
            </a:pPr>
            <a:r>
              <a:rPr lang="en-US" sz="1700">
                <a:solidFill>
                  <a:schemeClr val="tx1"/>
                </a:solidFill>
                <a:latin typeface="+mn-lt"/>
                <a:cs typeface="+mn-cs"/>
              </a:rPr>
              <a:t>Extensions are small applications that provide post-deployment VM configuration and automation tasks</a:t>
            </a:r>
          </a:p>
          <a:p>
            <a:pPr lvl="0" defTabSz="914400">
              <a:lnSpc>
                <a:spcPct val="90000"/>
              </a:lnSpc>
              <a:buFont typeface="Arial" panose="020B0604020202020204" pitchFamily="34" charset="0"/>
              <a:buChar char="•"/>
            </a:pPr>
            <a:r>
              <a:rPr lang="en-US" sz="1700">
                <a:solidFill>
                  <a:schemeClr val="tx1"/>
                </a:solidFill>
                <a:latin typeface="+mn-lt"/>
                <a:cs typeface="+mn-cs"/>
              </a:rPr>
              <a:t>Managed with Azure CLI, PowerShell, Azure Resource Manager templates, and the Azure portal</a:t>
            </a:r>
          </a:p>
          <a:p>
            <a:pPr lvl="0" defTabSz="914400">
              <a:lnSpc>
                <a:spcPct val="90000"/>
              </a:lnSpc>
              <a:buFont typeface="Arial" panose="020B0604020202020204" pitchFamily="34" charset="0"/>
              <a:buChar char="•"/>
            </a:pPr>
            <a:r>
              <a:rPr lang="en-US" sz="1700">
                <a:solidFill>
                  <a:schemeClr val="tx1"/>
                </a:solidFill>
                <a:latin typeface="+mn-lt"/>
                <a:cs typeface="+mn-cs"/>
              </a:rPr>
              <a:t>Bundled with a new VM deployment or run against any existing system</a:t>
            </a:r>
          </a:p>
          <a:p>
            <a:pPr lvl="0" defTabSz="914400">
              <a:lnSpc>
                <a:spcPct val="90000"/>
              </a:lnSpc>
              <a:buFont typeface="Arial" panose="020B0604020202020204" pitchFamily="34" charset="0"/>
              <a:buChar char="•"/>
            </a:pPr>
            <a:r>
              <a:rPr lang="en-US" sz="1700">
                <a:solidFill>
                  <a:schemeClr val="tx1"/>
                </a:solidFill>
                <a:latin typeface="+mn-lt"/>
                <a:cs typeface="+mn-cs"/>
              </a:rPr>
              <a:t>Different for Windows and Linux machines.</a:t>
            </a:r>
          </a:p>
        </p:txBody>
      </p:sp>
      <p:pic>
        <p:nvPicPr>
          <p:cNvPr id="2" name="Picture 1">
            <a:extLst>
              <a:ext uri="{FF2B5EF4-FFF2-40B4-BE49-F238E27FC236}">
                <a16:creationId xmlns:a16="http://schemas.microsoft.com/office/drawing/2014/main" id="{A5E21E3D-D553-4B62-94AF-0BB431C097DA}"/>
              </a:ext>
            </a:extLst>
          </p:cNvPr>
          <p:cNvPicPr>
            <a:picLocks noChangeAspect="1"/>
          </p:cNvPicPr>
          <p:nvPr/>
        </p:nvPicPr>
        <p:blipFill>
          <a:blip r:embed="rId3"/>
          <a:stretch>
            <a:fillRect/>
          </a:stretch>
        </p:blipFill>
        <p:spPr>
          <a:xfrm>
            <a:off x="5297763" y="754498"/>
            <a:ext cx="6250769" cy="5188137"/>
          </a:xfrm>
          <a:prstGeom prst="rect">
            <a:avLst/>
          </a:prstGeom>
        </p:spPr>
      </p:pic>
    </p:spTree>
    <p:extLst>
      <p:ext uri="{BB962C8B-B14F-4D97-AF65-F5344CB8AC3E}">
        <p14:creationId xmlns:p14="http://schemas.microsoft.com/office/powerpoint/2010/main" val="3629683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Custom Script Extensions</a:t>
            </a:r>
          </a:p>
        </p:txBody>
      </p:sp>
      <p:sp>
        <p:nvSpPr>
          <p:cNvPr id="6" name="Text Placeholder 5">
            <a:extLst>
              <a:ext uri="{FF2B5EF4-FFF2-40B4-BE49-F238E27FC236}">
                <a16:creationId xmlns:a16="http://schemas.microsoft.com/office/drawing/2014/main" id="{C908289F-745A-4D24-9A96-CB42CB8DC84C}"/>
              </a:ext>
            </a:extLst>
          </p:cNvPr>
          <p:cNvSpPr>
            <a:spLocks noGrp="1"/>
          </p:cNvSpPr>
          <p:nvPr>
            <p:ph type="body" sz="quarter" idx="10"/>
          </p:nvPr>
        </p:nvSpPr>
        <p:spPr>
          <a:xfrm>
            <a:off x="584201" y="1435100"/>
            <a:ext cx="6145783" cy="3791807"/>
          </a:xfrm>
        </p:spPr>
        <p:txBody>
          <a:bodyPr/>
          <a:lstStyle/>
          <a:p>
            <a:r>
              <a:rPr lang="en-US" dirty="0"/>
              <a:t>Extension scripts can be simple or complex</a:t>
            </a:r>
          </a:p>
          <a:p>
            <a:r>
              <a:rPr lang="en-US" dirty="0"/>
              <a:t>Extensions have 90 minutes to run</a:t>
            </a:r>
          </a:p>
          <a:p>
            <a:r>
              <a:rPr lang="en-US" dirty="0"/>
              <a:t>Double check dependencies to ensure availability</a:t>
            </a:r>
          </a:p>
          <a:p>
            <a:r>
              <a:rPr lang="en-US" dirty="0"/>
              <a:t>Account for any errors  that might occur </a:t>
            </a:r>
          </a:p>
          <a:p>
            <a:r>
              <a:rPr lang="en-US" dirty="0"/>
              <a:t>Protect/encrypt sensitive information</a:t>
            </a:r>
          </a:p>
        </p:txBody>
      </p:sp>
      <p:sp>
        <p:nvSpPr>
          <p:cNvPr id="4" name="Rectangle 3">
            <a:extLst>
              <a:ext uri="{FF2B5EF4-FFF2-40B4-BE49-F238E27FC236}">
                <a16:creationId xmlns:a16="http://schemas.microsoft.com/office/drawing/2014/main" id="{31EB11A7-DED9-4FB7-A268-D4ADE0FBAB58}"/>
              </a:ext>
            </a:extLst>
          </p:cNvPr>
          <p:cNvSpPr/>
          <p:nvPr/>
        </p:nvSpPr>
        <p:spPr>
          <a:xfrm>
            <a:off x="722376" y="5748451"/>
            <a:ext cx="10415016" cy="46166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92D050"/>
                </a:solidFill>
                <a:effectLst/>
                <a:uLnTx/>
                <a:uFillTx/>
                <a:latin typeface="Segoe UI Emoji" panose="020B0502040204020203" pitchFamily="34" charset="0"/>
                <a:ea typeface="+mn-ea"/>
                <a:cs typeface="+mn-cs"/>
              </a:rPr>
              <a:t>✔️ </a:t>
            </a: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For PowerShell use the Set-AzVmCustomScriptExtension command </a:t>
            </a:r>
          </a:p>
        </p:txBody>
      </p:sp>
      <p:pic>
        <p:nvPicPr>
          <p:cNvPr id="2" name="Picture 1">
            <a:extLst>
              <a:ext uri="{FF2B5EF4-FFF2-40B4-BE49-F238E27FC236}">
                <a16:creationId xmlns:a16="http://schemas.microsoft.com/office/drawing/2014/main" id="{F532C422-A4FB-446E-BC9D-7361F36AC43A}"/>
              </a:ext>
            </a:extLst>
          </p:cNvPr>
          <p:cNvPicPr>
            <a:picLocks noChangeAspect="1"/>
          </p:cNvPicPr>
          <p:nvPr/>
        </p:nvPicPr>
        <p:blipFill>
          <a:blip r:embed="rId3"/>
          <a:stretch>
            <a:fillRect/>
          </a:stretch>
        </p:blipFill>
        <p:spPr>
          <a:xfrm>
            <a:off x="7442896" y="1669798"/>
            <a:ext cx="3694496" cy="2889754"/>
          </a:xfrm>
          <a:prstGeom prst="rect">
            <a:avLst/>
          </a:prstGeom>
        </p:spPr>
      </p:pic>
    </p:spTree>
    <p:extLst>
      <p:ext uri="{BB962C8B-B14F-4D97-AF65-F5344CB8AC3E}">
        <p14:creationId xmlns:p14="http://schemas.microsoft.com/office/powerpoint/2010/main" val="2209791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 name="Title 3">
            <a:extLst>
              <a:ext uri="{FF2B5EF4-FFF2-40B4-BE49-F238E27FC236}">
                <a16:creationId xmlns:a16="http://schemas.microsoft.com/office/drawing/2014/main" id="{A33382BA-9A32-4C98-8F4B-62A2C954E366}"/>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defTabSz="914400">
              <a:lnSpc>
                <a:spcPct val="90000"/>
              </a:lnSpc>
            </a:pPr>
            <a:r>
              <a:rPr lang="en-US" sz="5400" dirty="0">
                <a:solidFill>
                  <a:schemeClr val="bg1">
                    <a:lumMod val="95000"/>
                    <a:lumOff val="5000"/>
                  </a:schemeClr>
                </a:solidFill>
                <a:ea typeface="+mj-ea"/>
                <a:cs typeface="+mj-cs"/>
              </a:rPr>
              <a:t>Demo</a:t>
            </a:r>
            <a:br>
              <a:rPr lang="en-US" sz="5400" dirty="0">
                <a:solidFill>
                  <a:schemeClr val="bg1">
                    <a:lumMod val="95000"/>
                    <a:lumOff val="5000"/>
                  </a:schemeClr>
                </a:solidFill>
                <a:ea typeface="+mj-ea"/>
                <a:cs typeface="+mj-cs"/>
              </a:rPr>
            </a:br>
            <a:r>
              <a:rPr lang="en-US" dirty="0">
                <a:solidFill>
                  <a:schemeClr val="bg1">
                    <a:lumMod val="95000"/>
                    <a:lumOff val="5000"/>
                  </a:schemeClr>
                </a:solidFill>
                <a:ea typeface="+mj-ea"/>
                <a:cs typeface="+mj-cs"/>
              </a:rPr>
              <a:t>Create a VM using ARM Template</a:t>
            </a:r>
            <a:endParaRPr lang="en-US" sz="5400" dirty="0">
              <a:solidFill>
                <a:schemeClr val="bg1">
                  <a:lumMod val="95000"/>
                  <a:lumOff val="5000"/>
                </a:schemeClr>
              </a:solidFill>
              <a:ea typeface="+mj-ea"/>
              <a:cs typeface="+mj-cs"/>
            </a:endParaRPr>
          </a:p>
        </p:txBody>
      </p:sp>
    </p:spTree>
    <p:extLst>
      <p:ext uri="{BB962C8B-B14F-4D97-AF65-F5344CB8AC3E}">
        <p14:creationId xmlns:p14="http://schemas.microsoft.com/office/powerpoint/2010/main" val="3324020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29F19-C6F3-47C3-AF27-51072D315C35}"/>
              </a:ext>
            </a:extLst>
          </p:cNvPr>
          <p:cNvSpPr>
            <a:spLocks noGrp="1"/>
          </p:cNvSpPr>
          <p:nvPr>
            <p:ph type="title"/>
          </p:nvPr>
        </p:nvSpPr>
        <p:spPr/>
        <p:txBody>
          <a:bodyPr/>
          <a:lstStyle/>
          <a:p>
            <a:r>
              <a:rPr lang="en-US" dirty="0"/>
              <a:t>Azure DevOps Variable Groups</a:t>
            </a:r>
          </a:p>
        </p:txBody>
      </p:sp>
      <p:pic>
        <p:nvPicPr>
          <p:cNvPr id="3" name="Picture 2">
            <a:extLst>
              <a:ext uri="{FF2B5EF4-FFF2-40B4-BE49-F238E27FC236}">
                <a16:creationId xmlns:a16="http://schemas.microsoft.com/office/drawing/2014/main" id="{56BBFF3B-BE6B-482D-9F91-4146066C19A8}"/>
              </a:ext>
            </a:extLst>
          </p:cNvPr>
          <p:cNvPicPr>
            <a:picLocks noChangeAspect="1"/>
          </p:cNvPicPr>
          <p:nvPr/>
        </p:nvPicPr>
        <p:blipFill>
          <a:blip r:embed="rId2"/>
          <a:stretch>
            <a:fillRect/>
          </a:stretch>
        </p:blipFill>
        <p:spPr>
          <a:xfrm>
            <a:off x="6502400" y="1155397"/>
            <a:ext cx="5421019" cy="4700411"/>
          </a:xfrm>
          <a:prstGeom prst="rect">
            <a:avLst/>
          </a:prstGeom>
        </p:spPr>
      </p:pic>
      <p:pic>
        <p:nvPicPr>
          <p:cNvPr id="4" name="Picture 3">
            <a:extLst>
              <a:ext uri="{FF2B5EF4-FFF2-40B4-BE49-F238E27FC236}">
                <a16:creationId xmlns:a16="http://schemas.microsoft.com/office/drawing/2014/main" id="{DD6E3E22-3727-40B9-A0A4-56BC232AACC7}"/>
              </a:ext>
            </a:extLst>
          </p:cNvPr>
          <p:cNvPicPr>
            <a:picLocks noChangeAspect="1"/>
          </p:cNvPicPr>
          <p:nvPr/>
        </p:nvPicPr>
        <p:blipFill>
          <a:blip r:embed="rId3"/>
          <a:stretch>
            <a:fillRect/>
          </a:stretch>
        </p:blipFill>
        <p:spPr>
          <a:xfrm>
            <a:off x="190562" y="1193800"/>
            <a:ext cx="5947079" cy="4623605"/>
          </a:xfrm>
          <a:prstGeom prst="rect">
            <a:avLst/>
          </a:prstGeom>
        </p:spPr>
      </p:pic>
    </p:spTree>
    <p:extLst>
      <p:ext uri="{BB962C8B-B14F-4D97-AF65-F5344CB8AC3E}">
        <p14:creationId xmlns:p14="http://schemas.microsoft.com/office/powerpoint/2010/main" val="1449904226"/>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82227-B270-4981-B737-0DA4614AFB47}"/>
              </a:ext>
            </a:extLst>
          </p:cNvPr>
          <p:cNvSpPr>
            <a:spLocks noGrp="1"/>
          </p:cNvSpPr>
          <p:nvPr>
            <p:ph type="title"/>
          </p:nvPr>
        </p:nvSpPr>
        <p:spPr>
          <a:xfrm>
            <a:off x="129439" y="116498"/>
            <a:ext cx="12218868" cy="758022"/>
          </a:xfrm>
        </p:spPr>
        <p:txBody>
          <a:bodyPr/>
          <a:lstStyle/>
          <a:p>
            <a:r>
              <a:rPr lang="en-US" dirty="0"/>
              <a:t>Using Azure DevOps to deploy Azure Infrastructure</a:t>
            </a:r>
          </a:p>
        </p:txBody>
      </p:sp>
      <p:sp>
        <p:nvSpPr>
          <p:cNvPr id="30" name="TextBox 29">
            <a:extLst>
              <a:ext uri="{FF2B5EF4-FFF2-40B4-BE49-F238E27FC236}">
                <a16:creationId xmlns:a16="http://schemas.microsoft.com/office/drawing/2014/main" id="{6AA7D8FA-15C3-4B97-92F6-2CD51C35CE3B}"/>
              </a:ext>
            </a:extLst>
          </p:cNvPr>
          <p:cNvSpPr txBox="1"/>
          <p:nvPr/>
        </p:nvSpPr>
        <p:spPr>
          <a:xfrm>
            <a:off x="812801" y="1295401"/>
            <a:ext cx="4457700" cy="1846659"/>
          </a:xfrm>
          <a:prstGeom prst="rect">
            <a:avLst/>
          </a:prstGeom>
          <a:noFill/>
        </p:spPr>
        <p:txBody>
          <a:bodyPr wrap="square" lIns="0" tIns="0" rIns="0" bIns="0" rtlCol="0">
            <a:spAutoFit/>
          </a:bodyPr>
          <a:lstStyle/>
          <a:p>
            <a:pPr marL="342891" indent="-342891">
              <a:buFont typeface="Arial" panose="020B0604020202020204" pitchFamily="34" charset="0"/>
              <a:buChar char="•"/>
            </a:pPr>
            <a:r>
              <a:rPr lang="en-US" sz="2400" dirty="0">
                <a:gradFill>
                  <a:gsLst>
                    <a:gs pos="2917">
                      <a:schemeClr val="tx1"/>
                    </a:gs>
                    <a:gs pos="30000">
                      <a:schemeClr val="tx1"/>
                    </a:gs>
                  </a:gsLst>
                  <a:lin ang="5400000" scaled="0"/>
                </a:gradFill>
              </a:rPr>
              <a:t>Create Variable Groups to match each release</a:t>
            </a:r>
          </a:p>
          <a:p>
            <a:pPr marL="342891" indent="-342891">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891" indent="-342891">
              <a:buFont typeface="Arial" panose="020B0604020202020204" pitchFamily="34" charset="0"/>
              <a:buChar char="•"/>
            </a:pPr>
            <a:r>
              <a:rPr lang="en-US" sz="2400" dirty="0">
                <a:gradFill>
                  <a:gsLst>
                    <a:gs pos="2917">
                      <a:schemeClr val="tx1"/>
                    </a:gs>
                    <a:gs pos="30000">
                      <a:schemeClr val="tx1"/>
                    </a:gs>
                  </a:gsLst>
                  <a:lin ang="5400000" scaled="0"/>
                </a:gradFill>
              </a:rPr>
              <a:t>Tweak the values for each</a:t>
            </a:r>
          </a:p>
          <a:p>
            <a:pPr algn="l"/>
            <a:endParaRPr lang="en-US" sz="2400" dirty="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2A384EFD-1AF4-419C-B3D0-0D218B26049B}"/>
              </a:ext>
            </a:extLst>
          </p:cNvPr>
          <p:cNvPicPr>
            <a:picLocks noChangeAspect="1"/>
          </p:cNvPicPr>
          <p:nvPr/>
        </p:nvPicPr>
        <p:blipFill>
          <a:blip r:embed="rId2"/>
          <a:stretch>
            <a:fillRect/>
          </a:stretch>
        </p:blipFill>
        <p:spPr>
          <a:xfrm>
            <a:off x="1016000" y="3225800"/>
            <a:ext cx="3953904" cy="2531515"/>
          </a:xfrm>
          <a:prstGeom prst="rect">
            <a:avLst/>
          </a:prstGeom>
        </p:spPr>
      </p:pic>
      <p:pic>
        <p:nvPicPr>
          <p:cNvPr id="6" name="Picture 5">
            <a:extLst>
              <a:ext uri="{FF2B5EF4-FFF2-40B4-BE49-F238E27FC236}">
                <a16:creationId xmlns:a16="http://schemas.microsoft.com/office/drawing/2014/main" id="{2246B8A7-E4A8-4F7A-A96C-072AE61F6ABD}"/>
              </a:ext>
            </a:extLst>
          </p:cNvPr>
          <p:cNvPicPr>
            <a:picLocks noChangeAspect="1"/>
          </p:cNvPicPr>
          <p:nvPr/>
        </p:nvPicPr>
        <p:blipFill>
          <a:blip r:embed="rId3"/>
          <a:stretch>
            <a:fillRect/>
          </a:stretch>
        </p:blipFill>
        <p:spPr>
          <a:xfrm>
            <a:off x="5630357" y="1356800"/>
            <a:ext cx="6042567" cy="1803165"/>
          </a:xfrm>
          <a:prstGeom prst="rect">
            <a:avLst/>
          </a:prstGeom>
        </p:spPr>
      </p:pic>
      <p:pic>
        <p:nvPicPr>
          <p:cNvPr id="7" name="Picture 6">
            <a:extLst>
              <a:ext uri="{FF2B5EF4-FFF2-40B4-BE49-F238E27FC236}">
                <a16:creationId xmlns:a16="http://schemas.microsoft.com/office/drawing/2014/main" id="{A517A874-6A6F-4D3F-B0E7-424700CF7C28}"/>
              </a:ext>
            </a:extLst>
          </p:cNvPr>
          <p:cNvPicPr>
            <a:picLocks noChangeAspect="1"/>
          </p:cNvPicPr>
          <p:nvPr/>
        </p:nvPicPr>
        <p:blipFill>
          <a:blip r:embed="rId4"/>
          <a:stretch>
            <a:fillRect/>
          </a:stretch>
        </p:blipFill>
        <p:spPr>
          <a:xfrm>
            <a:off x="5630356" y="3774013"/>
            <a:ext cx="6112888" cy="1727187"/>
          </a:xfrm>
          <a:prstGeom prst="rect">
            <a:avLst/>
          </a:prstGeom>
        </p:spPr>
      </p:pic>
    </p:spTree>
    <p:extLst>
      <p:ext uri="{BB962C8B-B14F-4D97-AF65-F5344CB8AC3E}">
        <p14:creationId xmlns:p14="http://schemas.microsoft.com/office/powerpoint/2010/main" val="11845065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82227-B270-4981-B737-0DA4614AFB47}"/>
              </a:ext>
            </a:extLst>
          </p:cNvPr>
          <p:cNvSpPr>
            <a:spLocks noGrp="1"/>
          </p:cNvSpPr>
          <p:nvPr>
            <p:ph type="title"/>
          </p:nvPr>
        </p:nvSpPr>
        <p:spPr/>
        <p:txBody>
          <a:bodyPr/>
          <a:lstStyle/>
          <a:p>
            <a:r>
              <a:rPr lang="en-US" dirty="0"/>
              <a:t>Using Azure DevOps to deploy Azure Infrastructure</a:t>
            </a:r>
          </a:p>
        </p:txBody>
      </p:sp>
      <p:sp>
        <p:nvSpPr>
          <p:cNvPr id="30" name="TextBox 29">
            <a:extLst>
              <a:ext uri="{FF2B5EF4-FFF2-40B4-BE49-F238E27FC236}">
                <a16:creationId xmlns:a16="http://schemas.microsoft.com/office/drawing/2014/main" id="{6AA7D8FA-15C3-4B97-92F6-2CD51C35CE3B}"/>
              </a:ext>
            </a:extLst>
          </p:cNvPr>
          <p:cNvSpPr txBox="1"/>
          <p:nvPr/>
        </p:nvSpPr>
        <p:spPr>
          <a:xfrm>
            <a:off x="740229" y="2737758"/>
            <a:ext cx="4457700" cy="1846659"/>
          </a:xfrm>
          <a:prstGeom prst="rect">
            <a:avLst/>
          </a:prstGeom>
          <a:noFill/>
        </p:spPr>
        <p:txBody>
          <a:bodyPr wrap="square" lIns="0" tIns="0" rIns="0" bIns="0" rtlCol="0">
            <a:spAutoFit/>
          </a:bodyPr>
          <a:lstStyle/>
          <a:p>
            <a:pPr marL="342891" indent="-342891">
              <a:buFont typeface="Arial" panose="020B0604020202020204" pitchFamily="34" charset="0"/>
              <a:buChar char="•"/>
            </a:pPr>
            <a:r>
              <a:rPr lang="en-US" sz="2400" dirty="0">
                <a:gradFill>
                  <a:gsLst>
                    <a:gs pos="2917">
                      <a:schemeClr val="tx1"/>
                    </a:gs>
                    <a:gs pos="30000">
                      <a:schemeClr val="tx1"/>
                    </a:gs>
                  </a:gsLst>
                  <a:lin ang="5400000" scaled="0"/>
                </a:gradFill>
              </a:rPr>
              <a:t>Create Releases for each environment</a:t>
            </a:r>
          </a:p>
          <a:p>
            <a:pPr marL="342891" indent="-342891">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891" indent="-342891">
              <a:buFont typeface="Arial" panose="020B0604020202020204" pitchFamily="34" charset="0"/>
              <a:buChar char="•"/>
            </a:pPr>
            <a:r>
              <a:rPr lang="en-US" sz="2400" dirty="0">
                <a:gradFill>
                  <a:gsLst>
                    <a:gs pos="2917">
                      <a:schemeClr val="tx1"/>
                    </a:gs>
                    <a:gs pos="30000">
                      <a:schemeClr val="tx1"/>
                    </a:gs>
                  </a:gsLst>
                  <a:lin ang="5400000" scaled="0"/>
                </a:gradFill>
              </a:rPr>
              <a:t>Attach Repo as Artifact</a:t>
            </a:r>
          </a:p>
          <a:p>
            <a:pPr marL="342891" indent="-342891">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pic>
        <p:nvPicPr>
          <p:cNvPr id="31" name="Picture 30">
            <a:extLst>
              <a:ext uri="{FF2B5EF4-FFF2-40B4-BE49-F238E27FC236}">
                <a16:creationId xmlns:a16="http://schemas.microsoft.com/office/drawing/2014/main" id="{BA67CE72-4A14-4308-B824-C3956088F553}"/>
              </a:ext>
            </a:extLst>
          </p:cNvPr>
          <p:cNvPicPr>
            <a:picLocks noChangeAspect="1"/>
          </p:cNvPicPr>
          <p:nvPr/>
        </p:nvPicPr>
        <p:blipFill>
          <a:blip r:embed="rId2"/>
          <a:stretch>
            <a:fillRect/>
          </a:stretch>
        </p:blipFill>
        <p:spPr>
          <a:xfrm>
            <a:off x="5560350" y="2025117"/>
            <a:ext cx="6430799" cy="3880385"/>
          </a:xfrm>
          <a:prstGeom prst="rect">
            <a:avLst/>
          </a:prstGeom>
        </p:spPr>
      </p:pic>
    </p:spTree>
    <p:extLst>
      <p:ext uri="{BB962C8B-B14F-4D97-AF65-F5344CB8AC3E}">
        <p14:creationId xmlns:p14="http://schemas.microsoft.com/office/powerpoint/2010/main" val="9360176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82227-B270-4981-B737-0DA4614AFB47}"/>
              </a:ext>
            </a:extLst>
          </p:cNvPr>
          <p:cNvSpPr>
            <a:spLocks noGrp="1"/>
          </p:cNvSpPr>
          <p:nvPr>
            <p:ph type="title"/>
          </p:nvPr>
        </p:nvSpPr>
        <p:spPr/>
        <p:txBody>
          <a:bodyPr/>
          <a:lstStyle/>
          <a:p>
            <a:r>
              <a:rPr lang="en-US" dirty="0"/>
              <a:t>Using Azure DevOps to deploy Azure Infrastructure</a:t>
            </a:r>
          </a:p>
        </p:txBody>
      </p:sp>
      <p:sp>
        <p:nvSpPr>
          <p:cNvPr id="30" name="TextBox 29">
            <a:extLst>
              <a:ext uri="{FF2B5EF4-FFF2-40B4-BE49-F238E27FC236}">
                <a16:creationId xmlns:a16="http://schemas.microsoft.com/office/drawing/2014/main" id="{6AA7D8FA-15C3-4B97-92F6-2CD51C35CE3B}"/>
              </a:ext>
            </a:extLst>
          </p:cNvPr>
          <p:cNvSpPr txBox="1"/>
          <p:nvPr/>
        </p:nvSpPr>
        <p:spPr>
          <a:xfrm>
            <a:off x="767443" y="3429000"/>
            <a:ext cx="4457700" cy="738664"/>
          </a:xfrm>
          <a:prstGeom prst="rect">
            <a:avLst/>
          </a:prstGeom>
          <a:noFill/>
        </p:spPr>
        <p:txBody>
          <a:bodyPr wrap="square" lIns="0" tIns="0" rIns="0" bIns="0" rtlCol="0">
            <a:spAutoFit/>
          </a:bodyPr>
          <a:lstStyle/>
          <a:p>
            <a:pPr marL="342891" indent="-342891">
              <a:buFont typeface="Arial" panose="020B0604020202020204" pitchFamily="34" charset="0"/>
              <a:buChar char="•"/>
            </a:pPr>
            <a:r>
              <a:rPr lang="en-US" sz="2400" dirty="0">
                <a:gradFill>
                  <a:gsLst>
                    <a:gs pos="2917">
                      <a:schemeClr val="tx1"/>
                    </a:gs>
                    <a:gs pos="30000">
                      <a:schemeClr val="tx1"/>
                    </a:gs>
                  </a:gsLst>
                  <a:lin ang="5400000" scaled="0"/>
                </a:gradFill>
              </a:rPr>
              <a:t>Link Variable Group to Release</a:t>
            </a:r>
          </a:p>
          <a:p>
            <a:pPr marL="342891" indent="-342891">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C0E3950F-3B27-46DD-AE02-9180DDD299CB}"/>
              </a:ext>
            </a:extLst>
          </p:cNvPr>
          <p:cNvPicPr>
            <a:picLocks noChangeAspect="1"/>
          </p:cNvPicPr>
          <p:nvPr/>
        </p:nvPicPr>
        <p:blipFill>
          <a:blip r:embed="rId2"/>
          <a:stretch>
            <a:fillRect/>
          </a:stretch>
        </p:blipFill>
        <p:spPr>
          <a:xfrm>
            <a:off x="6291943" y="1480457"/>
            <a:ext cx="5053757" cy="4875267"/>
          </a:xfrm>
          <a:prstGeom prst="rect">
            <a:avLst/>
          </a:prstGeom>
        </p:spPr>
      </p:pic>
    </p:spTree>
    <p:extLst>
      <p:ext uri="{BB962C8B-B14F-4D97-AF65-F5344CB8AC3E}">
        <p14:creationId xmlns:p14="http://schemas.microsoft.com/office/powerpoint/2010/main" val="29581581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82227-B270-4981-B737-0DA4614AFB47}"/>
              </a:ext>
            </a:extLst>
          </p:cNvPr>
          <p:cNvSpPr>
            <a:spLocks noGrp="1"/>
          </p:cNvSpPr>
          <p:nvPr>
            <p:ph type="title"/>
          </p:nvPr>
        </p:nvSpPr>
        <p:spPr/>
        <p:txBody>
          <a:bodyPr/>
          <a:lstStyle/>
          <a:p>
            <a:r>
              <a:rPr lang="en-US" dirty="0"/>
              <a:t>Using Azure DevOps to deploy Azure Infrastructure</a:t>
            </a:r>
          </a:p>
        </p:txBody>
      </p:sp>
      <p:sp>
        <p:nvSpPr>
          <p:cNvPr id="30" name="TextBox 29">
            <a:extLst>
              <a:ext uri="{FF2B5EF4-FFF2-40B4-BE49-F238E27FC236}">
                <a16:creationId xmlns:a16="http://schemas.microsoft.com/office/drawing/2014/main" id="{6AA7D8FA-15C3-4B97-92F6-2CD51C35CE3B}"/>
              </a:ext>
            </a:extLst>
          </p:cNvPr>
          <p:cNvSpPr txBox="1"/>
          <p:nvPr/>
        </p:nvSpPr>
        <p:spPr>
          <a:xfrm>
            <a:off x="859971" y="1572987"/>
            <a:ext cx="4457700" cy="738664"/>
          </a:xfrm>
          <a:prstGeom prst="rect">
            <a:avLst/>
          </a:prstGeom>
          <a:noFill/>
        </p:spPr>
        <p:txBody>
          <a:bodyPr wrap="square" lIns="0" tIns="0" rIns="0" bIns="0" rtlCol="0">
            <a:spAutoFit/>
          </a:bodyPr>
          <a:lstStyle/>
          <a:p>
            <a:pPr marL="342891" indent="-342891">
              <a:buFont typeface="Arial" panose="020B0604020202020204" pitchFamily="34" charset="0"/>
              <a:buChar char="•"/>
            </a:pPr>
            <a:r>
              <a:rPr lang="en-US" sz="2400" dirty="0">
                <a:gradFill>
                  <a:gsLst>
                    <a:gs pos="2917">
                      <a:schemeClr val="tx1"/>
                    </a:gs>
                    <a:gs pos="30000">
                      <a:schemeClr val="tx1"/>
                    </a:gs>
                  </a:gsLst>
                  <a:lin ang="5400000" scaled="0"/>
                </a:gradFill>
              </a:rPr>
              <a:t>Resource Group Deployment Task</a:t>
            </a:r>
          </a:p>
        </p:txBody>
      </p:sp>
      <p:pic>
        <p:nvPicPr>
          <p:cNvPr id="5" name="Picture 4">
            <a:extLst>
              <a:ext uri="{FF2B5EF4-FFF2-40B4-BE49-F238E27FC236}">
                <a16:creationId xmlns:a16="http://schemas.microsoft.com/office/drawing/2014/main" id="{F7EA21DF-3D77-4FDC-BB13-0152CD0F5C1F}"/>
              </a:ext>
            </a:extLst>
          </p:cNvPr>
          <p:cNvPicPr>
            <a:picLocks noChangeAspect="1"/>
          </p:cNvPicPr>
          <p:nvPr/>
        </p:nvPicPr>
        <p:blipFill>
          <a:blip r:embed="rId2"/>
          <a:stretch>
            <a:fillRect/>
          </a:stretch>
        </p:blipFill>
        <p:spPr>
          <a:xfrm>
            <a:off x="609601" y="2616201"/>
            <a:ext cx="5148943" cy="2891647"/>
          </a:xfrm>
          <a:prstGeom prst="rect">
            <a:avLst/>
          </a:prstGeom>
        </p:spPr>
      </p:pic>
      <p:pic>
        <p:nvPicPr>
          <p:cNvPr id="3" name="Picture 2">
            <a:extLst>
              <a:ext uri="{FF2B5EF4-FFF2-40B4-BE49-F238E27FC236}">
                <a16:creationId xmlns:a16="http://schemas.microsoft.com/office/drawing/2014/main" id="{F0D43D35-9997-47F8-B1FA-DA51726077FB}"/>
              </a:ext>
            </a:extLst>
          </p:cNvPr>
          <p:cNvPicPr>
            <a:picLocks noChangeAspect="1"/>
          </p:cNvPicPr>
          <p:nvPr/>
        </p:nvPicPr>
        <p:blipFill>
          <a:blip r:embed="rId3"/>
          <a:stretch>
            <a:fillRect/>
          </a:stretch>
        </p:blipFill>
        <p:spPr>
          <a:xfrm>
            <a:off x="6237515" y="1186545"/>
            <a:ext cx="5629832" cy="5447745"/>
          </a:xfrm>
          <a:prstGeom prst="rect">
            <a:avLst/>
          </a:prstGeom>
        </p:spPr>
      </p:pic>
    </p:spTree>
    <p:extLst>
      <p:ext uri="{BB962C8B-B14F-4D97-AF65-F5344CB8AC3E}">
        <p14:creationId xmlns:p14="http://schemas.microsoft.com/office/powerpoint/2010/main" val="1581735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60836" y="1777006"/>
            <a:ext cx="11070327" cy="4412779"/>
          </a:xfrm>
        </p:spPr>
        <p:txBody>
          <a:bodyPr>
            <a:normAutofit/>
          </a:bodyPr>
          <a:lstStyle/>
          <a:p>
            <a:pPr marL="457200" indent="-457200">
              <a:buFont typeface="Arial" charset="0"/>
              <a:buChar char="•"/>
            </a:pPr>
            <a:r>
              <a:rPr lang="en-US" sz="3200" dirty="0"/>
              <a:t>Microsoft managed VM</a:t>
            </a:r>
          </a:p>
          <a:p>
            <a:pPr marL="566997" lvl="2" indent="-342900">
              <a:buFont typeface="Arial" charset="0"/>
              <a:buChar char="•"/>
            </a:pPr>
            <a:r>
              <a:rPr lang="en-US" sz="2400" dirty="0"/>
              <a:t>Windows Server 2016</a:t>
            </a:r>
          </a:p>
          <a:p>
            <a:pPr marL="566997" lvl="2" indent="-342900">
              <a:buFont typeface="Arial" charset="0"/>
              <a:buChar char="•"/>
            </a:pPr>
            <a:r>
              <a:rPr lang="en-US" sz="2400" dirty="0"/>
              <a:t>IIS 10</a:t>
            </a:r>
          </a:p>
          <a:p>
            <a:pPr marL="457200" indent="-457200">
              <a:buFont typeface="Arial" charset="0"/>
              <a:buChar char="•"/>
            </a:pPr>
            <a:r>
              <a:rPr lang="en-US" sz="3200" dirty="0"/>
              <a:t>Updates applied automatically</a:t>
            </a:r>
          </a:p>
          <a:p>
            <a:pPr marL="457200" indent="-457200">
              <a:buFont typeface="Arial" charset="0"/>
              <a:buChar char="•"/>
            </a:pPr>
            <a:r>
              <a:rPr lang="en-US" sz="3200" dirty="0"/>
              <a:t>No Remote Desktop support</a:t>
            </a:r>
          </a:p>
          <a:p>
            <a:pPr marL="457200" indent="-457200">
              <a:buFont typeface="Arial" charset="0"/>
              <a:buChar char="•"/>
            </a:pPr>
            <a:r>
              <a:rPr lang="en-US" sz="3200" dirty="0"/>
              <a:t>Console via Azure portal</a:t>
            </a:r>
          </a:p>
          <a:p>
            <a:pPr marL="457200" indent="-457200">
              <a:buFont typeface="Arial" charset="0"/>
              <a:buChar char="•"/>
            </a:pPr>
            <a:endParaRPr lang="en-US" sz="3200" dirty="0"/>
          </a:p>
        </p:txBody>
      </p:sp>
      <p:sp>
        <p:nvSpPr>
          <p:cNvPr id="4" name="Title 3">
            <a:extLst>
              <a:ext uri="{FF2B5EF4-FFF2-40B4-BE49-F238E27FC236}">
                <a16:creationId xmlns:a16="http://schemas.microsoft.com/office/drawing/2014/main" id="{157B1352-2386-4D03-B512-7FB65F27E891}"/>
              </a:ext>
            </a:extLst>
          </p:cNvPr>
          <p:cNvSpPr>
            <a:spLocks noGrp="1"/>
          </p:cNvSpPr>
          <p:nvPr>
            <p:ph type="title"/>
          </p:nvPr>
        </p:nvSpPr>
        <p:spPr/>
        <p:txBody>
          <a:bodyPr/>
          <a:lstStyle/>
          <a:p>
            <a:r>
              <a:rPr lang="en-US"/>
              <a:t>Web Apps on Windows</a:t>
            </a:r>
            <a:endParaRPr lang="en-US" dirty="0"/>
          </a:p>
        </p:txBody>
      </p:sp>
      <p:pic>
        <p:nvPicPr>
          <p:cNvPr id="6" name="Picture 5">
            <a:extLst>
              <a:ext uri="{FF2B5EF4-FFF2-40B4-BE49-F238E27FC236}">
                <a16:creationId xmlns:a16="http://schemas.microsoft.com/office/drawing/2014/main" id="{6E581CBE-93EF-4CAF-A7DC-0513EACB34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5327" y="276357"/>
            <a:ext cx="978689" cy="978689"/>
          </a:xfrm>
          <a:prstGeom prst="rect">
            <a:avLst/>
          </a:prstGeom>
        </p:spPr>
      </p:pic>
      <p:pic>
        <p:nvPicPr>
          <p:cNvPr id="7" name="Picture 6">
            <a:extLst>
              <a:ext uri="{FF2B5EF4-FFF2-40B4-BE49-F238E27FC236}">
                <a16:creationId xmlns:a16="http://schemas.microsoft.com/office/drawing/2014/main" id="{25A782B6-7E16-45C2-9800-6E8F482ACB51}"/>
              </a:ext>
            </a:extLst>
          </p:cNvPr>
          <p:cNvPicPr>
            <a:picLocks noChangeAspect="1"/>
          </p:cNvPicPr>
          <p:nvPr/>
        </p:nvPicPr>
        <p:blipFill>
          <a:blip r:embed="rId3"/>
          <a:stretch>
            <a:fillRect/>
          </a:stretch>
        </p:blipFill>
        <p:spPr>
          <a:xfrm>
            <a:off x="11254931" y="755680"/>
            <a:ext cx="691173" cy="691173"/>
          </a:xfrm>
          <a:prstGeom prst="rect">
            <a:avLst/>
          </a:prstGeom>
        </p:spPr>
      </p:pic>
      <p:pic>
        <p:nvPicPr>
          <p:cNvPr id="8" name="Picture 7">
            <a:extLst>
              <a:ext uri="{FF2B5EF4-FFF2-40B4-BE49-F238E27FC236}">
                <a16:creationId xmlns:a16="http://schemas.microsoft.com/office/drawing/2014/main" id="{1727A302-9B5D-47BE-BC8A-4E8AACC6A5DC}"/>
              </a:ext>
            </a:extLst>
          </p:cNvPr>
          <p:cNvPicPr>
            <a:picLocks noChangeAspect="1"/>
          </p:cNvPicPr>
          <p:nvPr/>
        </p:nvPicPr>
        <p:blipFill>
          <a:blip r:embed="rId4"/>
          <a:stretch>
            <a:fillRect/>
          </a:stretch>
        </p:blipFill>
        <p:spPr>
          <a:xfrm>
            <a:off x="6478854" y="2116156"/>
            <a:ext cx="5847077" cy="3734477"/>
          </a:xfrm>
          <a:prstGeom prst="rect">
            <a:avLst/>
          </a:prstGeom>
          <a:ln>
            <a:solidFill>
              <a:schemeClr val="tx2"/>
            </a:solidFill>
          </a:ln>
        </p:spPr>
      </p:pic>
    </p:spTree>
    <p:extLst>
      <p:ext uri="{BB962C8B-B14F-4D97-AF65-F5344CB8AC3E}">
        <p14:creationId xmlns:p14="http://schemas.microsoft.com/office/powerpoint/2010/main" val="1057303506"/>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DB516-46CC-47FC-95BF-4536F5496392}"/>
              </a:ext>
            </a:extLst>
          </p:cNvPr>
          <p:cNvSpPr>
            <a:spLocks noGrp="1"/>
          </p:cNvSpPr>
          <p:nvPr>
            <p:ph type="title"/>
          </p:nvPr>
        </p:nvSpPr>
        <p:spPr/>
        <p:txBody>
          <a:bodyPr/>
          <a:lstStyle/>
          <a:p>
            <a:r>
              <a:rPr lang="en-US" dirty="0"/>
              <a:t>Deployment triggered from here, not portal</a:t>
            </a:r>
          </a:p>
        </p:txBody>
      </p:sp>
      <p:pic>
        <p:nvPicPr>
          <p:cNvPr id="3" name="Picture 2">
            <a:extLst>
              <a:ext uri="{FF2B5EF4-FFF2-40B4-BE49-F238E27FC236}">
                <a16:creationId xmlns:a16="http://schemas.microsoft.com/office/drawing/2014/main" id="{55613A97-0758-453F-891D-58917104B26F}"/>
              </a:ext>
            </a:extLst>
          </p:cNvPr>
          <p:cNvPicPr>
            <a:picLocks noChangeAspect="1"/>
          </p:cNvPicPr>
          <p:nvPr/>
        </p:nvPicPr>
        <p:blipFill>
          <a:blip r:embed="rId2"/>
          <a:stretch>
            <a:fillRect/>
          </a:stretch>
        </p:blipFill>
        <p:spPr>
          <a:xfrm>
            <a:off x="4771296" y="1667950"/>
            <a:ext cx="7014581" cy="4360301"/>
          </a:xfrm>
          <a:prstGeom prst="rect">
            <a:avLst/>
          </a:prstGeom>
        </p:spPr>
      </p:pic>
      <p:sp>
        <p:nvSpPr>
          <p:cNvPr id="4" name="TextBox 3">
            <a:extLst>
              <a:ext uri="{FF2B5EF4-FFF2-40B4-BE49-F238E27FC236}">
                <a16:creationId xmlns:a16="http://schemas.microsoft.com/office/drawing/2014/main" id="{CBA7C193-90E7-44F8-87E9-8D64879853EE}"/>
              </a:ext>
            </a:extLst>
          </p:cNvPr>
          <p:cNvSpPr txBox="1"/>
          <p:nvPr/>
        </p:nvSpPr>
        <p:spPr>
          <a:xfrm>
            <a:off x="97971" y="2831849"/>
            <a:ext cx="4457700" cy="1107996"/>
          </a:xfrm>
          <a:prstGeom prst="rect">
            <a:avLst/>
          </a:prstGeom>
          <a:noFill/>
        </p:spPr>
        <p:txBody>
          <a:bodyPr wrap="square" lIns="0" tIns="0" rIns="0" bIns="0" rtlCol="0">
            <a:spAutoFit/>
          </a:bodyPr>
          <a:lstStyle/>
          <a:p>
            <a:pPr marL="342891" indent="-342891">
              <a:buFont typeface="Arial" panose="020B0604020202020204" pitchFamily="34" charset="0"/>
              <a:buChar char="•"/>
            </a:pPr>
            <a:r>
              <a:rPr lang="en-US" sz="2400" dirty="0">
                <a:gradFill>
                  <a:gsLst>
                    <a:gs pos="2917">
                      <a:schemeClr val="tx1"/>
                    </a:gs>
                    <a:gs pos="30000">
                      <a:schemeClr val="tx1"/>
                    </a:gs>
                  </a:gsLst>
                  <a:lin ang="5400000" scaled="0"/>
                </a:gradFill>
              </a:rPr>
              <a:t>Deployments are Triggered from Azure DevOps, not from the Azure Portal</a:t>
            </a:r>
          </a:p>
        </p:txBody>
      </p:sp>
    </p:spTree>
    <p:extLst>
      <p:ext uri="{BB962C8B-B14F-4D97-AF65-F5344CB8AC3E}">
        <p14:creationId xmlns:p14="http://schemas.microsoft.com/office/powerpoint/2010/main" val="51442131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5CE324-3B35-433F-B3B2-27BB9B27947E}"/>
              </a:ext>
            </a:extLst>
          </p:cNvPr>
          <p:cNvSpPr/>
          <p:nvPr/>
        </p:nvSpPr>
        <p:spPr>
          <a:xfrm>
            <a:off x="0" y="0"/>
            <a:ext cx="12192000" cy="1389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F80E958-0B87-4642-9B2C-1F340D5D021D}"/>
              </a:ext>
            </a:extLst>
          </p:cNvPr>
          <p:cNvSpPr>
            <a:spLocks noGrp="1"/>
          </p:cNvSpPr>
          <p:nvPr>
            <p:ph type="title"/>
          </p:nvPr>
        </p:nvSpPr>
        <p:spPr>
          <a:xfrm>
            <a:off x="560836" y="0"/>
            <a:ext cx="10792963" cy="1389179"/>
          </a:xfrm>
        </p:spPr>
        <p:txBody>
          <a:bodyPr>
            <a:normAutofit/>
          </a:bodyPr>
          <a:lstStyle/>
          <a:p>
            <a:r>
              <a:rPr lang="en-US" dirty="0">
                <a:solidFill>
                  <a:schemeClr val="bg1"/>
                </a:solidFill>
              </a:rPr>
              <a:t>Architecture: CI/CD for Azure App Service</a:t>
            </a:r>
          </a:p>
        </p:txBody>
      </p:sp>
      <p:pic>
        <p:nvPicPr>
          <p:cNvPr id="6" name="Picture 5"/>
          <p:cNvPicPr>
            <a:picLocks noChangeAspect="1"/>
          </p:cNvPicPr>
          <p:nvPr/>
        </p:nvPicPr>
        <p:blipFill>
          <a:blip r:embed="rId2"/>
          <a:stretch>
            <a:fillRect/>
          </a:stretch>
        </p:blipFill>
        <p:spPr>
          <a:xfrm>
            <a:off x="2984147" y="1683527"/>
            <a:ext cx="638394" cy="695340"/>
          </a:xfrm>
          <a:prstGeom prst="rect">
            <a:avLst/>
          </a:prstGeom>
        </p:spPr>
      </p:pic>
      <p:pic>
        <p:nvPicPr>
          <p:cNvPr id="7" name="Picture 6"/>
          <p:cNvPicPr>
            <a:picLocks noChangeAspect="1"/>
          </p:cNvPicPr>
          <p:nvPr/>
        </p:nvPicPr>
        <p:blipFill>
          <a:blip r:embed="rId3"/>
          <a:stretch>
            <a:fillRect/>
          </a:stretch>
        </p:blipFill>
        <p:spPr>
          <a:xfrm>
            <a:off x="5204810" y="1683527"/>
            <a:ext cx="696829" cy="695340"/>
          </a:xfrm>
          <a:prstGeom prst="rect">
            <a:avLst/>
          </a:prstGeom>
        </p:spPr>
      </p:pic>
      <p:pic>
        <p:nvPicPr>
          <p:cNvPr id="8" name="Picture 7"/>
          <p:cNvPicPr>
            <a:picLocks noChangeAspect="1"/>
          </p:cNvPicPr>
          <p:nvPr/>
        </p:nvPicPr>
        <p:blipFill>
          <a:blip r:embed="rId3"/>
          <a:stretch>
            <a:fillRect/>
          </a:stretch>
        </p:blipFill>
        <p:spPr>
          <a:xfrm>
            <a:off x="7316194" y="1702625"/>
            <a:ext cx="696829" cy="695340"/>
          </a:xfrm>
          <a:prstGeom prst="rect">
            <a:avLst/>
          </a:prstGeom>
        </p:spPr>
      </p:pic>
      <p:sp>
        <p:nvSpPr>
          <p:cNvPr id="4" name="TextBox 3"/>
          <p:cNvSpPr txBox="1"/>
          <p:nvPr/>
        </p:nvSpPr>
        <p:spPr>
          <a:xfrm>
            <a:off x="2743736" y="2369147"/>
            <a:ext cx="1119217" cy="307777"/>
          </a:xfrm>
          <a:prstGeom prst="rect">
            <a:avLst/>
          </a:prstGeom>
          <a:noFill/>
        </p:spPr>
        <p:txBody>
          <a:bodyPr wrap="none" rtlCol="0">
            <a:spAutoFit/>
          </a:bodyPr>
          <a:lstStyle/>
          <a:p>
            <a:pPr algn="ctr"/>
            <a:r>
              <a:rPr lang="en-US" sz="1400" dirty="0"/>
              <a:t>Azure Repos</a:t>
            </a:r>
          </a:p>
        </p:txBody>
      </p:sp>
      <p:sp>
        <p:nvSpPr>
          <p:cNvPr id="9" name="TextBox 8"/>
          <p:cNvSpPr txBox="1"/>
          <p:nvPr/>
        </p:nvSpPr>
        <p:spPr>
          <a:xfrm>
            <a:off x="4717899" y="2378867"/>
            <a:ext cx="1670650" cy="307777"/>
          </a:xfrm>
          <a:prstGeom prst="rect">
            <a:avLst/>
          </a:prstGeom>
          <a:noFill/>
        </p:spPr>
        <p:txBody>
          <a:bodyPr wrap="none" rtlCol="0">
            <a:spAutoFit/>
          </a:bodyPr>
          <a:lstStyle/>
          <a:p>
            <a:pPr algn="ctr"/>
            <a:r>
              <a:rPr lang="en-US" sz="1400" dirty="0"/>
              <a:t>Azure Pipelines (CI)</a:t>
            </a:r>
          </a:p>
        </p:txBody>
      </p:sp>
      <p:sp>
        <p:nvSpPr>
          <p:cNvPr id="10" name="TextBox 9"/>
          <p:cNvSpPr txBox="1"/>
          <p:nvPr/>
        </p:nvSpPr>
        <p:spPr>
          <a:xfrm>
            <a:off x="6794017" y="2388245"/>
            <a:ext cx="1741182" cy="307777"/>
          </a:xfrm>
          <a:prstGeom prst="rect">
            <a:avLst/>
          </a:prstGeom>
          <a:noFill/>
        </p:spPr>
        <p:txBody>
          <a:bodyPr wrap="none" rtlCol="0">
            <a:spAutoFit/>
          </a:bodyPr>
          <a:lstStyle/>
          <a:p>
            <a:pPr algn="ctr"/>
            <a:r>
              <a:rPr lang="en-US" sz="1400" dirty="0"/>
              <a:t>Azure Pipelines (CD)</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8543" y="1607957"/>
            <a:ext cx="780288" cy="780288"/>
          </a:xfrm>
          <a:prstGeom prst="rect">
            <a:avLst/>
          </a:prstGeom>
        </p:spPr>
      </p:pic>
      <p:sp>
        <p:nvSpPr>
          <p:cNvPr id="12" name="TextBox 11"/>
          <p:cNvSpPr txBox="1"/>
          <p:nvPr/>
        </p:nvSpPr>
        <p:spPr>
          <a:xfrm>
            <a:off x="9552801" y="2388245"/>
            <a:ext cx="1551771" cy="523220"/>
          </a:xfrm>
          <a:prstGeom prst="rect">
            <a:avLst/>
          </a:prstGeom>
          <a:noFill/>
        </p:spPr>
        <p:txBody>
          <a:bodyPr wrap="none" rtlCol="0">
            <a:spAutoFit/>
          </a:bodyPr>
          <a:lstStyle/>
          <a:p>
            <a:pPr algn="ctr"/>
            <a:r>
              <a:rPr lang="en-US" sz="1400" dirty="0"/>
              <a:t>Azure App Service</a:t>
            </a:r>
          </a:p>
          <a:p>
            <a:pPr algn="ctr"/>
            <a:r>
              <a:rPr lang="en-US" sz="1400" dirty="0"/>
              <a:t>(Web App)</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37033" y="3764099"/>
            <a:ext cx="780288" cy="780288"/>
          </a:xfrm>
          <a:prstGeom prst="rect">
            <a:avLst/>
          </a:prstGeom>
        </p:spPr>
      </p:pic>
      <p:sp>
        <p:nvSpPr>
          <p:cNvPr id="14" name="TextBox 13"/>
          <p:cNvSpPr txBox="1"/>
          <p:nvPr/>
        </p:nvSpPr>
        <p:spPr>
          <a:xfrm>
            <a:off x="9536061" y="4585511"/>
            <a:ext cx="1582228" cy="307777"/>
          </a:xfrm>
          <a:prstGeom prst="rect">
            <a:avLst/>
          </a:prstGeom>
          <a:noFill/>
        </p:spPr>
        <p:txBody>
          <a:bodyPr wrap="none" rtlCol="0">
            <a:spAutoFit/>
          </a:bodyPr>
          <a:lstStyle/>
          <a:p>
            <a:pPr algn="ctr"/>
            <a:r>
              <a:rPr lang="en-US" sz="1400" dirty="0"/>
              <a:t>Azure App Insights</a:t>
            </a:r>
          </a:p>
        </p:txBody>
      </p:sp>
      <p:sp>
        <p:nvSpPr>
          <p:cNvPr id="15" name="TextBox 14"/>
          <p:cNvSpPr txBox="1"/>
          <p:nvPr/>
        </p:nvSpPr>
        <p:spPr>
          <a:xfrm>
            <a:off x="5541177" y="4352948"/>
            <a:ext cx="832279" cy="307777"/>
          </a:xfrm>
          <a:prstGeom prst="rect">
            <a:avLst/>
          </a:prstGeom>
          <a:noFill/>
        </p:spPr>
        <p:txBody>
          <a:bodyPr wrap="none" rtlCol="0">
            <a:spAutoFit/>
          </a:bodyPr>
          <a:lstStyle/>
          <a:p>
            <a:pPr algn="ctr"/>
            <a:r>
              <a:rPr lang="en-US" sz="1400" dirty="0"/>
              <a:t>Engineer</a:t>
            </a:r>
          </a:p>
        </p:txBody>
      </p:sp>
      <p:sp>
        <p:nvSpPr>
          <p:cNvPr id="16" name="TextBox 15"/>
          <p:cNvSpPr txBox="1"/>
          <p:nvPr/>
        </p:nvSpPr>
        <p:spPr>
          <a:xfrm>
            <a:off x="916985" y="4544271"/>
            <a:ext cx="1156535" cy="523220"/>
          </a:xfrm>
          <a:prstGeom prst="rect">
            <a:avLst/>
          </a:prstGeom>
          <a:noFill/>
        </p:spPr>
        <p:txBody>
          <a:bodyPr wrap="none" rtlCol="0">
            <a:spAutoFit/>
          </a:bodyPr>
          <a:lstStyle/>
          <a:p>
            <a:pPr algn="ctr"/>
            <a:r>
              <a:rPr lang="en-US" sz="1400" dirty="0"/>
              <a:t>Visual Studio</a:t>
            </a:r>
          </a:p>
          <a:p>
            <a:pPr algn="ctr"/>
            <a:r>
              <a:rPr lang="en-US" sz="1400" dirty="0"/>
              <a:t>or other IDE</a:t>
            </a:r>
          </a:p>
        </p:txBody>
      </p:sp>
      <p:sp>
        <p:nvSpPr>
          <p:cNvPr id="17" name="TextBox 16"/>
          <p:cNvSpPr txBox="1"/>
          <p:nvPr/>
        </p:nvSpPr>
        <p:spPr>
          <a:xfrm>
            <a:off x="5361237" y="6131635"/>
            <a:ext cx="1178528" cy="523220"/>
          </a:xfrm>
          <a:prstGeom prst="rect">
            <a:avLst/>
          </a:prstGeom>
          <a:noFill/>
        </p:spPr>
        <p:txBody>
          <a:bodyPr wrap="none" rtlCol="0">
            <a:spAutoFit/>
          </a:bodyPr>
          <a:lstStyle/>
          <a:p>
            <a:pPr algn="ctr"/>
            <a:r>
              <a:rPr lang="en-US" sz="1400" dirty="0"/>
              <a:t>Azure Boards</a:t>
            </a:r>
          </a:p>
          <a:p>
            <a:pPr algn="ctr"/>
            <a:r>
              <a:rPr lang="en-US" sz="1400" dirty="0"/>
              <a:t>(Backlog)</a:t>
            </a:r>
          </a:p>
        </p:txBody>
      </p:sp>
      <p:pic>
        <p:nvPicPr>
          <p:cNvPr id="18" name="Picture 17"/>
          <p:cNvPicPr>
            <a:picLocks noChangeAspect="1"/>
          </p:cNvPicPr>
          <p:nvPr/>
        </p:nvPicPr>
        <p:blipFill>
          <a:blip r:embed="rId6"/>
          <a:stretch>
            <a:fillRect/>
          </a:stretch>
        </p:blipFill>
        <p:spPr>
          <a:xfrm>
            <a:off x="5720773" y="5645092"/>
            <a:ext cx="530088" cy="533500"/>
          </a:xfrm>
          <a:prstGeom prst="rect">
            <a:avLst/>
          </a:prstGeom>
        </p:spPr>
      </p:pic>
      <p:pic>
        <p:nvPicPr>
          <p:cNvPr id="20" name="Picture 19"/>
          <p:cNvPicPr>
            <a:picLocks noChangeAspect="1"/>
          </p:cNvPicPr>
          <p:nvPr/>
        </p:nvPicPr>
        <p:blipFill>
          <a:blip r:embed="rId7"/>
          <a:stretch>
            <a:fillRect/>
          </a:stretch>
        </p:blipFill>
        <p:spPr>
          <a:xfrm>
            <a:off x="5668670" y="3769542"/>
            <a:ext cx="582191" cy="583406"/>
          </a:xfrm>
          <a:prstGeom prst="rect">
            <a:avLst/>
          </a:prstGeom>
        </p:spPr>
      </p:pic>
      <p:pic>
        <p:nvPicPr>
          <p:cNvPr id="21" name="Picture 20"/>
          <p:cNvPicPr>
            <a:picLocks noChangeAspect="1"/>
          </p:cNvPicPr>
          <p:nvPr/>
        </p:nvPicPr>
        <p:blipFill>
          <a:blip r:embed="rId8"/>
          <a:stretch>
            <a:fillRect/>
          </a:stretch>
        </p:blipFill>
        <p:spPr>
          <a:xfrm>
            <a:off x="1108733" y="3844154"/>
            <a:ext cx="773038" cy="668942"/>
          </a:xfrm>
          <a:prstGeom prst="rect">
            <a:avLst/>
          </a:prstGeom>
        </p:spPr>
      </p:pic>
      <p:cxnSp>
        <p:nvCxnSpPr>
          <p:cNvPr id="23" name="Straight Arrow Connector 22"/>
          <p:cNvCxnSpPr/>
          <p:nvPr/>
        </p:nvCxnSpPr>
        <p:spPr>
          <a:xfrm flipH="1" flipV="1">
            <a:off x="2158724" y="4252684"/>
            <a:ext cx="3269016" cy="1"/>
          </a:xfrm>
          <a:prstGeom prst="straightConnector1">
            <a:avLst/>
          </a:prstGeom>
          <a:ln w="76200">
            <a:solidFill>
              <a:schemeClr val="tx2">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6483873" y="4257857"/>
            <a:ext cx="3241676" cy="25986"/>
          </a:xfrm>
          <a:prstGeom prst="straightConnector1">
            <a:avLst/>
          </a:prstGeom>
          <a:ln w="76200">
            <a:solidFill>
              <a:schemeClr val="tx2">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3862952" y="2050295"/>
            <a:ext cx="1095392" cy="5688"/>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8143785" y="2093907"/>
            <a:ext cx="1493134" cy="1317"/>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flipV="1">
            <a:off x="6069003" y="2067133"/>
            <a:ext cx="1095392" cy="5688"/>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5980773" y="4735237"/>
            <a:ext cx="5044" cy="844032"/>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rot="5400000" flipH="1" flipV="1">
            <a:off x="1344523" y="2244636"/>
            <a:ext cx="1485112" cy="1183654"/>
          </a:xfrm>
          <a:prstGeom prst="bentConnector3">
            <a:avLst>
              <a:gd name="adj1" fmla="val 100027"/>
            </a:avLst>
          </a:prstGeom>
          <a:ln w="76200">
            <a:solidFill>
              <a:schemeClr val="tx2">
                <a:lumMod val="90000"/>
                <a:lumOff val="1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Oval 40"/>
          <p:cNvSpPr/>
          <p:nvPr/>
        </p:nvSpPr>
        <p:spPr>
          <a:xfrm>
            <a:off x="3686950" y="4070518"/>
            <a:ext cx="364331" cy="36433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2" name="Oval 41"/>
          <p:cNvSpPr/>
          <p:nvPr/>
        </p:nvSpPr>
        <p:spPr>
          <a:xfrm>
            <a:off x="1313086" y="2605990"/>
            <a:ext cx="364331" cy="36433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3" name="Oval 42"/>
          <p:cNvSpPr/>
          <p:nvPr/>
        </p:nvSpPr>
        <p:spPr>
          <a:xfrm>
            <a:off x="4185244" y="1868129"/>
            <a:ext cx="364331" cy="36433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44" name="Oval 43"/>
          <p:cNvSpPr/>
          <p:nvPr/>
        </p:nvSpPr>
        <p:spPr>
          <a:xfrm>
            <a:off x="6351479" y="1895033"/>
            <a:ext cx="364331" cy="36433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45" name="Oval 44"/>
          <p:cNvSpPr/>
          <p:nvPr/>
        </p:nvSpPr>
        <p:spPr>
          <a:xfrm>
            <a:off x="8630577" y="1911741"/>
            <a:ext cx="364331" cy="36433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47" name="Oval 46"/>
          <p:cNvSpPr/>
          <p:nvPr/>
        </p:nvSpPr>
        <p:spPr>
          <a:xfrm>
            <a:off x="7975383" y="4101677"/>
            <a:ext cx="364331" cy="36433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48" name="Oval 47"/>
          <p:cNvSpPr/>
          <p:nvPr/>
        </p:nvSpPr>
        <p:spPr>
          <a:xfrm>
            <a:off x="5798607" y="5067491"/>
            <a:ext cx="364331" cy="36433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cxnSp>
        <p:nvCxnSpPr>
          <p:cNvPr id="49" name="Straight Arrow Connector 48"/>
          <p:cNvCxnSpPr>
            <a:endCxn id="13" idx="0"/>
          </p:cNvCxnSpPr>
          <p:nvPr/>
        </p:nvCxnSpPr>
        <p:spPr>
          <a:xfrm>
            <a:off x="10324652" y="2945569"/>
            <a:ext cx="2525" cy="818530"/>
          </a:xfrm>
          <a:prstGeom prst="straightConnector1">
            <a:avLst/>
          </a:prstGeom>
          <a:ln w="76200">
            <a:solidFill>
              <a:schemeClr val="tx2">
                <a:lumMod val="90000"/>
                <a:lumOff val="1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10145009" y="3066769"/>
            <a:ext cx="364331" cy="36433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Tree>
    <p:extLst>
      <p:ext uri="{BB962C8B-B14F-4D97-AF65-F5344CB8AC3E}">
        <p14:creationId xmlns:p14="http://schemas.microsoft.com/office/powerpoint/2010/main" val="68993817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5CE324-3B35-433F-B3B2-27BB9B27947E}"/>
              </a:ext>
            </a:extLst>
          </p:cNvPr>
          <p:cNvSpPr/>
          <p:nvPr/>
        </p:nvSpPr>
        <p:spPr>
          <a:xfrm>
            <a:off x="0" y="0"/>
            <a:ext cx="12192000" cy="1389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F80E958-0B87-4642-9B2C-1F340D5D021D}"/>
              </a:ext>
            </a:extLst>
          </p:cNvPr>
          <p:cNvSpPr>
            <a:spLocks noGrp="1"/>
          </p:cNvSpPr>
          <p:nvPr>
            <p:ph type="title"/>
          </p:nvPr>
        </p:nvSpPr>
        <p:spPr>
          <a:xfrm>
            <a:off x="424099" y="0"/>
            <a:ext cx="11800817" cy="1389179"/>
          </a:xfrm>
        </p:spPr>
        <p:txBody>
          <a:bodyPr>
            <a:normAutofit/>
          </a:bodyPr>
          <a:lstStyle/>
          <a:p>
            <a:r>
              <a:rPr lang="en-US" sz="3600" dirty="0">
                <a:solidFill>
                  <a:schemeClr val="bg1"/>
                </a:solidFill>
              </a:rPr>
              <a:t>Architecture: CI / CD for Azure App Service with </a:t>
            </a:r>
            <a:r>
              <a:rPr lang="en-US" sz="3600">
                <a:solidFill>
                  <a:schemeClr val="bg1"/>
                </a:solidFill>
              </a:rPr>
              <a:t>Azure DevOps</a:t>
            </a:r>
            <a:endParaRPr lang="en-US" sz="3600" dirty="0">
              <a:solidFill>
                <a:schemeClr val="bg1"/>
              </a:solidFill>
            </a:endParaRPr>
          </a:p>
        </p:txBody>
      </p:sp>
      <p:pic>
        <p:nvPicPr>
          <p:cNvPr id="7" name="Picture 6"/>
          <p:cNvPicPr>
            <a:picLocks noChangeAspect="1"/>
          </p:cNvPicPr>
          <p:nvPr/>
        </p:nvPicPr>
        <p:blipFill>
          <a:blip r:embed="rId2">
            <a:clrChange>
              <a:clrFrom>
                <a:srgbClr val="FFFFFF"/>
              </a:clrFrom>
              <a:clrTo>
                <a:srgbClr val="FFFFFF">
                  <a:alpha val="0"/>
                </a:srgbClr>
              </a:clrTo>
            </a:clrChange>
          </a:blip>
          <a:stretch>
            <a:fillRect/>
          </a:stretch>
        </p:blipFill>
        <p:spPr>
          <a:xfrm>
            <a:off x="2287646" y="1637428"/>
            <a:ext cx="688467" cy="688467"/>
          </a:xfrm>
          <a:prstGeom prst="rect">
            <a:avLst/>
          </a:prstGeom>
        </p:spPr>
      </p:pic>
      <p:sp>
        <p:nvSpPr>
          <p:cNvPr id="8" name="TextBox 7"/>
          <p:cNvSpPr txBox="1"/>
          <p:nvPr/>
        </p:nvSpPr>
        <p:spPr>
          <a:xfrm>
            <a:off x="2002541" y="2428881"/>
            <a:ext cx="1258678" cy="307777"/>
          </a:xfrm>
          <a:prstGeom prst="rect">
            <a:avLst/>
          </a:prstGeom>
          <a:noFill/>
        </p:spPr>
        <p:txBody>
          <a:bodyPr wrap="none" rtlCol="0">
            <a:spAutoFit/>
          </a:bodyPr>
          <a:lstStyle/>
          <a:p>
            <a:pPr algn="ctr"/>
            <a:r>
              <a:rPr lang="en-US" sz="1400" dirty="0"/>
              <a:t>Azure DevOps</a:t>
            </a:r>
          </a:p>
        </p:txBody>
      </p:sp>
      <p:sp>
        <p:nvSpPr>
          <p:cNvPr id="9" name="TextBox 8"/>
          <p:cNvSpPr txBox="1"/>
          <p:nvPr/>
        </p:nvSpPr>
        <p:spPr>
          <a:xfrm>
            <a:off x="1894334" y="3302367"/>
            <a:ext cx="1462260" cy="523220"/>
          </a:xfrm>
          <a:prstGeom prst="rect">
            <a:avLst/>
          </a:prstGeom>
          <a:noFill/>
        </p:spPr>
        <p:txBody>
          <a:bodyPr wrap="none" rtlCol="0">
            <a:spAutoFit/>
          </a:bodyPr>
          <a:lstStyle/>
          <a:p>
            <a:pPr algn="ctr"/>
            <a:r>
              <a:rPr lang="en-US" sz="1400" dirty="0"/>
              <a:t>Application code,</a:t>
            </a:r>
          </a:p>
          <a:p>
            <a:pPr algn="ctr"/>
            <a:r>
              <a:rPr lang="en-US" sz="1400" dirty="0" err="1"/>
              <a:t>web.config</a:t>
            </a:r>
            <a:r>
              <a:rPr lang="en-US" sz="1400" dirty="0"/>
              <a:t> file</a:t>
            </a:r>
          </a:p>
        </p:txBody>
      </p:sp>
      <p:pic>
        <p:nvPicPr>
          <p:cNvPr id="10" name="Picture 9"/>
          <p:cNvPicPr>
            <a:picLocks noChangeAspect="1"/>
          </p:cNvPicPr>
          <p:nvPr/>
        </p:nvPicPr>
        <p:blipFill>
          <a:blip r:embed="rId2">
            <a:clrChange>
              <a:clrFrom>
                <a:srgbClr val="FFFFFF"/>
              </a:clrFrom>
              <a:clrTo>
                <a:srgbClr val="FFFFFF">
                  <a:alpha val="0"/>
                </a:srgbClr>
              </a:clrTo>
            </a:clrChange>
          </a:blip>
          <a:stretch>
            <a:fillRect/>
          </a:stretch>
        </p:blipFill>
        <p:spPr>
          <a:xfrm>
            <a:off x="5053850" y="1637428"/>
            <a:ext cx="688467" cy="688467"/>
          </a:xfrm>
          <a:prstGeom prst="rect">
            <a:avLst/>
          </a:prstGeom>
        </p:spPr>
      </p:pic>
      <p:sp>
        <p:nvSpPr>
          <p:cNvPr id="11" name="TextBox 10"/>
          <p:cNvSpPr txBox="1"/>
          <p:nvPr/>
        </p:nvSpPr>
        <p:spPr>
          <a:xfrm>
            <a:off x="4768745" y="2428881"/>
            <a:ext cx="1258678" cy="307777"/>
          </a:xfrm>
          <a:prstGeom prst="rect">
            <a:avLst/>
          </a:prstGeom>
          <a:noFill/>
        </p:spPr>
        <p:txBody>
          <a:bodyPr wrap="none" rtlCol="0">
            <a:spAutoFit/>
          </a:bodyPr>
          <a:lstStyle/>
          <a:p>
            <a:pPr algn="ctr"/>
            <a:r>
              <a:rPr lang="en-US" sz="1400" dirty="0"/>
              <a:t>Azure DevOps</a:t>
            </a:r>
          </a:p>
        </p:txBody>
      </p:sp>
      <p:sp>
        <p:nvSpPr>
          <p:cNvPr id="12" name="TextBox 11"/>
          <p:cNvSpPr txBox="1"/>
          <p:nvPr/>
        </p:nvSpPr>
        <p:spPr>
          <a:xfrm>
            <a:off x="4755921" y="3302367"/>
            <a:ext cx="1271502" cy="523220"/>
          </a:xfrm>
          <a:prstGeom prst="rect">
            <a:avLst/>
          </a:prstGeom>
          <a:noFill/>
        </p:spPr>
        <p:txBody>
          <a:bodyPr wrap="none" rtlCol="0">
            <a:spAutoFit/>
          </a:bodyPr>
          <a:lstStyle/>
          <a:p>
            <a:pPr algn="ctr"/>
            <a:r>
              <a:rPr lang="en-US" sz="1400" dirty="0"/>
              <a:t>Web package,</a:t>
            </a:r>
          </a:p>
          <a:p>
            <a:pPr algn="ctr"/>
            <a:r>
              <a:rPr lang="en-US" sz="1400" dirty="0" err="1"/>
              <a:t>web.config</a:t>
            </a:r>
            <a:r>
              <a:rPr lang="en-US" sz="1400" dirty="0"/>
              <a:t> file</a:t>
            </a:r>
          </a:p>
        </p:txBody>
      </p:sp>
      <p:pic>
        <p:nvPicPr>
          <p:cNvPr id="13" name="Picture 12"/>
          <p:cNvPicPr>
            <a:picLocks noChangeAspect="1"/>
          </p:cNvPicPr>
          <p:nvPr/>
        </p:nvPicPr>
        <p:blipFill>
          <a:blip r:embed="rId2">
            <a:clrChange>
              <a:clrFrom>
                <a:srgbClr val="FFFFFF"/>
              </a:clrFrom>
              <a:clrTo>
                <a:srgbClr val="FFFFFF">
                  <a:alpha val="0"/>
                </a:srgbClr>
              </a:clrTo>
            </a:clrChange>
          </a:blip>
          <a:stretch>
            <a:fillRect/>
          </a:stretch>
        </p:blipFill>
        <p:spPr>
          <a:xfrm>
            <a:off x="7820054" y="1637428"/>
            <a:ext cx="688467" cy="688467"/>
          </a:xfrm>
          <a:prstGeom prst="rect">
            <a:avLst/>
          </a:prstGeom>
        </p:spPr>
      </p:pic>
      <p:sp>
        <p:nvSpPr>
          <p:cNvPr id="14" name="TextBox 13"/>
          <p:cNvSpPr txBox="1"/>
          <p:nvPr/>
        </p:nvSpPr>
        <p:spPr>
          <a:xfrm>
            <a:off x="7534949" y="2428881"/>
            <a:ext cx="1258678" cy="307777"/>
          </a:xfrm>
          <a:prstGeom prst="rect">
            <a:avLst/>
          </a:prstGeom>
          <a:noFill/>
        </p:spPr>
        <p:txBody>
          <a:bodyPr wrap="none" rtlCol="0">
            <a:spAutoFit/>
          </a:bodyPr>
          <a:lstStyle/>
          <a:p>
            <a:pPr algn="ctr"/>
            <a:r>
              <a:rPr lang="en-US" sz="1400" dirty="0"/>
              <a:t>Azure DevOps</a:t>
            </a:r>
          </a:p>
        </p:txBody>
      </p:sp>
      <p:sp>
        <p:nvSpPr>
          <p:cNvPr id="15" name="TextBox 14"/>
          <p:cNvSpPr txBox="1"/>
          <p:nvPr/>
        </p:nvSpPr>
        <p:spPr>
          <a:xfrm>
            <a:off x="7295301" y="3302367"/>
            <a:ext cx="1725151" cy="523220"/>
          </a:xfrm>
          <a:prstGeom prst="rect">
            <a:avLst/>
          </a:prstGeom>
          <a:noFill/>
        </p:spPr>
        <p:txBody>
          <a:bodyPr wrap="none" rtlCol="0">
            <a:spAutoFit/>
          </a:bodyPr>
          <a:lstStyle/>
          <a:p>
            <a:pPr algn="ctr"/>
            <a:r>
              <a:rPr lang="en-US" sz="1400" dirty="0"/>
              <a:t>Environment specific</a:t>
            </a:r>
          </a:p>
          <a:p>
            <a:pPr algn="ctr"/>
            <a:r>
              <a:rPr lang="en-US" sz="1400" dirty="0" err="1"/>
              <a:t>web.config</a:t>
            </a:r>
            <a:r>
              <a:rPr lang="en-US" sz="1400" dirty="0"/>
              <a:t> files</a:t>
            </a:r>
          </a:p>
        </p:txBody>
      </p:sp>
      <p:sp>
        <p:nvSpPr>
          <p:cNvPr id="16" name="TextBox 15"/>
          <p:cNvSpPr txBox="1"/>
          <p:nvPr/>
        </p:nvSpPr>
        <p:spPr>
          <a:xfrm>
            <a:off x="10223120" y="2428881"/>
            <a:ext cx="1551771" cy="307777"/>
          </a:xfrm>
          <a:prstGeom prst="rect">
            <a:avLst/>
          </a:prstGeom>
          <a:noFill/>
        </p:spPr>
        <p:txBody>
          <a:bodyPr wrap="none" rtlCol="0">
            <a:spAutoFit/>
          </a:bodyPr>
          <a:lstStyle/>
          <a:p>
            <a:pPr algn="ctr"/>
            <a:r>
              <a:rPr lang="en-US" sz="1400"/>
              <a:t>Azure App Service</a:t>
            </a:r>
            <a:endParaRPr lang="en-US" sz="1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0974" y="1699495"/>
            <a:ext cx="686614" cy="686614"/>
          </a:xfrm>
          <a:prstGeom prst="rect">
            <a:avLst/>
          </a:prstGeom>
        </p:spPr>
      </p:pic>
      <p:sp>
        <p:nvSpPr>
          <p:cNvPr id="17" name="TextBox 16"/>
          <p:cNvSpPr txBox="1"/>
          <p:nvPr/>
        </p:nvSpPr>
        <p:spPr>
          <a:xfrm>
            <a:off x="3508272" y="2055780"/>
            <a:ext cx="1013419" cy="738664"/>
          </a:xfrm>
          <a:prstGeom prst="rect">
            <a:avLst/>
          </a:prstGeom>
          <a:noFill/>
        </p:spPr>
        <p:txBody>
          <a:bodyPr wrap="none" rtlCol="0">
            <a:spAutoFit/>
          </a:bodyPr>
          <a:lstStyle/>
          <a:p>
            <a:pPr algn="ctr"/>
            <a:r>
              <a:rPr lang="en-US" sz="1400" dirty="0"/>
              <a:t>Continuous</a:t>
            </a:r>
          </a:p>
          <a:p>
            <a:pPr algn="ctr"/>
            <a:r>
              <a:rPr lang="en-US" sz="1400" dirty="0"/>
              <a:t>Integration</a:t>
            </a:r>
          </a:p>
          <a:p>
            <a:pPr algn="ctr"/>
            <a:r>
              <a:rPr lang="en-US" sz="1400" dirty="0"/>
              <a:t>trigger</a:t>
            </a:r>
          </a:p>
        </p:txBody>
      </p:sp>
      <p:sp>
        <p:nvSpPr>
          <p:cNvPr id="18" name="TextBox 17"/>
          <p:cNvSpPr txBox="1"/>
          <p:nvPr/>
        </p:nvSpPr>
        <p:spPr>
          <a:xfrm>
            <a:off x="6222697" y="2055780"/>
            <a:ext cx="1072730" cy="738664"/>
          </a:xfrm>
          <a:prstGeom prst="rect">
            <a:avLst/>
          </a:prstGeom>
          <a:noFill/>
        </p:spPr>
        <p:txBody>
          <a:bodyPr wrap="none" rtlCol="0">
            <a:spAutoFit/>
          </a:bodyPr>
          <a:lstStyle/>
          <a:p>
            <a:pPr algn="ctr"/>
            <a:r>
              <a:rPr lang="en-US" sz="1400" dirty="0"/>
              <a:t>Continuous</a:t>
            </a:r>
          </a:p>
          <a:p>
            <a:pPr algn="ctr"/>
            <a:r>
              <a:rPr lang="en-US" sz="1400" dirty="0"/>
              <a:t>Deployment</a:t>
            </a:r>
          </a:p>
          <a:p>
            <a:pPr algn="ctr"/>
            <a:r>
              <a:rPr lang="en-US" sz="1400" dirty="0"/>
              <a:t>trigger</a:t>
            </a:r>
          </a:p>
        </p:txBody>
      </p:sp>
      <p:sp>
        <p:nvSpPr>
          <p:cNvPr id="19" name="TextBox 18"/>
          <p:cNvSpPr txBox="1"/>
          <p:nvPr/>
        </p:nvSpPr>
        <p:spPr>
          <a:xfrm>
            <a:off x="8996434" y="2058520"/>
            <a:ext cx="1072730" cy="307777"/>
          </a:xfrm>
          <a:prstGeom prst="rect">
            <a:avLst/>
          </a:prstGeom>
          <a:noFill/>
        </p:spPr>
        <p:txBody>
          <a:bodyPr wrap="none" rtlCol="0">
            <a:spAutoFit/>
          </a:bodyPr>
          <a:lstStyle/>
          <a:p>
            <a:pPr algn="ctr"/>
            <a:r>
              <a:rPr lang="en-US" sz="1400" dirty="0"/>
              <a:t>Deployment</a:t>
            </a:r>
          </a:p>
        </p:txBody>
      </p:sp>
      <p:cxnSp>
        <p:nvCxnSpPr>
          <p:cNvPr id="22" name="Straight Arrow Connector 21"/>
          <p:cNvCxnSpPr/>
          <p:nvPr/>
        </p:nvCxnSpPr>
        <p:spPr>
          <a:xfrm flipH="1" flipV="1">
            <a:off x="3165894" y="2055780"/>
            <a:ext cx="1792450" cy="203"/>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5907318" y="2055577"/>
            <a:ext cx="1792450" cy="203"/>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8667662" y="2054735"/>
            <a:ext cx="1792450" cy="203"/>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2" idx="0"/>
          </p:cNvCxnSpPr>
          <p:nvPr/>
        </p:nvCxnSpPr>
        <p:spPr>
          <a:xfrm flipH="1" flipV="1">
            <a:off x="5378252" y="2740456"/>
            <a:ext cx="13420" cy="561911"/>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flipV="1">
            <a:off x="8132510" y="2767450"/>
            <a:ext cx="13420" cy="561911"/>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2618754" y="2769616"/>
            <a:ext cx="13420" cy="561911"/>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564330" y="5390675"/>
            <a:ext cx="933269" cy="307777"/>
          </a:xfrm>
          <a:prstGeom prst="rect">
            <a:avLst/>
          </a:prstGeom>
          <a:noFill/>
        </p:spPr>
        <p:txBody>
          <a:bodyPr wrap="none" rtlCol="0">
            <a:spAutoFit/>
          </a:bodyPr>
          <a:lstStyle/>
          <a:p>
            <a:pPr algn="ctr"/>
            <a:r>
              <a:rPr lang="en-US" sz="1400" dirty="0"/>
              <a:t>Developer</a:t>
            </a:r>
          </a:p>
        </p:txBody>
      </p:sp>
      <p:pic>
        <p:nvPicPr>
          <p:cNvPr id="31" name="Picture 30"/>
          <p:cNvPicPr>
            <a:picLocks noChangeAspect="1"/>
          </p:cNvPicPr>
          <p:nvPr/>
        </p:nvPicPr>
        <p:blipFill>
          <a:blip r:embed="rId4"/>
          <a:stretch>
            <a:fillRect/>
          </a:stretch>
        </p:blipFill>
        <p:spPr>
          <a:xfrm>
            <a:off x="5742317" y="4807269"/>
            <a:ext cx="582191" cy="583406"/>
          </a:xfrm>
          <a:prstGeom prst="rect">
            <a:avLst/>
          </a:prstGeom>
        </p:spPr>
      </p:pic>
      <p:sp>
        <p:nvSpPr>
          <p:cNvPr id="32" name="TextBox 31"/>
          <p:cNvSpPr txBox="1"/>
          <p:nvPr/>
        </p:nvSpPr>
        <p:spPr>
          <a:xfrm>
            <a:off x="2699367" y="4707632"/>
            <a:ext cx="2247731" cy="307777"/>
          </a:xfrm>
          <a:prstGeom prst="rect">
            <a:avLst/>
          </a:prstGeom>
          <a:noFill/>
        </p:spPr>
        <p:txBody>
          <a:bodyPr wrap="none" rtlCol="0">
            <a:spAutoFit/>
          </a:bodyPr>
          <a:lstStyle/>
          <a:p>
            <a:pPr algn="ctr"/>
            <a:r>
              <a:rPr lang="en-US" sz="1400" dirty="0"/>
              <a:t>Make changes to application</a:t>
            </a:r>
          </a:p>
        </p:txBody>
      </p:sp>
      <p:sp>
        <p:nvSpPr>
          <p:cNvPr id="33" name="TextBox 32"/>
          <p:cNvSpPr txBox="1"/>
          <p:nvPr/>
        </p:nvSpPr>
        <p:spPr>
          <a:xfrm>
            <a:off x="7704023" y="4707632"/>
            <a:ext cx="1079142" cy="307777"/>
          </a:xfrm>
          <a:prstGeom prst="rect">
            <a:avLst/>
          </a:prstGeom>
          <a:noFill/>
        </p:spPr>
        <p:txBody>
          <a:bodyPr wrap="none" rtlCol="0">
            <a:spAutoFit/>
          </a:bodyPr>
          <a:lstStyle/>
          <a:p>
            <a:pPr algn="ctr"/>
            <a:r>
              <a:rPr lang="en-US" sz="1400" dirty="0"/>
              <a:t>Review data</a:t>
            </a:r>
          </a:p>
        </p:txBody>
      </p:sp>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37300" y="4094242"/>
            <a:ext cx="780288" cy="780288"/>
          </a:xfrm>
          <a:prstGeom prst="rect">
            <a:avLst/>
          </a:prstGeom>
        </p:spPr>
      </p:pic>
      <p:sp>
        <p:nvSpPr>
          <p:cNvPr id="35" name="TextBox 34"/>
          <p:cNvSpPr txBox="1"/>
          <p:nvPr/>
        </p:nvSpPr>
        <p:spPr>
          <a:xfrm>
            <a:off x="10069164" y="4873413"/>
            <a:ext cx="1646606" cy="307777"/>
          </a:xfrm>
          <a:prstGeom prst="rect">
            <a:avLst/>
          </a:prstGeom>
          <a:noFill/>
        </p:spPr>
        <p:txBody>
          <a:bodyPr wrap="none" rtlCol="0">
            <a:spAutoFit/>
          </a:bodyPr>
          <a:lstStyle/>
          <a:p>
            <a:pPr algn="ctr"/>
            <a:r>
              <a:rPr lang="en-US" sz="1400" dirty="0"/>
              <a:t>Application Insights</a:t>
            </a:r>
          </a:p>
        </p:txBody>
      </p:sp>
      <p:sp>
        <p:nvSpPr>
          <p:cNvPr id="36" name="TextBox 35"/>
          <p:cNvSpPr txBox="1"/>
          <p:nvPr/>
        </p:nvSpPr>
        <p:spPr>
          <a:xfrm>
            <a:off x="691209" y="5387067"/>
            <a:ext cx="1156535" cy="307777"/>
          </a:xfrm>
          <a:prstGeom prst="rect">
            <a:avLst/>
          </a:prstGeom>
          <a:noFill/>
        </p:spPr>
        <p:txBody>
          <a:bodyPr wrap="none" rtlCol="0">
            <a:spAutoFit/>
          </a:bodyPr>
          <a:lstStyle/>
          <a:p>
            <a:pPr algn="ctr"/>
            <a:r>
              <a:rPr lang="en-US" sz="1400" dirty="0"/>
              <a:t>Visual Studio</a:t>
            </a:r>
          </a:p>
        </p:txBody>
      </p:sp>
      <p:sp>
        <p:nvSpPr>
          <p:cNvPr id="37" name="TextBox 36"/>
          <p:cNvSpPr txBox="1"/>
          <p:nvPr/>
        </p:nvSpPr>
        <p:spPr>
          <a:xfrm>
            <a:off x="10448214" y="6040028"/>
            <a:ext cx="1101584" cy="523220"/>
          </a:xfrm>
          <a:prstGeom prst="rect">
            <a:avLst/>
          </a:prstGeom>
          <a:noFill/>
        </p:spPr>
        <p:txBody>
          <a:bodyPr wrap="none" rtlCol="0">
            <a:spAutoFit/>
          </a:bodyPr>
          <a:lstStyle/>
          <a:p>
            <a:pPr algn="ctr"/>
            <a:r>
              <a:rPr lang="en-US" sz="1400" dirty="0"/>
              <a:t>Health,</a:t>
            </a:r>
          </a:p>
          <a:p>
            <a:pPr algn="ctr"/>
            <a:r>
              <a:rPr lang="en-US" sz="1400" dirty="0"/>
              <a:t>Performance</a:t>
            </a:r>
          </a:p>
        </p:txBody>
      </p:sp>
      <p:cxnSp>
        <p:nvCxnSpPr>
          <p:cNvPr id="38" name="Straight Arrow Connector 37"/>
          <p:cNvCxnSpPr/>
          <p:nvPr/>
        </p:nvCxnSpPr>
        <p:spPr>
          <a:xfrm flipV="1">
            <a:off x="10962039" y="5240006"/>
            <a:ext cx="0" cy="720355"/>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flipV="1">
            <a:off x="6497599" y="5098972"/>
            <a:ext cx="3538446" cy="8634"/>
          </a:xfrm>
          <a:prstGeom prst="straightConnector1">
            <a:avLst/>
          </a:prstGeom>
          <a:ln w="76200">
            <a:solidFill>
              <a:schemeClr val="tx2">
                <a:lumMod val="90000"/>
                <a:lumOff val="1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flipV="1">
            <a:off x="2100766" y="5094655"/>
            <a:ext cx="3538446" cy="8634"/>
          </a:xfrm>
          <a:prstGeom prst="straightConnector1">
            <a:avLst/>
          </a:prstGeom>
          <a:ln w="76200">
            <a:solidFill>
              <a:schemeClr val="tx2">
                <a:lumMod val="90000"/>
                <a:lumOff val="1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Elbow Connector 43"/>
          <p:cNvCxnSpPr/>
          <p:nvPr/>
        </p:nvCxnSpPr>
        <p:spPr>
          <a:xfrm rot="5400000" flipH="1" flipV="1">
            <a:off x="381683" y="2887658"/>
            <a:ext cx="2466322" cy="800477"/>
          </a:xfrm>
          <a:prstGeom prst="bentConnector3">
            <a:avLst>
              <a:gd name="adj1" fmla="val 100017"/>
            </a:avLst>
          </a:prstGeom>
          <a:ln w="76200">
            <a:solidFill>
              <a:schemeClr val="tx2">
                <a:lumMod val="90000"/>
                <a:lumOff val="1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a:blip r:embed="rId6"/>
          <a:stretch>
            <a:fillRect/>
          </a:stretch>
        </p:blipFill>
        <p:spPr>
          <a:xfrm>
            <a:off x="868087" y="4638177"/>
            <a:ext cx="802780" cy="781838"/>
          </a:xfrm>
          <a:prstGeom prst="rect">
            <a:avLst/>
          </a:prstGeom>
        </p:spPr>
      </p:pic>
    </p:spTree>
    <p:extLst>
      <p:ext uri="{BB962C8B-B14F-4D97-AF65-F5344CB8AC3E}">
        <p14:creationId xmlns:p14="http://schemas.microsoft.com/office/powerpoint/2010/main" val="27940816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5CE324-3B35-433F-B3B2-27BB9B27947E}"/>
              </a:ext>
            </a:extLst>
          </p:cNvPr>
          <p:cNvSpPr/>
          <p:nvPr/>
        </p:nvSpPr>
        <p:spPr>
          <a:xfrm>
            <a:off x="0" y="0"/>
            <a:ext cx="12192000" cy="1389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F80E958-0B87-4642-9B2C-1F340D5D021D}"/>
              </a:ext>
            </a:extLst>
          </p:cNvPr>
          <p:cNvSpPr>
            <a:spLocks noGrp="1"/>
          </p:cNvSpPr>
          <p:nvPr>
            <p:ph type="title"/>
          </p:nvPr>
        </p:nvSpPr>
        <p:spPr>
          <a:xfrm>
            <a:off x="560837" y="0"/>
            <a:ext cx="10538088" cy="1389179"/>
          </a:xfrm>
        </p:spPr>
        <p:txBody>
          <a:bodyPr>
            <a:normAutofit/>
          </a:bodyPr>
          <a:lstStyle/>
          <a:p>
            <a:r>
              <a:rPr lang="en-US" dirty="0">
                <a:solidFill>
                  <a:schemeClr val="bg1"/>
                </a:solidFill>
              </a:rPr>
              <a:t>Architecture: Continuous Deployment for Virtual Machines with Azure DevOps</a:t>
            </a:r>
          </a:p>
        </p:txBody>
      </p:sp>
      <p:sp>
        <p:nvSpPr>
          <p:cNvPr id="7" name="TextBox 6"/>
          <p:cNvSpPr txBox="1"/>
          <p:nvPr/>
        </p:nvSpPr>
        <p:spPr>
          <a:xfrm>
            <a:off x="1770345" y="3981635"/>
            <a:ext cx="1119217" cy="307777"/>
          </a:xfrm>
          <a:prstGeom prst="rect">
            <a:avLst/>
          </a:prstGeom>
          <a:noFill/>
        </p:spPr>
        <p:txBody>
          <a:bodyPr wrap="none" rtlCol="0">
            <a:spAutoFit/>
          </a:bodyPr>
          <a:lstStyle/>
          <a:p>
            <a:pPr algn="ctr"/>
            <a:r>
              <a:rPr lang="en-US" sz="1400" dirty="0"/>
              <a:t>Azure Repos</a:t>
            </a:r>
          </a:p>
        </p:txBody>
      </p:sp>
      <p:sp>
        <p:nvSpPr>
          <p:cNvPr id="8" name="TextBox 7"/>
          <p:cNvSpPr txBox="1"/>
          <p:nvPr/>
        </p:nvSpPr>
        <p:spPr>
          <a:xfrm>
            <a:off x="1592411" y="4855121"/>
            <a:ext cx="1462260" cy="523220"/>
          </a:xfrm>
          <a:prstGeom prst="rect">
            <a:avLst/>
          </a:prstGeom>
          <a:noFill/>
        </p:spPr>
        <p:txBody>
          <a:bodyPr wrap="none" rtlCol="0">
            <a:spAutoFit/>
          </a:bodyPr>
          <a:lstStyle/>
          <a:p>
            <a:pPr algn="ctr"/>
            <a:r>
              <a:rPr lang="en-US" sz="1400" dirty="0"/>
              <a:t>Application code,</a:t>
            </a:r>
          </a:p>
          <a:p>
            <a:pPr algn="ctr"/>
            <a:r>
              <a:rPr lang="en-US" sz="1400" dirty="0"/>
              <a:t>ARM Template</a:t>
            </a:r>
          </a:p>
        </p:txBody>
      </p:sp>
      <p:sp>
        <p:nvSpPr>
          <p:cNvPr id="10" name="TextBox 9"/>
          <p:cNvSpPr txBox="1"/>
          <p:nvPr/>
        </p:nvSpPr>
        <p:spPr>
          <a:xfrm>
            <a:off x="4260834" y="3981635"/>
            <a:ext cx="1670650" cy="307777"/>
          </a:xfrm>
          <a:prstGeom prst="rect">
            <a:avLst/>
          </a:prstGeom>
          <a:noFill/>
        </p:spPr>
        <p:txBody>
          <a:bodyPr wrap="none" rtlCol="0">
            <a:spAutoFit/>
          </a:bodyPr>
          <a:lstStyle/>
          <a:p>
            <a:pPr algn="ctr"/>
            <a:r>
              <a:rPr lang="en-US" sz="1400" dirty="0"/>
              <a:t>Azure Pipelines (CI)</a:t>
            </a:r>
          </a:p>
        </p:txBody>
      </p:sp>
      <p:sp>
        <p:nvSpPr>
          <p:cNvPr id="11" name="TextBox 10"/>
          <p:cNvSpPr txBox="1"/>
          <p:nvPr/>
        </p:nvSpPr>
        <p:spPr>
          <a:xfrm>
            <a:off x="4438543" y="4855121"/>
            <a:ext cx="1302409" cy="523220"/>
          </a:xfrm>
          <a:prstGeom prst="rect">
            <a:avLst/>
          </a:prstGeom>
          <a:noFill/>
        </p:spPr>
        <p:txBody>
          <a:bodyPr wrap="none" rtlCol="0">
            <a:spAutoFit/>
          </a:bodyPr>
          <a:lstStyle/>
          <a:p>
            <a:pPr algn="ctr"/>
            <a:r>
              <a:rPr lang="en-US" sz="1400" dirty="0"/>
              <a:t>Build,</a:t>
            </a:r>
          </a:p>
          <a:p>
            <a:pPr algn="ctr"/>
            <a:r>
              <a:rPr lang="en-US" sz="1400" dirty="0"/>
              <a:t>ARM Template</a:t>
            </a:r>
          </a:p>
        </p:txBody>
      </p:sp>
      <p:sp>
        <p:nvSpPr>
          <p:cNvPr id="13" name="TextBox 12"/>
          <p:cNvSpPr txBox="1"/>
          <p:nvPr/>
        </p:nvSpPr>
        <p:spPr>
          <a:xfrm>
            <a:off x="6991774" y="3981635"/>
            <a:ext cx="1741182" cy="307777"/>
          </a:xfrm>
          <a:prstGeom prst="rect">
            <a:avLst/>
          </a:prstGeom>
          <a:noFill/>
        </p:spPr>
        <p:txBody>
          <a:bodyPr wrap="none" rtlCol="0">
            <a:spAutoFit/>
          </a:bodyPr>
          <a:lstStyle/>
          <a:p>
            <a:pPr algn="ctr"/>
            <a:r>
              <a:rPr lang="en-US" sz="1400" dirty="0"/>
              <a:t>Azure Pipelines (CD)</a:t>
            </a:r>
          </a:p>
        </p:txBody>
      </p:sp>
      <p:sp>
        <p:nvSpPr>
          <p:cNvPr id="14" name="TextBox 13"/>
          <p:cNvSpPr txBox="1"/>
          <p:nvPr/>
        </p:nvSpPr>
        <p:spPr>
          <a:xfrm>
            <a:off x="6993379" y="4855121"/>
            <a:ext cx="1725151" cy="523220"/>
          </a:xfrm>
          <a:prstGeom prst="rect">
            <a:avLst/>
          </a:prstGeom>
          <a:noFill/>
        </p:spPr>
        <p:txBody>
          <a:bodyPr wrap="none" rtlCol="0">
            <a:spAutoFit/>
          </a:bodyPr>
          <a:lstStyle/>
          <a:p>
            <a:pPr algn="ctr"/>
            <a:r>
              <a:rPr lang="en-US" sz="1400" dirty="0"/>
              <a:t>Environment specific</a:t>
            </a:r>
          </a:p>
          <a:p>
            <a:pPr algn="ctr"/>
            <a:r>
              <a:rPr lang="en-US" sz="1400" dirty="0"/>
              <a:t>ARM Parameters</a:t>
            </a:r>
          </a:p>
        </p:txBody>
      </p:sp>
      <p:sp>
        <p:nvSpPr>
          <p:cNvPr id="15" name="TextBox 14"/>
          <p:cNvSpPr txBox="1"/>
          <p:nvPr/>
        </p:nvSpPr>
        <p:spPr>
          <a:xfrm>
            <a:off x="3206347" y="3608534"/>
            <a:ext cx="1013419" cy="738664"/>
          </a:xfrm>
          <a:prstGeom prst="rect">
            <a:avLst/>
          </a:prstGeom>
          <a:noFill/>
        </p:spPr>
        <p:txBody>
          <a:bodyPr wrap="none" rtlCol="0">
            <a:spAutoFit/>
          </a:bodyPr>
          <a:lstStyle/>
          <a:p>
            <a:pPr algn="ctr"/>
            <a:r>
              <a:rPr lang="en-US" sz="1400" dirty="0"/>
              <a:t>Continuous</a:t>
            </a:r>
          </a:p>
          <a:p>
            <a:pPr algn="ctr"/>
            <a:r>
              <a:rPr lang="en-US" sz="1400" dirty="0"/>
              <a:t>Integration</a:t>
            </a:r>
          </a:p>
          <a:p>
            <a:pPr algn="ctr"/>
            <a:r>
              <a:rPr lang="en-US" sz="1400" dirty="0"/>
              <a:t>trigger</a:t>
            </a:r>
          </a:p>
        </p:txBody>
      </p:sp>
      <p:sp>
        <p:nvSpPr>
          <p:cNvPr id="16" name="TextBox 15"/>
          <p:cNvSpPr txBox="1"/>
          <p:nvPr/>
        </p:nvSpPr>
        <p:spPr>
          <a:xfrm>
            <a:off x="5920772" y="3608534"/>
            <a:ext cx="1072730" cy="738664"/>
          </a:xfrm>
          <a:prstGeom prst="rect">
            <a:avLst/>
          </a:prstGeom>
          <a:noFill/>
        </p:spPr>
        <p:txBody>
          <a:bodyPr wrap="none" rtlCol="0">
            <a:spAutoFit/>
          </a:bodyPr>
          <a:lstStyle/>
          <a:p>
            <a:pPr algn="ctr"/>
            <a:r>
              <a:rPr lang="en-US" sz="1400" dirty="0"/>
              <a:t>Continuous</a:t>
            </a:r>
          </a:p>
          <a:p>
            <a:pPr algn="ctr"/>
            <a:r>
              <a:rPr lang="en-US" sz="1400" dirty="0"/>
              <a:t>Deployment</a:t>
            </a:r>
          </a:p>
          <a:p>
            <a:pPr algn="ctr"/>
            <a:r>
              <a:rPr lang="en-US" sz="1400" dirty="0"/>
              <a:t>trigger</a:t>
            </a:r>
          </a:p>
        </p:txBody>
      </p:sp>
      <p:cxnSp>
        <p:nvCxnSpPr>
          <p:cNvPr id="17" name="Straight Arrow Connector 16"/>
          <p:cNvCxnSpPr/>
          <p:nvPr/>
        </p:nvCxnSpPr>
        <p:spPr>
          <a:xfrm flipH="1" flipV="1">
            <a:off x="2863969" y="3608534"/>
            <a:ext cx="1792450" cy="203"/>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5605393" y="3608331"/>
            <a:ext cx="1792450" cy="203"/>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6" idx="0"/>
          </p:cNvCxnSpPr>
          <p:nvPr/>
        </p:nvCxnSpPr>
        <p:spPr>
          <a:xfrm flipH="1" flipV="1">
            <a:off x="5076327" y="4293210"/>
            <a:ext cx="13420" cy="561911"/>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7830585" y="4320204"/>
            <a:ext cx="13420" cy="561911"/>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2316829" y="4322370"/>
            <a:ext cx="13420" cy="561911"/>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2"/>
          <a:stretch>
            <a:fillRect/>
          </a:stretch>
        </p:blipFill>
        <p:spPr>
          <a:xfrm>
            <a:off x="2020145" y="3245037"/>
            <a:ext cx="638394" cy="695340"/>
          </a:xfrm>
          <a:prstGeom prst="rect">
            <a:avLst/>
          </a:prstGeom>
        </p:spPr>
      </p:pic>
      <p:pic>
        <p:nvPicPr>
          <p:cNvPr id="23" name="Picture 22"/>
          <p:cNvPicPr>
            <a:picLocks noChangeAspect="1"/>
          </p:cNvPicPr>
          <p:nvPr/>
        </p:nvPicPr>
        <p:blipFill>
          <a:blip r:embed="rId3"/>
          <a:stretch>
            <a:fillRect/>
          </a:stretch>
        </p:blipFill>
        <p:spPr>
          <a:xfrm>
            <a:off x="4769812" y="3273165"/>
            <a:ext cx="696829" cy="695340"/>
          </a:xfrm>
          <a:prstGeom prst="rect">
            <a:avLst/>
          </a:prstGeom>
        </p:spPr>
      </p:pic>
      <p:pic>
        <p:nvPicPr>
          <p:cNvPr id="24" name="Picture 23"/>
          <p:cNvPicPr>
            <a:picLocks noChangeAspect="1"/>
          </p:cNvPicPr>
          <p:nvPr/>
        </p:nvPicPr>
        <p:blipFill>
          <a:blip r:embed="rId3"/>
          <a:stretch>
            <a:fillRect/>
          </a:stretch>
        </p:blipFill>
        <p:spPr>
          <a:xfrm>
            <a:off x="7577914" y="3262131"/>
            <a:ext cx="696829" cy="695340"/>
          </a:xfrm>
          <a:prstGeom prst="rect">
            <a:avLst/>
          </a:prstGeom>
        </p:spPr>
      </p:pic>
      <p:sp>
        <p:nvSpPr>
          <p:cNvPr id="25" name="TextBox 24"/>
          <p:cNvSpPr txBox="1"/>
          <p:nvPr/>
        </p:nvSpPr>
        <p:spPr>
          <a:xfrm>
            <a:off x="585669" y="3615903"/>
            <a:ext cx="772969" cy="307777"/>
          </a:xfrm>
          <a:prstGeom prst="rect">
            <a:avLst/>
          </a:prstGeom>
          <a:noFill/>
        </p:spPr>
        <p:txBody>
          <a:bodyPr wrap="none" rtlCol="0">
            <a:spAutoFit/>
          </a:bodyPr>
          <a:lstStyle/>
          <a:p>
            <a:pPr algn="ctr"/>
            <a:r>
              <a:rPr lang="en-US" sz="1400" dirty="0"/>
              <a:t>Commit</a:t>
            </a:r>
          </a:p>
        </p:txBody>
      </p:sp>
      <p:cxnSp>
        <p:nvCxnSpPr>
          <p:cNvPr id="26" name="Straight Arrow Connector 25"/>
          <p:cNvCxnSpPr/>
          <p:nvPr/>
        </p:nvCxnSpPr>
        <p:spPr>
          <a:xfrm flipH="1" flipV="1">
            <a:off x="319139" y="3608331"/>
            <a:ext cx="1468742" cy="4176"/>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8615197" y="3591866"/>
            <a:ext cx="2067373" cy="7110"/>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9164709" y="3623883"/>
            <a:ext cx="1257074" cy="738664"/>
          </a:xfrm>
          <a:prstGeom prst="rect">
            <a:avLst/>
          </a:prstGeom>
          <a:noFill/>
        </p:spPr>
        <p:txBody>
          <a:bodyPr wrap="none" rtlCol="0">
            <a:spAutoFit/>
          </a:bodyPr>
          <a:lstStyle/>
          <a:p>
            <a:pPr algn="ctr"/>
            <a:r>
              <a:rPr lang="en-US" sz="1400" dirty="0"/>
              <a:t>Deployment to</a:t>
            </a:r>
          </a:p>
          <a:p>
            <a:pPr algn="ctr"/>
            <a:r>
              <a:rPr lang="en-US" sz="1400" dirty="0"/>
              <a:t>Staging</a:t>
            </a:r>
          </a:p>
          <a:p>
            <a:pPr algn="ctr"/>
            <a:r>
              <a:rPr lang="en-US" sz="1400" dirty="0"/>
              <a:t>Environment</a:t>
            </a:r>
          </a:p>
        </p:txBody>
      </p:sp>
      <p:sp>
        <p:nvSpPr>
          <p:cNvPr id="29" name="TextBox 28"/>
          <p:cNvSpPr txBox="1"/>
          <p:nvPr/>
        </p:nvSpPr>
        <p:spPr>
          <a:xfrm>
            <a:off x="9214980" y="2401747"/>
            <a:ext cx="1257074" cy="738664"/>
          </a:xfrm>
          <a:prstGeom prst="rect">
            <a:avLst/>
          </a:prstGeom>
          <a:noFill/>
        </p:spPr>
        <p:txBody>
          <a:bodyPr wrap="none" rtlCol="0">
            <a:spAutoFit/>
          </a:bodyPr>
          <a:lstStyle/>
          <a:p>
            <a:pPr algn="ctr"/>
            <a:r>
              <a:rPr lang="en-US" sz="1400" dirty="0"/>
              <a:t>Deployment to</a:t>
            </a:r>
          </a:p>
          <a:p>
            <a:pPr algn="ctr"/>
            <a:r>
              <a:rPr lang="en-US" sz="1400" dirty="0"/>
              <a:t>QA</a:t>
            </a:r>
          </a:p>
          <a:p>
            <a:pPr algn="ctr"/>
            <a:r>
              <a:rPr lang="en-US" sz="1400" dirty="0"/>
              <a:t>environment</a:t>
            </a:r>
          </a:p>
        </p:txBody>
      </p:sp>
      <p:sp>
        <p:nvSpPr>
          <p:cNvPr id="30" name="TextBox 29"/>
          <p:cNvSpPr txBox="1"/>
          <p:nvPr/>
        </p:nvSpPr>
        <p:spPr>
          <a:xfrm>
            <a:off x="9168800" y="5033857"/>
            <a:ext cx="1257074" cy="738664"/>
          </a:xfrm>
          <a:prstGeom prst="rect">
            <a:avLst/>
          </a:prstGeom>
          <a:noFill/>
        </p:spPr>
        <p:txBody>
          <a:bodyPr wrap="none" rtlCol="0">
            <a:spAutoFit/>
          </a:bodyPr>
          <a:lstStyle/>
          <a:p>
            <a:pPr algn="ctr"/>
            <a:r>
              <a:rPr lang="en-US" sz="1400" dirty="0"/>
              <a:t>Deployment to</a:t>
            </a:r>
          </a:p>
          <a:p>
            <a:pPr algn="ctr"/>
            <a:r>
              <a:rPr lang="en-US" sz="1400" dirty="0"/>
              <a:t>Production</a:t>
            </a:r>
          </a:p>
          <a:p>
            <a:pPr algn="ctr"/>
            <a:r>
              <a:rPr lang="en-US" sz="1400" dirty="0"/>
              <a:t>environment</a:t>
            </a:r>
          </a:p>
        </p:txBody>
      </p:sp>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6145" y="4798906"/>
            <a:ext cx="780288" cy="780288"/>
          </a:xfrm>
          <a:prstGeom prst="rect">
            <a:avLst/>
          </a:prstGeom>
        </p:spPr>
      </p:pic>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7596" y="3260133"/>
            <a:ext cx="780288" cy="780288"/>
          </a:xfrm>
          <a:prstGeom prst="rect">
            <a:avLst/>
          </a:prstGeom>
        </p:spPr>
      </p:pic>
      <p:sp>
        <p:nvSpPr>
          <p:cNvPr id="33" name="TextBox 32"/>
          <p:cNvSpPr txBox="1"/>
          <p:nvPr/>
        </p:nvSpPr>
        <p:spPr>
          <a:xfrm>
            <a:off x="10719043" y="4018618"/>
            <a:ext cx="1026243" cy="307777"/>
          </a:xfrm>
          <a:prstGeom prst="rect">
            <a:avLst/>
          </a:prstGeom>
          <a:noFill/>
        </p:spPr>
        <p:txBody>
          <a:bodyPr wrap="none" rtlCol="0">
            <a:spAutoFit/>
          </a:bodyPr>
          <a:lstStyle/>
          <a:p>
            <a:pPr algn="ctr"/>
            <a:r>
              <a:rPr lang="en-US" sz="1400"/>
              <a:t>Azure VMs</a:t>
            </a:r>
            <a:endParaRPr lang="en-US" sz="1400" dirty="0"/>
          </a:p>
        </p:txBody>
      </p:sp>
      <p:sp>
        <p:nvSpPr>
          <p:cNvPr id="34" name="TextBox 33"/>
          <p:cNvSpPr txBox="1"/>
          <p:nvPr/>
        </p:nvSpPr>
        <p:spPr>
          <a:xfrm>
            <a:off x="10753167" y="5580461"/>
            <a:ext cx="1026243" cy="307777"/>
          </a:xfrm>
          <a:prstGeom prst="rect">
            <a:avLst/>
          </a:prstGeom>
          <a:noFill/>
        </p:spPr>
        <p:txBody>
          <a:bodyPr wrap="none" rtlCol="0">
            <a:spAutoFit/>
          </a:bodyPr>
          <a:lstStyle/>
          <a:p>
            <a:pPr algn="ctr"/>
            <a:r>
              <a:rPr lang="en-US" sz="1400"/>
              <a:t>Azure VMs</a:t>
            </a:r>
            <a:endParaRPr lang="en-US" sz="1400" dirty="0"/>
          </a:p>
        </p:txBody>
      </p:sp>
      <p:pic>
        <p:nvPicPr>
          <p:cNvPr id="35" name="Picture 34"/>
          <p:cNvPicPr>
            <a:picLocks noChangeAspect="1"/>
          </p:cNvPicPr>
          <p:nvPr/>
        </p:nvPicPr>
        <p:blipFill>
          <a:blip r:embed="rId5"/>
          <a:stretch>
            <a:fillRect/>
          </a:stretch>
        </p:blipFill>
        <p:spPr>
          <a:xfrm>
            <a:off x="10795665" y="1769077"/>
            <a:ext cx="853234" cy="863877"/>
          </a:xfrm>
          <a:prstGeom prst="rect">
            <a:avLst/>
          </a:prstGeom>
        </p:spPr>
      </p:pic>
      <p:sp>
        <p:nvSpPr>
          <p:cNvPr id="36" name="TextBox 35"/>
          <p:cNvSpPr txBox="1"/>
          <p:nvPr/>
        </p:nvSpPr>
        <p:spPr>
          <a:xfrm>
            <a:off x="10601535" y="2648279"/>
            <a:ext cx="1241494" cy="307777"/>
          </a:xfrm>
          <a:prstGeom prst="rect">
            <a:avLst/>
          </a:prstGeom>
          <a:noFill/>
        </p:spPr>
        <p:txBody>
          <a:bodyPr wrap="none" rtlCol="0">
            <a:spAutoFit/>
          </a:bodyPr>
          <a:lstStyle/>
          <a:p>
            <a:pPr algn="ctr"/>
            <a:r>
              <a:rPr lang="en-US" sz="1400"/>
              <a:t>Dev / Test Lab</a:t>
            </a:r>
            <a:endParaRPr lang="en-US" sz="1400" dirty="0"/>
          </a:p>
        </p:txBody>
      </p:sp>
      <p:cxnSp>
        <p:nvCxnSpPr>
          <p:cNvPr id="37" name="Elbow Connector 36"/>
          <p:cNvCxnSpPr/>
          <p:nvPr/>
        </p:nvCxnSpPr>
        <p:spPr>
          <a:xfrm flipV="1">
            <a:off x="9029686" y="2305319"/>
            <a:ext cx="1627662" cy="1073740"/>
          </a:xfrm>
          <a:prstGeom prst="bentConnector3">
            <a:avLst>
              <a:gd name="adj1" fmla="val 181"/>
            </a:avLst>
          </a:prstGeom>
          <a:ln w="76200">
            <a:solidFill>
              <a:schemeClr val="tx2">
                <a:lumMod val="90000"/>
                <a:lumOff val="1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Elbow Connector 40"/>
          <p:cNvCxnSpPr/>
          <p:nvPr/>
        </p:nvCxnSpPr>
        <p:spPr>
          <a:xfrm rot="16200000" flipH="1">
            <a:off x="8728177" y="3065039"/>
            <a:ext cx="2255902" cy="1652884"/>
          </a:xfrm>
          <a:prstGeom prst="bentConnector3">
            <a:avLst>
              <a:gd name="adj1" fmla="val 100093"/>
            </a:avLst>
          </a:prstGeom>
          <a:ln w="76200">
            <a:solidFill>
              <a:schemeClr val="tx2">
                <a:lumMod val="90000"/>
                <a:lumOff val="1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96737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051F37B-0B6C-4DF6-A8F8-D23908780F5E}"/>
              </a:ext>
            </a:extLst>
          </p:cNvPr>
          <p:cNvSpPr>
            <a:spLocks noGrp="1"/>
          </p:cNvSpPr>
          <p:nvPr>
            <p:ph idx="1"/>
          </p:nvPr>
        </p:nvSpPr>
        <p:spPr/>
        <p:txBody>
          <a:bodyPr/>
          <a:lstStyle/>
          <a:p>
            <a:pPr marL="457200" indent="-457200">
              <a:buFont typeface="Wingdings" panose="05000000000000000000" pitchFamily="2" charset="2"/>
              <a:buChar char="q"/>
            </a:pPr>
            <a:r>
              <a:rPr lang="en-US" b="1" i="1" dirty="0"/>
              <a:t>How do you think DevOps changes the dynamic of IT Leaders?</a:t>
            </a:r>
          </a:p>
          <a:p>
            <a:pPr marL="457200" indent="-457200">
              <a:buFont typeface="Wingdings" panose="05000000000000000000" pitchFamily="2" charset="2"/>
              <a:buChar char="q"/>
            </a:pPr>
            <a:endParaRPr lang="en-US" b="1" i="1" dirty="0"/>
          </a:p>
          <a:p>
            <a:pPr marL="457200" indent="-457200">
              <a:buFont typeface="Wingdings" panose="05000000000000000000" pitchFamily="2" charset="2"/>
              <a:buChar char="q"/>
            </a:pPr>
            <a:r>
              <a:rPr lang="en-US" b="1" i="1" dirty="0"/>
              <a:t>Can you articulate the Azure/Microsoft DevOps story?</a:t>
            </a:r>
          </a:p>
          <a:p>
            <a:endParaRPr lang="en-US" b="1" i="1" dirty="0"/>
          </a:p>
        </p:txBody>
      </p:sp>
      <p:sp>
        <p:nvSpPr>
          <p:cNvPr id="3" name="Title 2">
            <a:extLst>
              <a:ext uri="{FF2B5EF4-FFF2-40B4-BE49-F238E27FC236}">
                <a16:creationId xmlns:a16="http://schemas.microsoft.com/office/drawing/2014/main" id="{EE636B91-CDFB-4301-950E-1E37C95B0A41}"/>
              </a:ext>
            </a:extLst>
          </p:cNvPr>
          <p:cNvSpPr>
            <a:spLocks noGrp="1"/>
          </p:cNvSpPr>
          <p:nvPr>
            <p:ph type="title"/>
          </p:nvPr>
        </p:nvSpPr>
        <p:spPr/>
        <p:txBody>
          <a:bodyPr/>
          <a:lstStyle/>
          <a:p>
            <a:r>
              <a:rPr lang="en-US" dirty="0"/>
              <a:t>Discussion Point</a:t>
            </a:r>
          </a:p>
        </p:txBody>
      </p:sp>
    </p:spTree>
    <p:extLst>
      <p:ext uri="{BB962C8B-B14F-4D97-AF65-F5344CB8AC3E}">
        <p14:creationId xmlns:p14="http://schemas.microsoft.com/office/powerpoint/2010/main" val="6055100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904F1B-B921-488C-8411-5A3AC10CA06C}"/>
              </a:ext>
            </a:extLst>
          </p:cNvPr>
          <p:cNvPicPr>
            <a:picLocks noChangeAspect="1"/>
          </p:cNvPicPr>
          <p:nvPr/>
        </p:nvPicPr>
        <p:blipFill>
          <a:blip r:embed="rId4"/>
          <a:stretch>
            <a:fillRect/>
          </a:stretch>
        </p:blipFill>
        <p:spPr>
          <a:xfrm>
            <a:off x="0" y="365125"/>
            <a:ext cx="12192000" cy="1322832"/>
          </a:xfrm>
          <a:prstGeom prst="rect">
            <a:avLst/>
          </a:prstGeom>
        </p:spPr>
      </p:pic>
      <p:sp>
        <p:nvSpPr>
          <p:cNvPr id="3" name="Title 2"/>
          <p:cNvSpPr>
            <a:spLocks noGrp="1"/>
          </p:cNvSpPr>
          <p:nvPr>
            <p:ph type="title"/>
          </p:nvPr>
        </p:nvSpPr>
        <p:spPr/>
        <p:txBody>
          <a:bodyPr/>
          <a:lstStyle/>
          <a:p>
            <a:r>
              <a:rPr lang="en-GB" dirty="0">
                <a:solidFill>
                  <a:schemeClr val="bg1"/>
                </a:solidFill>
              </a:rPr>
              <a:t>Whiteboard Design Session</a:t>
            </a:r>
          </a:p>
        </p:txBody>
      </p:sp>
      <p:sp>
        <p:nvSpPr>
          <p:cNvPr id="2" name="Content Placeholder 1"/>
          <p:cNvSpPr>
            <a:spLocks noGrp="1"/>
          </p:cNvSpPr>
          <p:nvPr>
            <p:ph idx="4294967295"/>
          </p:nvPr>
        </p:nvSpPr>
        <p:spPr>
          <a:xfrm>
            <a:off x="838200" y="1858402"/>
            <a:ext cx="7858328" cy="4814771"/>
          </a:xfrm>
        </p:spPr>
        <p:txBody>
          <a:bodyPr>
            <a:normAutofit/>
          </a:bodyPr>
          <a:lstStyle/>
          <a:p>
            <a:pPr marL="0" indent="0">
              <a:buNone/>
            </a:pPr>
            <a:r>
              <a:rPr lang="en-GB" sz="3200" b="1" dirty="0"/>
              <a:t>Microsoft Cloud Workshop: Continuous Delivery in Azure DevOps</a:t>
            </a:r>
          </a:p>
          <a:p>
            <a:r>
              <a:rPr lang="en-US" dirty="0"/>
              <a:t>Build templates to automate cloud infrastructure and reduce error-prone manual processes</a:t>
            </a:r>
          </a:p>
          <a:p>
            <a:r>
              <a:rPr lang="en-US" sz="2600" dirty="0"/>
              <a:t>Create ARM Templates to provision Azure Resources</a:t>
            </a:r>
          </a:p>
          <a:p>
            <a:r>
              <a:rPr lang="en-US" sz="2600" dirty="0"/>
              <a:t>Configure Continuous Delivery with Azure DevOps</a:t>
            </a:r>
          </a:p>
          <a:p>
            <a:r>
              <a:rPr lang="en-US" sz="2600" dirty="0"/>
              <a:t>Enable application logging with Application Insights</a:t>
            </a:r>
            <a:endParaRPr lang="en-US" sz="4400" dirty="0"/>
          </a:p>
          <a:p>
            <a:pPr marL="0" lvl="0" indent="0">
              <a:buNone/>
            </a:pPr>
            <a:endParaRPr lang="en-US" sz="4400" dirty="0"/>
          </a:p>
        </p:txBody>
      </p:sp>
      <p:pic>
        <p:nvPicPr>
          <p:cNvPr id="6" name="Picture 5">
            <a:extLst>
              <a:ext uri="{FF2B5EF4-FFF2-40B4-BE49-F238E27FC236}">
                <a16:creationId xmlns:a16="http://schemas.microsoft.com/office/drawing/2014/main" id="{EB364ACA-B723-442D-B76F-9DE9CA1308B0}"/>
              </a:ext>
            </a:extLst>
          </p:cNvPr>
          <p:cNvPicPr/>
          <p:nvPr/>
        </p:nvPicPr>
        <p:blipFill>
          <a:blip r:embed="rId5">
            <a:extLst>
              <a:ext uri="{28A0092B-C50C-407E-A947-70E740481C1C}">
                <a14:useLocalDpi xmlns:a14="http://schemas.microsoft.com/office/drawing/2010/main" val="0"/>
              </a:ext>
            </a:extLst>
          </a:blip>
          <a:stretch>
            <a:fillRect/>
          </a:stretch>
        </p:blipFill>
        <p:spPr>
          <a:xfrm>
            <a:off x="8959441" y="2891506"/>
            <a:ext cx="2586236" cy="2506759"/>
          </a:xfrm>
          <a:prstGeom prst="rect">
            <a:avLst/>
          </a:prstGeom>
        </p:spPr>
      </p:pic>
    </p:spTree>
    <p:custDataLst>
      <p:tags r:id="rId1"/>
    </p:custDataLst>
    <p:extLst>
      <p:ext uri="{BB962C8B-B14F-4D97-AF65-F5344CB8AC3E}">
        <p14:creationId xmlns:p14="http://schemas.microsoft.com/office/powerpoint/2010/main" val="224916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7957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noAutofit/>
          </a:bodyPr>
          <a:lstStyle/>
          <a:p>
            <a:pPr marL="457200" indent="-457200">
              <a:buFont typeface="Arial" charset="0"/>
              <a:buChar char="•"/>
            </a:pPr>
            <a:r>
              <a:rPr lang="en-US" sz="4000" dirty="0"/>
              <a:t>Microsoft managed VM</a:t>
            </a:r>
          </a:p>
          <a:p>
            <a:pPr marL="566997" lvl="2" indent="-342900">
              <a:buFont typeface="Arial" charset="0"/>
              <a:buChar char="•"/>
            </a:pPr>
            <a:r>
              <a:rPr lang="en-US" sz="3200" dirty="0"/>
              <a:t>Ubuntu Server</a:t>
            </a:r>
          </a:p>
          <a:p>
            <a:pPr marL="566997" lvl="2" indent="-342900">
              <a:buFont typeface="Arial" charset="0"/>
              <a:buChar char="•"/>
            </a:pPr>
            <a:r>
              <a:rPr lang="en-US" sz="3200" dirty="0"/>
              <a:t>Different Images based on Runtime stack / container selected</a:t>
            </a:r>
          </a:p>
          <a:p>
            <a:pPr marL="457200" indent="-457200">
              <a:buFont typeface="Arial" charset="0"/>
              <a:buChar char="•"/>
            </a:pPr>
            <a:r>
              <a:rPr lang="en-US" sz="4000" dirty="0"/>
              <a:t>Updates applied automatically</a:t>
            </a:r>
          </a:p>
          <a:p>
            <a:pPr marL="457200" indent="-457200">
              <a:buFont typeface="Arial" charset="0"/>
              <a:buChar char="•"/>
            </a:pPr>
            <a:r>
              <a:rPr lang="en-US" sz="4000" dirty="0"/>
              <a:t>SSH Support via Azure Portal</a:t>
            </a:r>
          </a:p>
          <a:p>
            <a:pPr marL="457200" indent="-457200">
              <a:buFont typeface="Arial" charset="0"/>
              <a:buChar char="•"/>
            </a:pPr>
            <a:r>
              <a:rPr lang="en-US" sz="4000" dirty="0"/>
              <a:t>Multiple Runtimes supported</a:t>
            </a:r>
          </a:p>
          <a:p>
            <a:pPr marL="681297" lvl="2" indent="-457200">
              <a:buFont typeface="Arial" charset="0"/>
              <a:buChar char="•"/>
            </a:pPr>
            <a:r>
              <a:rPr lang="en-US" sz="3200" dirty="0"/>
              <a:t>Ruby, Node.js, PHP, .NET Core</a:t>
            </a:r>
          </a:p>
          <a:p>
            <a:pPr marL="457200" indent="-457200">
              <a:buFont typeface="Arial" charset="0"/>
              <a:buChar char="•"/>
            </a:pPr>
            <a:endParaRPr lang="en-US" sz="4000" dirty="0"/>
          </a:p>
        </p:txBody>
      </p:sp>
      <p:sp>
        <p:nvSpPr>
          <p:cNvPr id="4" name="Title 3">
            <a:extLst>
              <a:ext uri="{FF2B5EF4-FFF2-40B4-BE49-F238E27FC236}">
                <a16:creationId xmlns:a16="http://schemas.microsoft.com/office/drawing/2014/main" id="{157B1352-2386-4D03-B512-7FB65F27E891}"/>
              </a:ext>
            </a:extLst>
          </p:cNvPr>
          <p:cNvSpPr>
            <a:spLocks noGrp="1"/>
          </p:cNvSpPr>
          <p:nvPr>
            <p:ph type="title"/>
          </p:nvPr>
        </p:nvSpPr>
        <p:spPr/>
        <p:txBody>
          <a:bodyPr/>
          <a:lstStyle/>
          <a:p>
            <a:r>
              <a:rPr lang="en-US"/>
              <a:t>Web Apps on Linux</a:t>
            </a:r>
            <a:endParaRPr lang="en-US" dirty="0"/>
          </a:p>
        </p:txBody>
      </p:sp>
      <p:pic>
        <p:nvPicPr>
          <p:cNvPr id="6" name="Picture 5">
            <a:extLst>
              <a:ext uri="{FF2B5EF4-FFF2-40B4-BE49-F238E27FC236}">
                <a16:creationId xmlns:a16="http://schemas.microsoft.com/office/drawing/2014/main" id="{6E581CBE-93EF-4CAF-A7DC-0513EACB34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5327" y="276357"/>
            <a:ext cx="978689" cy="978689"/>
          </a:xfrm>
          <a:prstGeom prst="rect">
            <a:avLst/>
          </a:prstGeom>
        </p:spPr>
      </p:pic>
      <p:pic>
        <p:nvPicPr>
          <p:cNvPr id="9" name="Picture 8">
            <a:extLst>
              <a:ext uri="{FF2B5EF4-FFF2-40B4-BE49-F238E27FC236}">
                <a16:creationId xmlns:a16="http://schemas.microsoft.com/office/drawing/2014/main" id="{9C2727D7-F0DE-4FF3-8902-ACA69FC91C8A}"/>
              </a:ext>
            </a:extLst>
          </p:cNvPr>
          <p:cNvPicPr>
            <a:picLocks noChangeAspect="1"/>
          </p:cNvPicPr>
          <p:nvPr/>
        </p:nvPicPr>
        <p:blipFill>
          <a:blip r:embed="rId3"/>
          <a:stretch>
            <a:fillRect/>
          </a:stretch>
        </p:blipFill>
        <p:spPr>
          <a:xfrm>
            <a:off x="11162625" y="968039"/>
            <a:ext cx="662782" cy="662782"/>
          </a:xfrm>
          <a:prstGeom prst="rect">
            <a:avLst/>
          </a:prstGeom>
        </p:spPr>
      </p:pic>
    </p:spTree>
    <p:extLst>
      <p:ext uri="{BB962C8B-B14F-4D97-AF65-F5344CB8AC3E}">
        <p14:creationId xmlns:p14="http://schemas.microsoft.com/office/powerpoint/2010/main" val="150620944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Autofit/>
          </a:bodyPr>
          <a:lstStyle/>
          <a:p>
            <a:pPr marL="457200" indent="-457200">
              <a:buFont typeface="Arial" charset="0"/>
              <a:buChar char="•"/>
            </a:pPr>
            <a:r>
              <a:rPr lang="en-US" sz="3600" dirty="0"/>
              <a:t>Microsoft managed VM (Ubuntu Server)</a:t>
            </a:r>
          </a:p>
          <a:p>
            <a:pPr marL="681297" lvl="2" indent="-457200">
              <a:buFont typeface="Arial" charset="0"/>
              <a:buChar char="•"/>
            </a:pPr>
            <a:r>
              <a:rPr lang="en-US" sz="2800" dirty="0"/>
              <a:t>Supports Custom Docker containers, via Azure Container Registry, Docker Hub or Private Registry</a:t>
            </a:r>
          </a:p>
          <a:p>
            <a:pPr marL="681297" lvl="2" indent="-457200">
              <a:buFont typeface="Arial" charset="0"/>
              <a:buChar char="•"/>
            </a:pPr>
            <a:r>
              <a:rPr lang="en-US" sz="2800" dirty="0"/>
              <a:t>Run Docker Container in App Service Web App</a:t>
            </a:r>
          </a:p>
          <a:p>
            <a:pPr marL="566997" lvl="2" indent="-342900">
              <a:buFont typeface="Arial" charset="0"/>
              <a:buChar char="•"/>
            </a:pPr>
            <a:endParaRPr lang="en-US" sz="2800" dirty="0"/>
          </a:p>
          <a:p>
            <a:pPr marL="457200" indent="-457200">
              <a:buFont typeface="Arial" charset="0"/>
              <a:buChar char="•"/>
            </a:pPr>
            <a:r>
              <a:rPr lang="en-US" sz="3600" dirty="0"/>
              <a:t>SSH Support via Azure Portal</a:t>
            </a:r>
          </a:p>
          <a:p>
            <a:pPr marL="457200" indent="-457200">
              <a:buFont typeface="Arial" charset="0"/>
              <a:buChar char="•"/>
            </a:pPr>
            <a:endParaRPr lang="en-US" sz="3600" dirty="0"/>
          </a:p>
        </p:txBody>
      </p:sp>
      <p:sp>
        <p:nvSpPr>
          <p:cNvPr id="4" name="Title 3">
            <a:extLst>
              <a:ext uri="{FF2B5EF4-FFF2-40B4-BE49-F238E27FC236}">
                <a16:creationId xmlns:a16="http://schemas.microsoft.com/office/drawing/2014/main" id="{157B1352-2386-4D03-B512-7FB65F27E891}"/>
              </a:ext>
            </a:extLst>
          </p:cNvPr>
          <p:cNvSpPr>
            <a:spLocks noGrp="1"/>
          </p:cNvSpPr>
          <p:nvPr>
            <p:ph type="title"/>
          </p:nvPr>
        </p:nvSpPr>
        <p:spPr/>
        <p:txBody>
          <a:bodyPr/>
          <a:lstStyle/>
          <a:p>
            <a:r>
              <a:rPr lang="en-US"/>
              <a:t>Web Apps on Containers</a:t>
            </a:r>
            <a:endParaRPr lang="en-US" dirty="0"/>
          </a:p>
        </p:txBody>
      </p:sp>
      <p:pic>
        <p:nvPicPr>
          <p:cNvPr id="8" name="Picture 7"/>
          <p:cNvPicPr>
            <a:picLocks noChangeAspect="1"/>
          </p:cNvPicPr>
          <p:nvPr/>
        </p:nvPicPr>
        <p:blipFill>
          <a:blip r:embed="rId2">
            <a:clrChange>
              <a:clrFrom>
                <a:srgbClr val="F4F4F4"/>
              </a:clrFrom>
              <a:clrTo>
                <a:srgbClr val="F4F4F4">
                  <a:alpha val="0"/>
                </a:srgbClr>
              </a:clrTo>
            </a:clrChange>
          </a:blip>
          <a:stretch>
            <a:fillRect/>
          </a:stretch>
        </p:blipFill>
        <p:spPr>
          <a:xfrm>
            <a:off x="10208626" y="365125"/>
            <a:ext cx="1391642" cy="1031938"/>
          </a:xfrm>
          <a:prstGeom prst="rect">
            <a:avLst/>
          </a:prstGeom>
        </p:spPr>
      </p:pic>
    </p:spTree>
    <p:extLst>
      <p:ext uri="{BB962C8B-B14F-4D97-AF65-F5344CB8AC3E}">
        <p14:creationId xmlns:p14="http://schemas.microsoft.com/office/powerpoint/2010/main" val="79633891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D25CF32-5559-4067-A049-1B0CF13E6359}"/>
              </a:ext>
            </a:extLst>
          </p:cNvPr>
          <p:cNvPicPr>
            <a:picLocks noChangeAspect="1"/>
          </p:cNvPicPr>
          <p:nvPr/>
        </p:nvPicPr>
        <p:blipFill>
          <a:blip r:embed="rId3"/>
          <a:stretch>
            <a:fillRect/>
          </a:stretch>
        </p:blipFill>
        <p:spPr>
          <a:xfrm>
            <a:off x="6443115" y="1132832"/>
            <a:ext cx="5390476" cy="2847619"/>
          </a:xfrm>
          <a:prstGeom prst="rect">
            <a:avLst/>
          </a:prstGeom>
        </p:spPr>
      </p:pic>
      <p:sp>
        <p:nvSpPr>
          <p:cNvPr id="7" name="Rectangle 6">
            <a:extLst>
              <a:ext uri="{FF2B5EF4-FFF2-40B4-BE49-F238E27FC236}">
                <a16:creationId xmlns:a16="http://schemas.microsoft.com/office/drawing/2014/main" id="{7E568B79-8B6B-400C-BE47-CE8CC599B933}"/>
              </a:ext>
            </a:extLst>
          </p:cNvPr>
          <p:cNvSpPr/>
          <p:nvPr/>
        </p:nvSpPr>
        <p:spPr>
          <a:xfrm>
            <a:off x="0" y="0"/>
            <a:ext cx="6274676"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 name="Title 3">
            <a:extLst>
              <a:ext uri="{FF2B5EF4-FFF2-40B4-BE49-F238E27FC236}">
                <a16:creationId xmlns:a16="http://schemas.microsoft.com/office/drawing/2014/main" id="{939180A0-F839-4230-94FC-CBCB185436B9}"/>
              </a:ext>
            </a:extLst>
          </p:cNvPr>
          <p:cNvSpPr>
            <a:spLocks noGrp="1"/>
          </p:cNvSpPr>
          <p:nvPr>
            <p:ph type="title"/>
          </p:nvPr>
        </p:nvSpPr>
        <p:spPr/>
        <p:txBody>
          <a:bodyPr/>
          <a:lstStyle/>
          <a:p>
            <a:r>
              <a:rPr lang="en-US" dirty="0">
                <a:solidFill>
                  <a:schemeClr val="bg1"/>
                </a:solidFill>
              </a:rPr>
              <a:t>Deployment Slots</a:t>
            </a:r>
          </a:p>
        </p:txBody>
      </p:sp>
      <p:sp>
        <p:nvSpPr>
          <p:cNvPr id="2" name="Text Placeholder 1">
            <a:extLst>
              <a:ext uri="{FF2B5EF4-FFF2-40B4-BE49-F238E27FC236}">
                <a16:creationId xmlns:a16="http://schemas.microsoft.com/office/drawing/2014/main" id="{9B13F76E-EBFF-405E-89F5-6CBCB5CB2D6D}"/>
              </a:ext>
            </a:extLst>
          </p:cNvPr>
          <p:cNvSpPr>
            <a:spLocks noGrp="1"/>
          </p:cNvSpPr>
          <p:nvPr>
            <p:ph type="body" sz="quarter" idx="4294967295"/>
          </p:nvPr>
        </p:nvSpPr>
        <p:spPr>
          <a:xfrm>
            <a:off x="231227" y="2055813"/>
            <a:ext cx="5373688" cy="3178120"/>
          </a:xfrm>
        </p:spPr>
        <p:txBody>
          <a:bodyPr>
            <a:normAutofit/>
          </a:bodyPr>
          <a:lstStyle/>
          <a:p>
            <a:r>
              <a:rPr lang="en-US" sz="3200" dirty="0">
                <a:solidFill>
                  <a:schemeClr val="bg1"/>
                </a:solidFill>
              </a:rPr>
              <a:t>A separate web site linked to your primary web site</a:t>
            </a:r>
          </a:p>
          <a:p>
            <a:endParaRPr lang="en-US" sz="3200" dirty="0">
              <a:solidFill>
                <a:schemeClr val="bg1"/>
              </a:solidFill>
            </a:endParaRPr>
          </a:p>
          <a:p>
            <a:r>
              <a:rPr lang="en-US" sz="3200" dirty="0">
                <a:solidFill>
                  <a:schemeClr val="bg1"/>
                </a:solidFill>
              </a:rPr>
              <a:t>Each deployment slot has it’s own URL and runtime environment</a:t>
            </a:r>
          </a:p>
          <a:p>
            <a:pPr marL="0" indent="0">
              <a:buNone/>
            </a:pPr>
            <a:endParaRPr lang="en-US" sz="1961" dirty="0"/>
          </a:p>
        </p:txBody>
      </p:sp>
      <p:sp>
        <p:nvSpPr>
          <p:cNvPr id="9" name="Rectangle 8">
            <a:extLst>
              <a:ext uri="{FF2B5EF4-FFF2-40B4-BE49-F238E27FC236}">
                <a16:creationId xmlns:a16="http://schemas.microsoft.com/office/drawing/2014/main" id="{7F1CFF4B-D91D-4E80-BAA4-8AEA9993EB05}"/>
              </a:ext>
            </a:extLst>
          </p:cNvPr>
          <p:cNvSpPr/>
          <p:nvPr/>
        </p:nvSpPr>
        <p:spPr>
          <a:xfrm>
            <a:off x="6505903" y="4803580"/>
            <a:ext cx="5464958" cy="461665"/>
          </a:xfrm>
          <a:prstGeom prst="rect">
            <a:avLst/>
          </a:prstGeom>
        </p:spPr>
        <p:txBody>
          <a:bodyPr wrap="none">
            <a:spAutoFit/>
          </a:bodyPr>
          <a:lstStyle/>
          <a:p>
            <a:r>
              <a:rPr lang="en-US" sz="2400" dirty="0"/>
              <a:t>https://cloudcore-test.azurewebsites.net</a:t>
            </a:r>
          </a:p>
        </p:txBody>
      </p:sp>
      <p:grpSp>
        <p:nvGrpSpPr>
          <p:cNvPr id="15" name="Group 14">
            <a:extLst>
              <a:ext uri="{FF2B5EF4-FFF2-40B4-BE49-F238E27FC236}">
                <a16:creationId xmlns:a16="http://schemas.microsoft.com/office/drawing/2014/main" id="{2267F957-5798-4B57-ABBD-C96B0D7049C3}"/>
              </a:ext>
            </a:extLst>
          </p:cNvPr>
          <p:cNvGrpSpPr/>
          <p:nvPr/>
        </p:nvGrpSpPr>
        <p:grpSpPr>
          <a:xfrm>
            <a:off x="9196552" y="3090041"/>
            <a:ext cx="2595065" cy="1713539"/>
            <a:chOff x="9196552" y="3090041"/>
            <a:chExt cx="2595065" cy="1713539"/>
          </a:xfrm>
        </p:grpSpPr>
        <p:sp>
          <p:nvSpPr>
            <p:cNvPr id="11" name="Rectangle 10">
              <a:extLst>
                <a:ext uri="{FF2B5EF4-FFF2-40B4-BE49-F238E27FC236}">
                  <a16:creationId xmlns:a16="http://schemas.microsoft.com/office/drawing/2014/main" id="{C3675257-D565-462B-9EC2-45B93880B98C}"/>
                </a:ext>
              </a:extLst>
            </p:cNvPr>
            <p:cNvSpPr/>
            <p:nvPr/>
          </p:nvSpPr>
          <p:spPr>
            <a:xfrm>
              <a:off x="9196552" y="3090041"/>
              <a:ext cx="2595065" cy="338959"/>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44C1BBB0-0F03-4912-AF55-B2D5B84D87A1}"/>
                </a:ext>
              </a:extLst>
            </p:cNvPr>
            <p:cNvCxnSpPr>
              <a:stCxn id="11" idx="2"/>
              <a:endCxn id="9" idx="0"/>
            </p:cNvCxnSpPr>
            <p:nvPr/>
          </p:nvCxnSpPr>
          <p:spPr>
            <a:xfrm flipH="1">
              <a:off x="9238382" y="3429000"/>
              <a:ext cx="1255703" cy="1374580"/>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1214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9F018C-0A83-4F86-8D26-E1757C00827C}"/>
              </a:ext>
            </a:extLst>
          </p:cNvPr>
          <p:cNvSpPr>
            <a:spLocks noGrp="1"/>
          </p:cNvSpPr>
          <p:nvPr>
            <p:ph type="title"/>
          </p:nvPr>
        </p:nvSpPr>
        <p:spPr>
          <a:xfrm>
            <a:off x="515019" y="259490"/>
            <a:ext cx="10515600" cy="1325563"/>
          </a:xfrm>
        </p:spPr>
        <p:txBody>
          <a:bodyPr/>
          <a:lstStyle/>
          <a:p>
            <a:r>
              <a:rPr lang="en-US" dirty="0"/>
              <a:t>Update web apps with Minimal Downtime</a:t>
            </a:r>
          </a:p>
        </p:txBody>
      </p:sp>
      <p:sp>
        <p:nvSpPr>
          <p:cNvPr id="6" name="Right Arrow 43">
            <a:extLst>
              <a:ext uri="{FF2B5EF4-FFF2-40B4-BE49-F238E27FC236}">
                <a16:creationId xmlns:a16="http://schemas.microsoft.com/office/drawing/2014/main" id="{67744AF1-949C-4B6C-BEE4-06BE4B9C8383}"/>
              </a:ext>
            </a:extLst>
          </p:cNvPr>
          <p:cNvSpPr/>
          <p:nvPr/>
        </p:nvSpPr>
        <p:spPr bwMode="auto">
          <a:xfrm>
            <a:off x="4563859" y="3570992"/>
            <a:ext cx="2507617" cy="329127"/>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7" name="Picture 6">
            <a:extLst>
              <a:ext uri="{FF2B5EF4-FFF2-40B4-BE49-F238E27FC236}">
                <a16:creationId xmlns:a16="http://schemas.microsoft.com/office/drawing/2014/main" id="{E493D7CB-85D7-43EB-9389-627F569FE9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4163" y="2048117"/>
            <a:ext cx="764940" cy="764940"/>
          </a:xfrm>
          <a:prstGeom prst="rect">
            <a:avLst/>
          </a:prstGeom>
        </p:spPr>
      </p:pic>
      <p:pic>
        <p:nvPicPr>
          <p:cNvPr id="8" name="Picture 7">
            <a:extLst>
              <a:ext uri="{FF2B5EF4-FFF2-40B4-BE49-F238E27FC236}">
                <a16:creationId xmlns:a16="http://schemas.microsoft.com/office/drawing/2014/main" id="{D0EBBC3E-62C0-4555-8468-86901BF0A2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4163" y="2967258"/>
            <a:ext cx="764940" cy="764940"/>
          </a:xfrm>
          <a:prstGeom prst="rect">
            <a:avLst/>
          </a:prstGeom>
        </p:spPr>
      </p:pic>
      <p:pic>
        <p:nvPicPr>
          <p:cNvPr id="9" name="Picture 8">
            <a:extLst>
              <a:ext uri="{FF2B5EF4-FFF2-40B4-BE49-F238E27FC236}">
                <a16:creationId xmlns:a16="http://schemas.microsoft.com/office/drawing/2014/main" id="{78211FA3-CC8B-41E8-9749-FEE1A49A64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3604" y="3839911"/>
            <a:ext cx="586057" cy="586057"/>
          </a:xfrm>
          <a:prstGeom prst="rect">
            <a:avLst/>
          </a:prstGeom>
        </p:spPr>
      </p:pic>
      <p:sp>
        <p:nvSpPr>
          <p:cNvPr id="10" name="Rectangle 9">
            <a:extLst>
              <a:ext uri="{FF2B5EF4-FFF2-40B4-BE49-F238E27FC236}">
                <a16:creationId xmlns:a16="http://schemas.microsoft.com/office/drawing/2014/main" id="{5F89630A-D620-462E-B8BC-590865A3E461}"/>
              </a:ext>
            </a:extLst>
          </p:cNvPr>
          <p:cNvSpPr/>
          <p:nvPr/>
        </p:nvSpPr>
        <p:spPr bwMode="auto">
          <a:xfrm>
            <a:off x="10833374" y="1777011"/>
            <a:ext cx="1024471" cy="3017552"/>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9" rIns="0" bIns="45719" numCol="1" rtlCol="0" anchor="ctr" anchorCtr="0" compatLnSpc="1">
            <a:prstTxWarp prst="textNoShape">
              <a:avLst/>
            </a:prstTxWarp>
          </a:bodyPr>
          <a:lstStyle/>
          <a:p>
            <a:pPr algn="ctr" defTabSz="914113"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11" name="TextBox 10">
            <a:extLst>
              <a:ext uri="{FF2B5EF4-FFF2-40B4-BE49-F238E27FC236}">
                <a16:creationId xmlns:a16="http://schemas.microsoft.com/office/drawing/2014/main" id="{7E7F8A0C-E968-4B0D-B496-A2A8BBD83B10}"/>
              </a:ext>
            </a:extLst>
          </p:cNvPr>
          <p:cNvSpPr txBox="1"/>
          <p:nvPr/>
        </p:nvSpPr>
        <p:spPr>
          <a:xfrm>
            <a:off x="10833373" y="4355558"/>
            <a:ext cx="1135243" cy="439006"/>
          </a:xfrm>
          <a:prstGeom prst="rect">
            <a:avLst/>
          </a:prstGeom>
          <a:noFill/>
        </p:spPr>
        <p:txBody>
          <a:bodyPr wrap="square" lIns="179283" tIns="143426" rIns="179283" bIns="143426" rtlCol="0">
            <a:spAutoFit/>
          </a:bodyPr>
          <a:lstStyle/>
          <a:p>
            <a:pPr defTabSz="914379">
              <a:lnSpc>
                <a:spcPct val="90000"/>
              </a:lnSpc>
              <a:spcAft>
                <a:spcPts val="588"/>
              </a:spcAft>
            </a:pPr>
            <a:r>
              <a:rPr lang="en-US" sz="1078" b="1" dirty="0">
                <a:gradFill>
                  <a:gsLst>
                    <a:gs pos="2917">
                      <a:srgbClr val="505050"/>
                    </a:gs>
                    <a:gs pos="30000">
                      <a:srgbClr val="505050"/>
                    </a:gs>
                  </a:gsLst>
                  <a:lin ang="5400000" scaled="0"/>
                </a:gradFill>
              </a:rPr>
              <a:t>Production</a:t>
            </a:r>
          </a:p>
        </p:txBody>
      </p:sp>
      <p:pic>
        <p:nvPicPr>
          <p:cNvPr id="12" name="Picture 11">
            <a:extLst>
              <a:ext uri="{FF2B5EF4-FFF2-40B4-BE49-F238E27FC236}">
                <a16:creationId xmlns:a16="http://schemas.microsoft.com/office/drawing/2014/main" id="{ECD0974A-6088-485C-A243-D558710E72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1710" y="3660754"/>
            <a:ext cx="780180" cy="780180"/>
          </a:xfrm>
          <a:prstGeom prst="rect">
            <a:avLst/>
          </a:prstGeom>
        </p:spPr>
      </p:pic>
      <p:pic>
        <p:nvPicPr>
          <p:cNvPr id="13" name="Picture 12">
            <a:extLst>
              <a:ext uri="{FF2B5EF4-FFF2-40B4-BE49-F238E27FC236}">
                <a16:creationId xmlns:a16="http://schemas.microsoft.com/office/drawing/2014/main" id="{2DA6B2CA-E02C-4FDB-8309-910BFA65827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8815" y="5492201"/>
            <a:ext cx="780180" cy="780180"/>
          </a:xfrm>
          <a:prstGeom prst="rect">
            <a:avLst/>
          </a:prstGeom>
        </p:spPr>
      </p:pic>
      <p:pic>
        <p:nvPicPr>
          <p:cNvPr id="14" name="Picture 13">
            <a:extLst>
              <a:ext uri="{FF2B5EF4-FFF2-40B4-BE49-F238E27FC236}">
                <a16:creationId xmlns:a16="http://schemas.microsoft.com/office/drawing/2014/main" id="{13BD3156-2485-4739-8C53-2AFFEABFBC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3510" y="1992088"/>
            <a:ext cx="764940" cy="764940"/>
          </a:xfrm>
          <a:prstGeom prst="rect">
            <a:avLst/>
          </a:prstGeom>
        </p:spPr>
      </p:pic>
      <p:pic>
        <p:nvPicPr>
          <p:cNvPr id="15" name="Picture 14">
            <a:extLst>
              <a:ext uri="{FF2B5EF4-FFF2-40B4-BE49-F238E27FC236}">
                <a16:creationId xmlns:a16="http://schemas.microsoft.com/office/drawing/2014/main" id="{194081A7-E03B-4926-80BF-45D8BCA6F9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3510" y="2911229"/>
            <a:ext cx="764940" cy="764940"/>
          </a:xfrm>
          <a:prstGeom prst="rect">
            <a:avLst/>
          </a:prstGeom>
        </p:spPr>
      </p:pic>
      <p:pic>
        <p:nvPicPr>
          <p:cNvPr id="16" name="Picture 15">
            <a:extLst>
              <a:ext uri="{FF2B5EF4-FFF2-40B4-BE49-F238E27FC236}">
                <a16:creationId xmlns:a16="http://schemas.microsoft.com/office/drawing/2014/main" id="{C0364826-8A00-45BE-9B33-07A11D03B1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92951" y="3783883"/>
            <a:ext cx="586057" cy="586057"/>
          </a:xfrm>
          <a:prstGeom prst="rect">
            <a:avLst/>
          </a:prstGeom>
        </p:spPr>
      </p:pic>
      <p:sp>
        <p:nvSpPr>
          <p:cNvPr id="17" name="Rectangle 16">
            <a:extLst>
              <a:ext uri="{FF2B5EF4-FFF2-40B4-BE49-F238E27FC236}">
                <a16:creationId xmlns:a16="http://schemas.microsoft.com/office/drawing/2014/main" id="{6F359F0D-1807-4475-A5C7-77EC84CECC80}"/>
              </a:ext>
            </a:extLst>
          </p:cNvPr>
          <p:cNvSpPr/>
          <p:nvPr/>
        </p:nvSpPr>
        <p:spPr bwMode="auto">
          <a:xfrm>
            <a:off x="7182248" y="1720980"/>
            <a:ext cx="1024471" cy="3017552"/>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9" rIns="0" bIns="45719" numCol="1" rtlCol="0" anchor="ctr" anchorCtr="0" compatLnSpc="1">
            <a:prstTxWarp prst="textNoShape">
              <a:avLst/>
            </a:prstTxWarp>
          </a:bodyPr>
          <a:lstStyle/>
          <a:p>
            <a:pPr algn="ctr" defTabSz="914113"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18" name="TextBox 17">
            <a:extLst>
              <a:ext uri="{FF2B5EF4-FFF2-40B4-BE49-F238E27FC236}">
                <a16:creationId xmlns:a16="http://schemas.microsoft.com/office/drawing/2014/main" id="{D03057DB-0147-42F2-B6CC-7D244052C626}"/>
              </a:ext>
            </a:extLst>
          </p:cNvPr>
          <p:cNvSpPr txBox="1"/>
          <p:nvPr/>
        </p:nvSpPr>
        <p:spPr>
          <a:xfrm>
            <a:off x="7149944" y="4329273"/>
            <a:ext cx="1135243" cy="439006"/>
          </a:xfrm>
          <a:prstGeom prst="rect">
            <a:avLst/>
          </a:prstGeom>
          <a:noFill/>
        </p:spPr>
        <p:txBody>
          <a:bodyPr wrap="square" lIns="179283" tIns="143426" rIns="179283" bIns="143426" rtlCol="0">
            <a:spAutoFit/>
          </a:bodyPr>
          <a:lstStyle/>
          <a:p>
            <a:pPr algn="ctr" defTabSz="914379">
              <a:lnSpc>
                <a:spcPct val="90000"/>
              </a:lnSpc>
              <a:spcAft>
                <a:spcPts val="588"/>
              </a:spcAft>
            </a:pPr>
            <a:r>
              <a:rPr lang="en-US" sz="1078" b="1" dirty="0">
                <a:gradFill>
                  <a:gsLst>
                    <a:gs pos="2917">
                      <a:srgbClr val="505050"/>
                    </a:gs>
                    <a:gs pos="30000">
                      <a:srgbClr val="505050"/>
                    </a:gs>
                  </a:gsLst>
                  <a:lin ang="5400000" scaled="0"/>
                </a:gradFill>
              </a:rPr>
              <a:t>Staging</a:t>
            </a:r>
          </a:p>
        </p:txBody>
      </p:sp>
      <p:pic>
        <p:nvPicPr>
          <p:cNvPr id="19" name="Picture 18">
            <a:extLst>
              <a:ext uri="{FF2B5EF4-FFF2-40B4-BE49-F238E27FC236}">
                <a16:creationId xmlns:a16="http://schemas.microsoft.com/office/drawing/2014/main" id="{F8AAFBD4-AAE3-411D-808A-CD765AFD14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35842" y="1977707"/>
            <a:ext cx="764940" cy="764940"/>
          </a:xfrm>
          <a:prstGeom prst="rect">
            <a:avLst/>
          </a:prstGeom>
        </p:spPr>
      </p:pic>
      <p:pic>
        <p:nvPicPr>
          <p:cNvPr id="20" name="Picture 19">
            <a:extLst>
              <a:ext uri="{FF2B5EF4-FFF2-40B4-BE49-F238E27FC236}">
                <a16:creationId xmlns:a16="http://schemas.microsoft.com/office/drawing/2014/main" id="{9924CB4C-CFD4-4EC8-A0B1-DBF0CFAEBE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35842" y="2896847"/>
            <a:ext cx="764940" cy="764940"/>
          </a:xfrm>
          <a:prstGeom prst="rect">
            <a:avLst/>
          </a:prstGeom>
        </p:spPr>
      </p:pic>
      <p:pic>
        <p:nvPicPr>
          <p:cNvPr id="21" name="Picture 20">
            <a:extLst>
              <a:ext uri="{FF2B5EF4-FFF2-40B4-BE49-F238E27FC236}">
                <a16:creationId xmlns:a16="http://schemas.microsoft.com/office/drawing/2014/main" id="{465D4DFA-FCEF-45B8-B8B2-DFA1AA319B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5283" y="3769501"/>
            <a:ext cx="586057" cy="586057"/>
          </a:xfrm>
          <a:prstGeom prst="rect">
            <a:avLst/>
          </a:prstGeom>
        </p:spPr>
      </p:pic>
      <p:sp>
        <p:nvSpPr>
          <p:cNvPr id="22" name="Rectangle 21">
            <a:extLst>
              <a:ext uri="{FF2B5EF4-FFF2-40B4-BE49-F238E27FC236}">
                <a16:creationId xmlns:a16="http://schemas.microsoft.com/office/drawing/2014/main" id="{B6539491-ED7B-49AE-A023-81CACCF14FC6}"/>
              </a:ext>
            </a:extLst>
          </p:cNvPr>
          <p:cNvSpPr/>
          <p:nvPr/>
        </p:nvSpPr>
        <p:spPr bwMode="auto">
          <a:xfrm>
            <a:off x="3506075" y="1720980"/>
            <a:ext cx="1024471" cy="3017552"/>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9" rIns="0" bIns="45719" numCol="1" rtlCol="0" anchor="ctr" anchorCtr="0" compatLnSpc="1">
            <a:prstTxWarp prst="textNoShape">
              <a:avLst/>
            </a:prstTxWarp>
          </a:bodyPr>
          <a:lstStyle/>
          <a:p>
            <a:pPr algn="ctr" defTabSz="914113"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23" name="TextBox 22">
            <a:extLst>
              <a:ext uri="{FF2B5EF4-FFF2-40B4-BE49-F238E27FC236}">
                <a16:creationId xmlns:a16="http://schemas.microsoft.com/office/drawing/2014/main" id="{C3C266DB-B989-45DF-9232-951BFB585B77}"/>
              </a:ext>
            </a:extLst>
          </p:cNvPr>
          <p:cNvSpPr txBox="1"/>
          <p:nvPr/>
        </p:nvSpPr>
        <p:spPr>
          <a:xfrm>
            <a:off x="3458765" y="4299527"/>
            <a:ext cx="1135243" cy="439006"/>
          </a:xfrm>
          <a:prstGeom prst="rect">
            <a:avLst/>
          </a:prstGeom>
          <a:noFill/>
        </p:spPr>
        <p:txBody>
          <a:bodyPr wrap="square" lIns="179283" tIns="143426" rIns="179283" bIns="143426" rtlCol="0">
            <a:spAutoFit/>
          </a:bodyPr>
          <a:lstStyle/>
          <a:p>
            <a:pPr algn="ctr" defTabSz="914379">
              <a:lnSpc>
                <a:spcPct val="90000"/>
              </a:lnSpc>
              <a:spcAft>
                <a:spcPts val="588"/>
              </a:spcAft>
            </a:pPr>
            <a:r>
              <a:rPr lang="en-US" sz="1078" b="1" dirty="0">
                <a:gradFill>
                  <a:gsLst>
                    <a:gs pos="2917">
                      <a:srgbClr val="505050"/>
                    </a:gs>
                    <a:gs pos="30000">
                      <a:srgbClr val="505050"/>
                    </a:gs>
                  </a:gsLst>
                  <a:lin ang="5400000" scaled="0"/>
                </a:gradFill>
              </a:rPr>
              <a:t>Dev/Test</a:t>
            </a:r>
          </a:p>
        </p:txBody>
      </p:sp>
      <p:sp>
        <p:nvSpPr>
          <p:cNvPr id="24" name="TextBox 23">
            <a:extLst>
              <a:ext uri="{FF2B5EF4-FFF2-40B4-BE49-F238E27FC236}">
                <a16:creationId xmlns:a16="http://schemas.microsoft.com/office/drawing/2014/main" id="{893BD001-CDAF-4316-AA07-BB7BCF1F8D64}"/>
              </a:ext>
            </a:extLst>
          </p:cNvPr>
          <p:cNvSpPr txBox="1"/>
          <p:nvPr/>
        </p:nvSpPr>
        <p:spPr>
          <a:xfrm>
            <a:off x="1424370" y="5631420"/>
            <a:ext cx="2013702" cy="741636"/>
          </a:xfrm>
          <a:prstGeom prst="rect">
            <a:avLst/>
          </a:prstGeom>
          <a:solidFill>
            <a:schemeClr val="tx1">
              <a:lumMod val="75000"/>
              <a:lumOff val="25000"/>
            </a:schemeClr>
          </a:solidFill>
        </p:spPr>
        <p:txBody>
          <a:bodyPr wrap="square" lIns="179283" tIns="143426" rIns="179283" bIns="143426" rtlCol="0">
            <a:spAutoFit/>
          </a:bodyPr>
          <a:lstStyle/>
          <a:p>
            <a:pPr algn="ctr" defTabSz="914379">
              <a:lnSpc>
                <a:spcPct val="90000"/>
              </a:lnSpc>
              <a:spcAft>
                <a:spcPts val="588"/>
              </a:spcAft>
            </a:pPr>
            <a:r>
              <a:rPr lang="en-US" sz="1600" b="1" dirty="0">
                <a:solidFill>
                  <a:srgbClr val="FFFFFF"/>
                </a:solidFill>
              </a:rPr>
              <a:t>1. Developer checks code in</a:t>
            </a:r>
          </a:p>
        </p:txBody>
      </p:sp>
      <p:sp>
        <p:nvSpPr>
          <p:cNvPr id="25" name="Right Arrow 30">
            <a:extLst>
              <a:ext uri="{FF2B5EF4-FFF2-40B4-BE49-F238E27FC236}">
                <a16:creationId xmlns:a16="http://schemas.microsoft.com/office/drawing/2014/main" id="{A5565F05-E391-46D4-B88E-3846ECE98E32}"/>
              </a:ext>
            </a:extLst>
          </p:cNvPr>
          <p:cNvSpPr/>
          <p:nvPr/>
        </p:nvSpPr>
        <p:spPr bwMode="auto">
          <a:xfrm rot="17474184">
            <a:off x="945625" y="4804534"/>
            <a:ext cx="689936" cy="329127"/>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6" name="Right Arrow 31">
            <a:extLst>
              <a:ext uri="{FF2B5EF4-FFF2-40B4-BE49-F238E27FC236}">
                <a16:creationId xmlns:a16="http://schemas.microsoft.com/office/drawing/2014/main" id="{8B5F4CF8-9416-44C6-948D-06D7A497CD4A}"/>
              </a:ext>
            </a:extLst>
          </p:cNvPr>
          <p:cNvSpPr/>
          <p:nvPr/>
        </p:nvSpPr>
        <p:spPr bwMode="auto">
          <a:xfrm>
            <a:off x="2258409" y="3900120"/>
            <a:ext cx="1116645" cy="329127"/>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7" name="TextBox 26">
            <a:extLst>
              <a:ext uri="{FF2B5EF4-FFF2-40B4-BE49-F238E27FC236}">
                <a16:creationId xmlns:a16="http://schemas.microsoft.com/office/drawing/2014/main" id="{7E8FDAA0-9A5F-4B76-A700-942733466EFB}"/>
              </a:ext>
            </a:extLst>
          </p:cNvPr>
          <p:cNvSpPr txBox="1"/>
          <p:nvPr/>
        </p:nvSpPr>
        <p:spPr>
          <a:xfrm>
            <a:off x="217370" y="2889198"/>
            <a:ext cx="3254699" cy="741636"/>
          </a:xfrm>
          <a:prstGeom prst="rect">
            <a:avLst/>
          </a:prstGeom>
          <a:solidFill>
            <a:schemeClr val="tx1">
              <a:lumMod val="75000"/>
              <a:lumOff val="25000"/>
            </a:schemeClr>
          </a:solidFill>
        </p:spPr>
        <p:txBody>
          <a:bodyPr wrap="square" lIns="179283" tIns="143426" rIns="179283" bIns="143426" rtlCol="0">
            <a:spAutoFit/>
          </a:bodyPr>
          <a:lstStyle/>
          <a:p>
            <a:pPr algn="ctr" defTabSz="914379">
              <a:lnSpc>
                <a:spcPct val="90000"/>
              </a:lnSpc>
              <a:spcAft>
                <a:spcPts val="588"/>
              </a:spcAft>
            </a:pPr>
            <a:r>
              <a:rPr lang="en-US" sz="1600" b="1" dirty="0">
                <a:solidFill>
                  <a:srgbClr val="FFFFFF"/>
                </a:solidFill>
              </a:rPr>
              <a:t>2. Code is built and deployed to deployment slot </a:t>
            </a:r>
          </a:p>
        </p:txBody>
      </p:sp>
      <p:sp>
        <p:nvSpPr>
          <p:cNvPr id="28" name="TextBox 27">
            <a:extLst>
              <a:ext uri="{FF2B5EF4-FFF2-40B4-BE49-F238E27FC236}">
                <a16:creationId xmlns:a16="http://schemas.microsoft.com/office/drawing/2014/main" id="{D815F165-3D5F-409B-B3D9-5D62641E38CF}"/>
              </a:ext>
            </a:extLst>
          </p:cNvPr>
          <p:cNvSpPr txBox="1"/>
          <p:nvPr/>
        </p:nvSpPr>
        <p:spPr>
          <a:xfrm>
            <a:off x="4462866" y="5627856"/>
            <a:ext cx="3254699" cy="741636"/>
          </a:xfrm>
          <a:prstGeom prst="rect">
            <a:avLst/>
          </a:prstGeom>
          <a:solidFill>
            <a:schemeClr val="tx1">
              <a:lumMod val="75000"/>
              <a:lumOff val="25000"/>
            </a:schemeClr>
          </a:solidFill>
        </p:spPr>
        <p:txBody>
          <a:bodyPr wrap="square" lIns="179283" tIns="143426" rIns="179283" bIns="143426" rtlCol="0">
            <a:spAutoFit/>
          </a:bodyPr>
          <a:lstStyle/>
          <a:p>
            <a:pPr algn="ctr" defTabSz="914379">
              <a:lnSpc>
                <a:spcPct val="90000"/>
              </a:lnSpc>
              <a:spcAft>
                <a:spcPts val="588"/>
              </a:spcAft>
            </a:pPr>
            <a:r>
              <a:rPr lang="en-US" sz="1600" b="1" dirty="0">
                <a:solidFill>
                  <a:srgbClr val="FFFFFF"/>
                </a:solidFill>
              </a:rPr>
              <a:t>3. Test validates quality using test environment</a:t>
            </a:r>
          </a:p>
        </p:txBody>
      </p:sp>
      <p:sp>
        <p:nvSpPr>
          <p:cNvPr id="29" name="TextBox 28">
            <a:extLst>
              <a:ext uri="{FF2B5EF4-FFF2-40B4-BE49-F238E27FC236}">
                <a16:creationId xmlns:a16="http://schemas.microsoft.com/office/drawing/2014/main" id="{D1A5853F-16D2-4F7B-AFD0-B7520A89C3D8}"/>
              </a:ext>
            </a:extLst>
          </p:cNvPr>
          <p:cNvSpPr txBox="1"/>
          <p:nvPr/>
        </p:nvSpPr>
        <p:spPr>
          <a:xfrm>
            <a:off x="4638461" y="1736160"/>
            <a:ext cx="2347127" cy="1193617"/>
          </a:xfrm>
          <a:prstGeom prst="rect">
            <a:avLst/>
          </a:prstGeom>
          <a:solidFill>
            <a:schemeClr val="tx1">
              <a:lumMod val="75000"/>
              <a:lumOff val="25000"/>
            </a:schemeClr>
          </a:solidFill>
        </p:spPr>
        <p:txBody>
          <a:bodyPr wrap="square" lIns="179283" tIns="143426" rIns="179283" bIns="143426" rtlCol="0">
            <a:spAutoFit/>
          </a:bodyPr>
          <a:lstStyle/>
          <a:p>
            <a:pPr algn="ctr" defTabSz="914379">
              <a:lnSpc>
                <a:spcPct val="90000"/>
              </a:lnSpc>
              <a:spcAft>
                <a:spcPts val="588"/>
              </a:spcAft>
            </a:pPr>
            <a:r>
              <a:rPr lang="en-US" sz="1600" b="1" dirty="0">
                <a:solidFill>
                  <a:srgbClr val="FFFFFF"/>
                </a:solidFill>
              </a:rPr>
              <a:t>4. Swap to Staging (Production Environment) for final validation</a:t>
            </a:r>
          </a:p>
        </p:txBody>
      </p:sp>
      <p:pic>
        <p:nvPicPr>
          <p:cNvPr id="30" name="Picture 29">
            <a:extLst>
              <a:ext uri="{FF2B5EF4-FFF2-40B4-BE49-F238E27FC236}">
                <a16:creationId xmlns:a16="http://schemas.microsoft.com/office/drawing/2014/main" id="{5A944418-34EC-4792-9F67-8AB5E9699671}"/>
              </a:ext>
            </a:extLst>
          </p:cNvPr>
          <p:cNvPicPr>
            <a:picLocks noChangeAspect="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180624" y="3090723"/>
            <a:ext cx="1272460" cy="1272460"/>
          </a:xfrm>
          <a:prstGeom prst="rect">
            <a:avLst/>
          </a:prstGeom>
          <a:solidFill>
            <a:schemeClr val="bg1"/>
          </a:solidFill>
        </p:spPr>
      </p:pic>
      <p:sp>
        <p:nvSpPr>
          <p:cNvPr id="31" name="TextBox 30">
            <a:extLst>
              <a:ext uri="{FF2B5EF4-FFF2-40B4-BE49-F238E27FC236}">
                <a16:creationId xmlns:a16="http://schemas.microsoft.com/office/drawing/2014/main" id="{EDADBD94-F216-4DF7-AD00-C82BD06D89A7}"/>
              </a:ext>
            </a:extLst>
          </p:cNvPr>
          <p:cNvSpPr txBox="1"/>
          <p:nvPr/>
        </p:nvSpPr>
        <p:spPr>
          <a:xfrm>
            <a:off x="8337060" y="1770875"/>
            <a:ext cx="2347127" cy="741636"/>
          </a:xfrm>
          <a:prstGeom prst="rect">
            <a:avLst/>
          </a:prstGeom>
          <a:solidFill>
            <a:schemeClr val="tx1">
              <a:lumMod val="75000"/>
              <a:lumOff val="25000"/>
            </a:schemeClr>
          </a:solidFill>
        </p:spPr>
        <p:txBody>
          <a:bodyPr wrap="square" lIns="179283" tIns="143426" rIns="179283" bIns="143426" rtlCol="0">
            <a:spAutoFit/>
          </a:bodyPr>
          <a:lstStyle/>
          <a:p>
            <a:pPr algn="ctr" defTabSz="914379">
              <a:lnSpc>
                <a:spcPct val="90000"/>
              </a:lnSpc>
              <a:spcAft>
                <a:spcPts val="588"/>
              </a:spcAft>
            </a:pPr>
            <a:r>
              <a:rPr lang="en-US" sz="1600" b="1" dirty="0">
                <a:solidFill>
                  <a:srgbClr val="FFFFFF"/>
                </a:solidFill>
              </a:rPr>
              <a:t>5. Swap to production web site</a:t>
            </a:r>
          </a:p>
        </p:txBody>
      </p:sp>
      <p:pic>
        <p:nvPicPr>
          <p:cNvPr id="32" name="Picture 31">
            <a:extLst>
              <a:ext uri="{FF2B5EF4-FFF2-40B4-BE49-F238E27FC236}">
                <a16:creationId xmlns:a16="http://schemas.microsoft.com/office/drawing/2014/main" id="{6B0A4551-F3FE-4F33-96DC-470DD0400F4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22086" y="5584028"/>
            <a:ext cx="780180" cy="780180"/>
          </a:xfrm>
          <a:prstGeom prst="rect">
            <a:avLst/>
          </a:prstGeom>
        </p:spPr>
      </p:pic>
      <p:sp>
        <p:nvSpPr>
          <p:cNvPr id="33" name="Right Arrow 39">
            <a:extLst>
              <a:ext uri="{FF2B5EF4-FFF2-40B4-BE49-F238E27FC236}">
                <a16:creationId xmlns:a16="http://schemas.microsoft.com/office/drawing/2014/main" id="{CF42B00A-CA44-4DCB-9FB1-4AD36B2B08E3}"/>
              </a:ext>
            </a:extLst>
          </p:cNvPr>
          <p:cNvSpPr/>
          <p:nvPr/>
        </p:nvSpPr>
        <p:spPr bwMode="auto">
          <a:xfrm rot="17474184">
            <a:off x="3625935" y="5018567"/>
            <a:ext cx="689936" cy="329127"/>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4" name="TextBox 33">
            <a:extLst>
              <a:ext uri="{FF2B5EF4-FFF2-40B4-BE49-F238E27FC236}">
                <a16:creationId xmlns:a16="http://schemas.microsoft.com/office/drawing/2014/main" id="{BBA44F0D-9B31-4C07-9EA4-E431004D4CE3}"/>
              </a:ext>
            </a:extLst>
          </p:cNvPr>
          <p:cNvSpPr txBox="1"/>
          <p:nvPr/>
        </p:nvSpPr>
        <p:spPr>
          <a:xfrm>
            <a:off x="1744599" y="1262446"/>
            <a:ext cx="3832633" cy="483553"/>
          </a:xfrm>
          <a:prstGeom prst="rect">
            <a:avLst/>
          </a:prstGeom>
          <a:noFill/>
        </p:spPr>
        <p:txBody>
          <a:bodyPr wrap="square" lIns="179283" tIns="143426" rIns="179283" bIns="143426" rtlCol="0">
            <a:spAutoFit/>
          </a:bodyPr>
          <a:lstStyle/>
          <a:p>
            <a:pPr algn="ctr" defTabSz="914379">
              <a:lnSpc>
                <a:spcPct val="90000"/>
              </a:lnSpc>
              <a:spcAft>
                <a:spcPts val="588"/>
              </a:spcAft>
            </a:pPr>
            <a:r>
              <a:rPr lang="en-US" sz="1400" b="1" dirty="0"/>
              <a:t>http://cloudcore-dev.azurewebsites.net</a:t>
            </a:r>
          </a:p>
        </p:txBody>
      </p:sp>
      <p:sp>
        <p:nvSpPr>
          <p:cNvPr id="35" name="TextBox 34">
            <a:extLst>
              <a:ext uri="{FF2B5EF4-FFF2-40B4-BE49-F238E27FC236}">
                <a16:creationId xmlns:a16="http://schemas.microsoft.com/office/drawing/2014/main" id="{FAC3912E-0406-417A-94DF-5AAE03F5CDFB}"/>
              </a:ext>
            </a:extLst>
          </p:cNvPr>
          <p:cNvSpPr txBox="1"/>
          <p:nvPr/>
        </p:nvSpPr>
        <p:spPr>
          <a:xfrm>
            <a:off x="9637290" y="1213988"/>
            <a:ext cx="2702022" cy="483553"/>
          </a:xfrm>
          <a:prstGeom prst="rect">
            <a:avLst/>
          </a:prstGeom>
          <a:noFill/>
        </p:spPr>
        <p:txBody>
          <a:bodyPr wrap="square" lIns="179283" tIns="143426" rIns="179283" bIns="143426" rtlCol="0">
            <a:spAutoFit/>
          </a:bodyPr>
          <a:lstStyle/>
          <a:p>
            <a:pPr algn="ctr" defTabSz="914379">
              <a:lnSpc>
                <a:spcPct val="90000"/>
              </a:lnSpc>
              <a:spcAft>
                <a:spcPts val="588"/>
              </a:spcAft>
            </a:pPr>
            <a:r>
              <a:rPr lang="en-US" sz="1400" b="1" dirty="0"/>
              <a:t>http://www.cloudcore.com</a:t>
            </a:r>
          </a:p>
        </p:txBody>
      </p:sp>
      <p:sp>
        <p:nvSpPr>
          <p:cNvPr id="36" name="TextBox 35">
            <a:extLst>
              <a:ext uri="{FF2B5EF4-FFF2-40B4-BE49-F238E27FC236}">
                <a16:creationId xmlns:a16="http://schemas.microsoft.com/office/drawing/2014/main" id="{B5A0D85C-6509-45F5-918F-652880DDE739}"/>
              </a:ext>
            </a:extLst>
          </p:cNvPr>
          <p:cNvSpPr txBox="1"/>
          <p:nvPr/>
        </p:nvSpPr>
        <p:spPr>
          <a:xfrm>
            <a:off x="5349807" y="1251048"/>
            <a:ext cx="4396483" cy="483553"/>
          </a:xfrm>
          <a:prstGeom prst="rect">
            <a:avLst/>
          </a:prstGeom>
          <a:noFill/>
        </p:spPr>
        <p:txBody>
          <a:bodyPr wrap="square" lIns="179283" tIns="143426" rIns="179283" bIns="143426" rtlCol="0">
            <a:spAutoFit/>
          </a:bodyPr>
          <a:lstStyle/>
          <a:p>
            <a:pPr algn="ctr" defTabSz="914379">
              <a:lnSpc>
                <a:spcPct val="90000"/>
              </a:lnSpc>
              <a:spcAft>
                <a:spcPts val="588"/>
              </a:spcAft>
            </a:pPr>
            <a:r>
              <a:rPr lang="en-US" sz="1400" b="1" dirty="0"/>
              <a:t>http://cloudcore-staging.azurewebsites.net</a:t>
            </a:r>
          </a:p>
        </p:txBody>
      </p:sp>
      <p:sp>
        <p:nvSpPr>
          <p:cNvPr id="37" name="Right Arrow 44">
            <a:extLst>
              <a:ext uri="{FF2B5EF4-FFF2-40B4-BE49-F238E27FC236}">
                <a16:creationId xmlns:a16="http://schemas.microsoft.com/office/drawing/2014/main" id="{1C435D4E-9502-4C89-93AD-AECC5B9507BC}"/>
              </a:ext>
            </a:extLst>
          </p:cNvPr>
          <p:cNvSpPr/>
          <p:nvPr/>
        </p:nvSpPr>
        <p:spPr bwMode="auto">
          <a:xfrm>
            <a:off x="8279154" y="3545725"/>
            <a:ext cx="2507617" cy="329127"/>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8" name="Picture 37">
            <a:extLst>
              <a:ext uri="{FF2B5EF4-FFF2-40B4-BE49-F238E27FC236}">
                <a16:creationId xmlns:a16="http://schemas.microsoft.com/office/drawing/2014/main" id="{70D2A530-8FD1-409B-80B3-9F5EA14C777A}"/>
              </a:ext>
            </a:extLst>
          </p:cNvPr>
          <p:cNvPicPr>
            <a:picLocks noChangeAspect="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820876" y="3068613"/>
            <a:ext cx="1272460" cy="1272460"/>
          </a:xfrm>
          <a:prstGeom prst="rect">
            <a:avLst/>
          </a:prstGeom>
          <a:solidFill>
            <a:schemeClr val="bg1"/>
          </a:solidFill>
        </p:spPr>
      </p:pic>
    </p:spTree>
    <p:extLst>
      <p:ext uri="{BB962C8B-B14F-4D97-AF65-F5344CB8AC3E}">
        <p14:creationId xmlns:p14="http://schemas.microsoft.com/office/powerpoint/2010/main" val="1491723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par>
                                <p:cTn id="48" presetID="10" presetClass="entr" presetSubtype="0" fill="hold"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fade">
                                      <p:cBhvr>
                                        <p:cTn id="58" dur="500"/>
                                        <p:tgtEl>
                                          <p:spTgt spid="6"/>
                                        </p:tgtEl>
                                      </p:cBhvr>
                                    </p:animEffect>
                                  </p:childTnLst>
                                </p:cTn>
                              </p:par>
                              <p:par>
                                <p:cTn id="59" presetID="10" presetClass="entr" presetSubtype="0" fill="hold"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childTnLst>
                                </p:cTn>
                              </p:par>
                              <p:par>
                                <p:cTn id="62" presetID="10" presetClass="entr" presetSubtype="0" fill="hold" nodeType="with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500"/>
                                        <p:tgtEl>
                                          <p:spTgt spid="15"/>
                                        </p:tgtEl>
                                      </p:cBhvr>
                                    </p:animEffect>
                                  </p:childTnLst>
                                </p:cTn>
                              </p:par>
                              <p:par>
                                <p:cTn id="65" presetID="10" presetClass="entr" presetSubtype="0"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500"/>
                                        <p:tgtEl>
                                          <p:spTgt spid="1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0" presetClass="entr" presetSubtype="0" fill="hold"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fade">
                                      <p:cBhvr>
                                        <p:cTn id="79" dur="500"/>
                                        <p:tgtEl>
                                          <p:spTgt spid="3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fade">
                                      <p:cBhvr>
                                        <p:cTn id="82" dur="500"/>
                                        <p:tgtEl>
                                          <p:spTgt spid="36"/>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500"/>
                                        <p:tgtEl>
                                          <p:spTgt spid="7"/>
                                        </p:tgtEl>
                                      </p:cBhvr>
                                    </p:animEffect>
                                  </p:childTnLst>
                                </p:cTn>
                              </p:par>
                              <p:par>
                                <p:cTn id="88" presetID="10" presetClass="entr" presetSubtype="0" fill="hold" nodeType="withEffect">
                                  <p:stCondLst>
                                    <p:cond delay="0"/>
                                  </p:stCondLst>
                                  <p:childTnLst>
                                    <p:set>
                                      <p:cBhvr>
                                        <p:cTn id="89" dur="1" fill="hold">
                                          <p:stCondLst>
                                            <p:cond delay="0"/>
                                          </p:stCondLst>
                                        </p:cTn>
                                        <p:tgtEl>
                                          <p:spTgt spid="8"/>
                                        </p:tgtEl>
                                        <p:attrNameLst>
                                          <p:attrName>style.visibility</p:attrName>
                                        </p:attrNameLst>
                                      </p:cBhvr>
                                      <p:to>
                                        <p:strVal val="visible"/>
                                      </p:to>
                                    </p:set>
                                    <p:animEffect transition="in" filter="fade">
                                      <p:cBhvr>
                                        <p:cTn id="90" dur="500"/>
                                        <p:tgtEl>
                                          <p:spTgt spid="8"/>
                                        </p:tgtEl>
                                      </p:cBhvr>
                                    </p:animEffect>
                                  </p:childTnLst>
                                </p:cTn>
                              </p:par>
                              <p:par>
                                <p:cTn id="91" presetID="10" presetClass="entr" presetSubtype="0" fill="hold" nodeType="withEffect">
                                  <p:stCondLst>
                                    <p:cond delay="0"/>
                                  </p:stCondLst>
                                  <p:childTnLst>
                                    <p:set>
                                      <p:cBhvr>
                                        <p:cTn id="92" dur="1" fill="hold">
                                          <p:stCondLst>
                                            <p:cond delay="0"/>
                                          </p:stCondLst>
                                        </p:cTn>
                                        <p:tgtEl>
                                          <p:spTgt spid="9"/>
                                        </p:tgtEl>
                                        <p:attrNameLst>
                                          <p:attrName>style.visibility</p:attrName>
                                        </p:attrNameLst>
                                      </p:cBhvr>
                                      <p:to>
                                        <p:strVal val="visible"/>
                                      </p:to>
                                    </p:set>
                                    <p:animEffect transition="in" filter="fade">
                                      <p:cBhvr>
                                        <p:cTn id="93" dur="500"/>
                                        <p:tgtEl>
                                          <p:spTgt spid="9"/>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0"/>
                                        </p:tgtEl>
                                        <p:attrNameLst>
                                          <p:attrName>style.visibility</p:attrName>
                                        </p:attrNameLst>
                                      </p:cBhvr>
                                      <p:to>
                                        <p:strVal val="visible"/>
                                      </p:to>
                                    </p:set>
                                    <p:animEffect transition="in" filter="fade">
                                      <p:cBhvr>
                                        <p:cTn id="96" dur="500"/>
                                        <p:tgtEl>
                                          <p:spTgt spid="10"/>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
                                        </p:tgtEl>
                                        <p:attrNameLst>
                                          <p:attrName>style.visibility</p:attrName>
                                        </p:attrNameLst>
                                      </p:cBhvr>
                                      <p:to>
                                        <p:strVal val="visible"/>
                                      </p:to>
                                    </p:set>
                                    <p:animEffect transition="in" filter="fade">
                                      <p:cBhvr>
                                        <p:cTn id="99" dur="500"/>
                                        <p:tgtEl>
                                          <p:spTgt spid="11"/>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31"/>
                                        </p:tgtEl>
                                        <p:attrNameLst>
                                          <p:attrName>style.visibility</p:attrName>
                                        </p:attrNameLst>
                                      </p:cBhvr>
                                      <p:to>
                                        <p:strVal val="visible"/>
                                      </p:to>
                                    </p:set>
                                    <p:animEffect transition="in" filter="fade">
                                      <p:cBhvr>
                                        <p:cTn id="102" dur="500"/>
                                        <p:tgtEl>
                                          <p:spTgt spid="31"/>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5"/>
                                        </p:tgtEl>
                                        <p:attrNameLst>
                                          <p:attrName>style.visibility</p:attrName>
                                        </p:attrNameLst>
                                      </p:cBhvr>
                                      <p:to>
                                        <p:strVal val="visible"/>
                                      </p:to>
                                    </p:set>
                                    <p:animEffect transition="in" filter="fade">
                                      <p:cBhvr>
                                        <p:cTn id="105" dur="500"/>
                                        <p:tgtEl>
                                          <p:spTgt spid="35"/>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500"/>
                                        <p:tgtEl>
                                          <p:spTgt spid="37"/>
                                        </p:tgtEl>
                                      </p:cBhvr>
                                    </p:animEffect>
                                  </p:childTnLst>
                                </p:cTn>
                              </p:par>
                              <p:par>
                                <p:cTn id="109" presetID="10" presetClass="entr" presetSubtype="0" fill="hold" nodeType="withEffect">
                                  <p:stCondLst>
                                    <p:cond delay="0"/>
                                  </p:stCondLst>
                                  <p:childTnLst>
                                    <p:set>
                                      <p:cBhvr>
                                        <p:cTn id="110" dur="1" fill="hold">
                                          <p:stCondLst>
                                            <p:cond delay="0"/>
                                          </p:stCondLst>
                                        </p:cTn>
                                        <p:tgtEl>
                                          <p:spTgt spid="38"/>
                                        </p:tgtEl>
                                        <p:attrNameLst>
                                          <p:attrName>style.visibility</p:attrName>
                                        </p:attrNameLst>
                                      </p:cBhvr>
                                      <p:to>
                                        <p:strVal val="visible"/>
                                      </p:to>
                                    </p:set>
                                    <p:animEffect transition="in" filter="fade">
                                      <p:cBhvr>
                                        <p:cTn id="11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p:bldP spid="17" grpId="0" animBg="1"/>
      <p:bldP spid="18" grpId="0"/>
      <p:bldP spid="22" grpId="0" animBg="1"/>
      <p:bldP spid="23" grpId="0"/>
      <p:bldP spid="24" grpId="0" animBg="1"/>
      <p:bldP spid="25" grpId="0" animBg="1"/>
      <p:bldP spid="26" grpId="0" animBg="1"/>
      <p:bldP spid="27" grpId="0" animBg="1"/>
      <p:bldP spid="28" grpId="0" animBg="1"/>
      <p:bldP spid="29" grpId="0" animBg="1"/>
      <p:bldP spid="31" grpId="0" animBg="1"/>
      <p:bldP spid="33" grpId="0" animBg="1"/>
      <p:bldP spid="34" grpId="0"/>
      <p:bldP spid="35" grpId="0"/>
      <p:bldP spid="36" grpId="0"/>
      <p:bldP spid="3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4C1B94B-3C99-431F-B0A6-01D243CFE027}"/>
              </a:ext>
            </a:extLst>
          </p:cNvPr>
          <p:cNvSpPr/>
          <p:nvPr/>
        </p:nvSpPr>
        <p:spPr>
          <a:xfrm>
            <a:off x="0" y="1416446"/>
            <a:ext cx="12192000" cy="196757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062D4C4-0356-4CC4-9FBB-BE3A941651B2}"/>
              </a:ext>
            </a:extLst>
          </p:cNvPr>
          <p:cNvSpPr>
            <a:spLocks noGrp="1"/>
          </p:cNvSpPr>
          <p:nvPr>
            <p:ph type="title"/>
          </p:nvPr>
        </p:nvSpPr>
        <p:spPr/>
        <p:txBody>
          <a:bodyPr/>
          <a:lstStyle/>
          <a:p>
            <a:r>
              <a:rPr lang="en-US" dirty="0"/>
              <a:t>Traffic Routing and Deployment Slots</a:t>
            </a:r>
          </a:p>
        </p:txBody>
      </p:sp>
      <p:sp>
        <p:nvSpPr>
          <p:cNvPr id="2" name="Text Placeholder 1">
            <a:extLst>
              <a:ext uri="{FF2B5EF4-FFF2-40B4-BE49-F238E27FC236}">
                <a16:creationId xmlns:a16="http://schemas.microsoft.com/office/drawing/2014/main" id="{E055D84E-6D00-4BA0-B15B-FAC0F9A13906}"/>
              </a:ext>
            </a:extLst>
          </p:cNvPr>
          <p:cNvSpPr>
            <a:spLocks noGrp="1"/>
          </p:cNvSpPr>
          <p:nvPr>
            <p:ph type="body" sz="quarter" idx="4294967295"/>
          </p:nvPr>
        </p:nvSpPr>
        <p:spPr>
          <a:xfrm>
            <a:off x="346075" y="1592861"/>
            <a:ext cx="11499850" cy="1720850"/>
          </a:xfrm>
        </p:spPr>
        <p:txBody>
          <a:bodyPr/>
          <a:lstStyle/>
          <a:p>
            <a:r>
              <a:rPr lang="en-US" sz="2400" dirty="0">
                <a:solidFill>
                  <a:schemeClr val="bg1"/>
                </a:solidFill>
              </a:rPr>
              <a:t>Traffic routing directs a portion of traffic to an alternate slot</a:t>
            </a:r>
          </a:p>
          <a:p>
            <a:pPr marL="855359" lvl="1" indent="-460286">
              <a:buSzPct val="80000"/>
            </a:pPr>
            <a:r>
              <a:rPr lang="en-US" sz="2000" dirty="0">
                <a:solidFill>
                  <a:schemeClr val="bg1"/>
                </a:solidFill>
              </a:rPr>
              <a:t>Test new updates</a:t>
            </a:r>
          </a:p>
          <a:p>
            <a:pPr marL="855359" lvl="1" indent="-460286">
              <a:buSzPct val="80000"/>
            </a:pPr>
            <a:r>
              <a:rPr lang="en-US" sz="2000" dirty="0">
                <a:solidFill>
                  <a:schemeClr val="bg1"/>
                </a:solidFill>
              </a:rPr>
              <a:t>Gradual ramp-up of new site</a:t>
            </a:r>
          </a:p>
          <a:p>
            <a:pPr marL="855359" lvl="1" indent="-460286">
              <a:buSzPct val="80000"/>
            </a:pPr>
            <a:r>
              <a:rPr lang="en-US" sz="2000" dirty="0">
                <a:solidFill>
                  <a:schemeClr val="bg1"/>
                </a:solidFill>
              </a:rPr>
              <a:t>A/B testing</a:t>
            </a:r>
          </a:p>
          <a:p>
            <a:pPr marL="281621" lvl="1" indent="0">
              <a:buNone/>
            </a:pPr>
            <a:endParaRPr lang="en-US" sz="2000" dirty="0">
              <a:solidFill>
                <a:schemeClr val="bg1"/>
              </a:solidFill>
            </a:endParaRPr>
          </a:p>
        </p:txBody>
      </p:sp>
      <p:pic>
        <p:nvPicPr>
          <p:cNvPr id="5" name="Picture 4">
            <a:extLst>
              <a:ext uri="{FF2B5EF4-FFF2-40B4-BE49-F238E27FC236}">
                <a16:creationId xmlns:a16="http://schemas.microsoft.com/office/drawing/2014/main" id="{3A2708EE-AFA8-4572-893C-12EA840445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2446" y="3510513"/>
            <a:ext cx="1263036" cy="1263036"/>
          </a:xfrm>
          <a:prstGeom prst="rect">
            <a:avLst/>
          </a:prstGeom>
        </p:spPr>
      </p:pic>
      <p:pic>
        <p:nvPicPr>
          <p:cNvPr id="6" name="Picture 5">
            <a:extLst>
              <a:ext uri="{FF2B5EF4-FFF2-40B4-BE49-F238E27FC236}">
                <a16:creationId xmlns:a16="http://schemas.microsoft.com/office/drawing/2014/main" id="{B8DBCB4C-84FA-4D9E-B999-E05CC409A8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2446" y="5383405"/>
            <a:ext cx="1263036" cy="1263036"/>
          </a:xfrm>
          <a:prstGeom prst="rect">
            <a:avLst/>
          </a:prstGeom>
        </p:spPr>
      </p:pic>
      <p:pic>
        <p:nvPicPr>
          <p:cNvPr id="7" name="Picture 6">
            <a:extLst>
              <a:ext uri="{FF2B5EF4-FFF2-40B4-BE49-F238E27FC236}">
                <a16:creationId xmlns:a16="http://schemas.microsoft.com/office/drawing/2014/main" id="{42AE89BE-8AB0-463A-B659-1E4A9B3CB876}"/>
              </a:ext>
            </a:extLst>
          </p:cNvPr>
          <p:cNvPicPr>
            <a:picLocks noChangeAspect="1"/>
          </p:cNvPicPr>
          <p:nvPr/>
        </p:nvPicPr>
        <p:blipFill>
          <a:blip r:embed="rId4"/>
          <a:stretch>
            <a:fillRect/>
          </a:stretch>
        </p:blipFill>
        <p:spPr>
          <a:xfrm>
            <a:off x="4951984" y="3644384"/>
            <a:ext cx="1487342" cy="1627542"/>
          </a:xfrm>
          <a:prstGeom prst="rect">
            <a:avLst/>
          </a:prstGeom>
        </p:spPr>
      </p:pic>
      <p:pic>
        <p:nvPicPr>
          <p:cNvPr id="8" name="Picture 7">
            <a:extLst>
              <a:ext uri="{FF2B5EF4-FFF2-40B4-BE49-F238E27FC236}">
                <a16:creationId xmlns:a16="http://schemas.microsoft.com/office/drawing/2014/main" id="{C0268BEC-7E59-4767-97BF-6872D69DC66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4485" y="3663200"/>
            <a:ext cx="810801" cy="810801"/>
          </a:xfrm>
          <a:prstGeom prst="rect">
            <a:avLst/>
          </a:prstGeom>
        </p:spPr>
      </p:pic>
      <p:pic>
        <p:nvPicPr>
          <p:cNvPr id="9" name="Picture 8">
            <a:extLst>
              <a:ext uri="{FF2B5EF4-FFF2-40B4-BE49-F238E27FC236}">
                <a16:creationId xmlns:a16="http://schemas.microsoft.com/office/drawing/2014/main" id="{ADDEA567-6623-4510-AAC9-C59F552FC88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18357" y="4068600"/>
            <a:ext cx="810801" cy="810801"/>
          </a:xfrm>
          <a:prstGeom prst="rect">
            <a:avLst/>
          </a:prstGeom>
        </p:spPr>
      </p:pic>
      <p:pic>
        <p:nvPicPr>
          <p:cNvPr id="10" name="Picture 9">
            <a:extLst>
              <a:ext uri="{FF2B5EF4-FFF2-40B4-BE49-F238E27FC236}">
                <a16:creationId xmlns:a16="http://schemas.microsoft.com/office/drawing/2014/main" id="{317B4935-F620-4922-833A-DD92A18FAEB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92433" y="4474001"/>
            <a:ext cx="810801" cy="810801"/>
          </a:xfrm>
          <a:prstGeom prst="rect">
            <a:avLst/>
          </a:prstGeom>
          <a:ln>
            <a:noFill/>
          </a:ln>
        </p:spPr>
      </p:pic>
      <p:sp>
        <p:nvSpPr>
          <p:cNvPr id="11" name="TextBox 10">
            <a:extLst>
              <a:ext uri="{FF2B5EF4-FFF2-40B4-BE49-F238E27FC236}">
                <a16:creationId xmlns:a16="http://schemas.microsoft.com/office/drawing/2014/main" id="{ABA7AF69-343F-4D61-8EA4-2B5592FFBDF2}"/>
              </a:ext>
            </a:extLst>
          </p:cNvPr>
          <p:cNvSpPr txBox="1"/>
          <p:nvPr/>
        </p:nvSpPr>
        <p:spPr>
          <a:xfrm>
            <a:off x="9745482" y="3741743"/>
            <a:ext cx="1998999" cy="775597"/>
          </a:xfrm>
          <a:prstGeom prst="rect">
            <a:avLst/>
          </a:prstGeom>
          <a:noFill/>
        </p:spPr>
        <p:txBody>
          <a:bodyPr wrap="square" lIns="0" tIns="0" rIns="0" bIns="0" rtlCol="0">
            <a:spAutoFit/>
          </a:bodyPr>
          <a:lstStyle/>
          <a:p>
            <a:pPr algn="ctr">
              <a:lnSpc>
                <a:spcPct val="90000"/>
              </a:lnSpc>
              <a:spcBef>
                <a:spcPct val="20000"/>
              </a:spcBef>
              <a:buSzPct val="80000"/>
            </a:pPr>
            <a:r>
              <a:rPr lang="en-US" sz="2800" b="1" dirty="0">
                <a:gradFill>
                  <a:gsLst>
                    <a:gs pos="0">
                      <a:srgbClr val="292929">
                        <a:lumMod val="90000"/>
                        <a:lumOff val="10000"/>
                      </a:srgbClr>
                    </a:gs>
                    <a:gs pos="86000">
                      <a:srgbClr val="292929">
                        <a:lumMod val="90000"/>
                        <a:lumOff val="10000"/>
                      </a:srgbClr>
                    </a:gs>
                  </a:gsLst>
                  <a:lin ang="5400000" scaled="0"/>
                </a:gradFill>
              </a:rPr>
              <a:t>Production Site</a:t>
            </a:r>
          </a:p>
        </p:txBody>
      </p:sp>
      <p:sp>
        <p:nvSpPr>
          <p:cNvPr id="12" name="TextBox 11">
            <a:extLst>
              <a:ext uri="{FF2B5EF4-FFF2-40B4-BE49-F238E27FC236}">
                <a16:creationId xmlns:a16="http://schemas.microsoft.com/office/drawing/2014/main" id="{6BB8F0B7-F867-4248-9E01-C209EAC0D4FF}"/>
              </a:ext>
            </a:extLst>
          </p:cNvPr>
          <p:cNvSpPr txBox="1"/>
          <p:nvPr/>
        </p:nvSpPr>
        <p:spPr>
          <a:xfrm>
            <a:off x="9745482" y="5904140"/>
            <a:ext cx="1847963" cy="387798"/>
          </a:xfrm>
          <a:prstGeom prst="rect">
            <a:avLst/>
          </a:prstGeom>
          <a:noFill/>
        </p:spPr>
        <p:txBody>
          <a:bodyPr wrap="square" lIns="0" tIns="0" rIns="0" bIns="0" rtlCol="0">
            <a:spAutoFit/>
          </a:bodyPr>
          <a:lstStyle/>
          <a:p>
            <a:pPr algn="ctr">
              <a:lnSpc>
                <a:spcPct val="90000"/>
              </a:lnSpc>
              <a:spcBef>
                <a:spcPct val="20000"/>
              </a:spcBef>
              <a:buSzPct val="80000"/>
            </a:pPr>
            <a:r>
              <a:rPr lang="en-US" sz="2800" b="1" dirty="0">
                <a:gradFill>
                  <a:gsLst>
                    <a:gs pos="0">
                      <a:srgbClr val="292929">
                        <a:lumMod val="90000"/>
                        <a:lumOff val="10000"/>
                      </a:srgbClr>
                    </a:gs>
                    <a:gs pos="86000">
                      <a:srgbClr val="292929">
                        <a:lumMod val="90000"/>
                        <a:lumOff val="10000"/>
                      </a:srgbClr>
                    </a:gs>
                  </a:gsLst>
                  <a:lin ang="5400000" scaled="0"/>
                </a:gradFill>
              </a:rPr>
              <a:t>Test Site</a:t>
            </a:r>
          </a:p>
        </p:txBody>
      </p:sp>
      <p:sp>
        <p:nvSpPr>
          <p:cNvPr id="13" name="Right Arrow 28">
            <a:extLst>
              <a:ext uri="{FF2B5EF4-FFF2-40B4-BE49-F238E27FC236}">
                <a16:creationId xmlns:a16="http://schemas.microsoft.com/office/drawing/2014/main" id="{1C762A54-B033-4793-B366-B17A18FD9084}"/>
              </a:ext>
            </a:extLst>
          </p:cNvPr>
          <p:cNvSpPr/>
          <p:nvPr/>
        </p:nvSpPr>
        <p:spPr bwMode="auto">
          <a:xfrm>
            <a:off x="6479320" y="3663200"/>
            <a:ext cx="1908755" cy="810801"/>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ight Arrow 30">
            <a:extLst>
              <a:ext uri="{FF2B5EF4-FFF2-40B4-BE49-F238E27FC236}">
                <a16:creationId xmlns:a16="http://schemas.microsoft.com/office/drawing/2014/main" id="{18A655A8-7568-41E4-835C-3BEE6CDA6CF7}"/>
              </a:ext>
            </a:extLst>
          </p:cNvPr>
          <p:cNvSpPr/>
          <p:nvPr/>
        </p:nvSpPr>
        <p:spPr bwMode="auto">
          <a:xfrm>
            <a:off x="2837320" y="3866924"/>
            <a:ext cx="1998998" cy="825585"/>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cxnSp>
        <p:nvCxnSpPr>
          <p:cNvPr id="15" name="Elbow Connector 32">
            <a:extLst>
              <a:ext uri="{FF2B5EF4-FFF2-40B4-BE49-F238E27FC236}">
                <a16:creationId xmlns:a16="http://schemas.microsoft.com/office/drawing/2014/main" id="{16218F16-E68A-40EB-B3AA-69A4A49FA796}"/>
              </a:ext>
            </a:extLst>
          </p:cNvPr>
          <p:cNvCxnSpPr/>
          <p:nvPr/>
        </p:nvCxnSpPr>
        <p:spPr>
          <a:xfrm>
            <a:off x="6479320" y="4421912"/>
            <a:ext cx="1908755" cy="1593011"/>
          </a:xfrm>
          <a:prstGeom prst="bentConnector3">
            <a:avLst/>
          </a:prstGeom>
          <a:ln w="793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EC5D190-E3FE-41AA-9448-FA09E3BA60DE}"/>
              </a:ext>
            </a:extLst>
          </p:cNvPr>
          <p:cNvSpPr txBox="1"/>
          <p:nvPr/>
        </p:nvSpPr>
        <p:spPr>
          <a:xfrm>
            <a:off x="6906231" y="3903110"/>
            <a:ext cx="898774" cy="387798"/>
          </a:xfrm>
          <a:prstGeom prst="rect">
            <a:avLst/>
          </a:prstGeom>
          <a:noFill/>
        </p:spPr>
        <p:txBody>
          <a:bodyPr wrap="square" lIns="0" tIns="0" rIns="0" bIns="0" rtlCol="0">
            <a:spAutoFit/>
          </a:bodyPr>
          <a:lstStyle/>
          <a:p>
            <a:pPr algn="ctr">
              <a:lnSpc>
                <a:spcPct val="90000"/>
              </a:lnSpc>
              <a:spcBef>
                <a:spcPct val="20000"/>
              </a:spcBef>
              <a:buSzPct val="80000"/>
            </a:pPr>
            <a:r>
              <a:rPr lang="en-US" sz="2800" b="1" dirty="0">
                <a:gradFill>
                  <a:gsLst>
                    <a:gs pos="0">
                      <a:srgbClr val="292929">
                        <a:lumMod val="90000"/>
                        <a:lumOff val="10000"/>
                      </a:srgbClr>
                    </a:gs>
                    <a:gs pos="86000">
                      <a:srgbClr val="292929">
                        <a:lumMod val="90000"/>
                        <a:lumOff val="10000"/>
                      </a:srgbClr>
                    </a:gs>
                  </a:gsLst>
                  <a:lin ang="5400000" scaled="0"/>
                </a:gradFill>
              </a:rPr>
              <a:t>90%</a:t>
            </a:r>
          </a:p>
        </p:txBody>
      </p:sp>
      <p:sp>
        <p:nvSpPr>
          <p:cNvPr id="17" name="TextBox 16">
            <a:extLst>
              <a:ext uri="{FF2B5EF4-FFF2-40B4-BE49-F238E27FC236}">
                <a16:creationId xmlns:a16="http://schemas.microsoft.com/office/drawing/2014/main" id="{B3623533-AF71-407F-A7F1-718DB23869AA}"/>
              </a:ext>
            </a:extLst>
          </p:cNvPr>
          <p:cNvSpPr txBox="1"/>
          <p:nvPr/>
        </p:nvSpPr>
        <p:spPr>
          <a:xfrm>
            <a:off x="7619835" y="5516342"/>
            <a:ext cx="768240" cy="387798"/>
          </a:xfrm>
          <a:prstGeom prst="rect">
            <a:avLst/>
          </a:prstGeom>
          <a:noFill/>
        </p:spPr>
        <p:txBody>
          <a:bodyPr wrap="square" lIns="0" tIns="0" rIns="0" bIns="0" rtlCol="0">
            <a:spAutoFit/>
          </a:bodyPr>
          <a:lstStyle/>
          <a:p>
            <a:pPr algn="ctr">
              <a:lnSpc>
                <a:spcPct val="90000"/>
              </a:lnSpc>
              <a:spcBef>
                <a:spcPct val="20000"/>
              </a:spcBef>
              <a:buSzPct val="80000"/>
            </a:pPr>
            <a:r>
              <a:rPr lang="en-US" sz="2800" b="1" dirty="0">
                <a:gradFill>
                  <a:gsLst>
                    <a:gs pos="0">
                      <a:srgbClr val="292929">
                        <a:lumMod val="90000"/>
                        <a:lumOff val="10000"/>
                      </a:srgbClr>
                    </a:gs>
                    <a:gs pos="86000">
                      <a:srgbClr val="292929">
                        <a:lumMod val="90000"/>
                        <a:lumOff val="10000"/>
                      </a:srgbClr>
                    </a:gs>
                  </a:gsLst>
                  <a:lin ang="5400000" scaled="0"/>
                </a:gradFill>
              </a:rPr>
              <a:t>10%</a:t>
            </a:r>
          </a:p>
        </p:txBody>
      </p:sp>
    </p:spTree>
    <p:extLst>
      <p:ext uri="{BB962C8B-B14F-4D97-AF65-F5344CB8AC3E}">
        <p14:creationId xmlns:p14="http://schemas.microsoft.com/office/powerpoint/2010/main" val="1521196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560836" y="1777006"/>
            <a:ext cx="7377819" cy="1985641"/>
          </a:xfrm>
        </p:spPr>
        <p:txBody>
          <a:bodyPr>
            <a:noAutofit/>
          </a:bodyPr>
          <a:lstStyle/>
          <a:p>
            <a:pPr marL="457200" indent="-457200">
              <a:buFont typeface="Arial" charset="0"/>
              <a:buChar char="•"/>
            </a:pPr>
            <a:r>
              <a:rPr lang="en-US" sz="4400" dirty="0"/>
              <a:t>Publishing Code from Source Control</a:t>
            </a:r>
          </a:p>
          <a:p>
            <a:pPr marL="457200" lvl="1" indent="-457200">
              <a:buFont typeface="Arial" charset="0"/>
              <a:buChar char="•"/>
            </a:pPr>
            <a:r>
              <a:rPr lang="en-US" sz="3561" dirty="0"/>
              <a:t>Typically to a non-production Slot</a:t>
            </a:r>
          </a:p>
          <a:p>
            <a:pPr marL="457200" lvl="1" indent="-457200">
              <a:buFont typeface="Arial" charset="0"/>
              <a:buChar char="•"/>
            </a:pPr>
            <a:endParaRPr lang="en-US" sz="3561" dirty="0"/>
          </a:p>
          <a:p>
            <a:pPr marL="457200" indent="-457200">
              <a:buFont typeface="Arial" charset="0"/>
              <a:buChar char="•"/>
            </a:pPr>
            <a:r>
              <a:rPr lang="en-US" sz="4400" dirty="0"/>
              <a:t>Continuous Delivery from GitHub, </a:t>
            </a:r>
            <a:r>
              <a:rPr lang="en-US" sz="4400" dirty="0" err="1"/>
              <a:t>BitBucket</a:t>
            </a:r>
            <a:r>
              <a:rPr lang="en-US" sz="4400" dirty="0"/>
              <a:t>, and Azure Repos</a:t>
            </a:r>
          </a:p>
          <a:p>
            <a:pPr marL="457200" indent="-457200">
              <a:buFont typeface="Arial" charset="0"/>
              <a:buChar char="•"/>
            </a:pPr>
            <a:endParaRPr lang="en-US" sz="4400" dirty="0"/>
          </a:p>
        </p:txBody>
      </p:sp>
      <p:sp>
        <p:nvSpPr>
          <p:cNvPr id="2" name="Title 1">
            <a:extLst>
              <a:ext uri="{FF2B5EF4-FFF2-40B4-BE49-F238E27FC236}">
                <a16:creationId xmlns:a16="http://schemas.microsoft.com/office/drawing/2014/main" id="{7C02AE3D-EB79-4FE2-B000-AC86A63DAE60}"/>
              </a:ext>
            </a:extLst>
          </p:cNvPr>
          <p:cNvSpPr>
            <a:spLocks noGrp="1"/>
          </p:cNvSpPr>
          <p:nvPr>
            <p:ph type="title"/>
          </p:nvPr>
        </p:nvSpPr>
        <p:spPr/>
        <p:txBody>
          <a:bodyPr/>
          <a:lstStyle/>
          <a:p>
            <a:r>
              <a:rPr lang="en-US"/>
              <a:t>Deployment Center</a:t>
            </a:r>
            <a:endParaRPr lang="en-US" dirty="0"/>
          </a:p>
        </p:txBody>
      </p:sp>
      <p:sp>
        <p:nvSpPr>
          <p:cNvPr id="3" name="Text Placeholder 4">
            <a:extLst>
              <a:ext uri="{FF2B5EF4-FFF2-40B4-BE49-F238E27FC236}">
                <a16:creationId xmlns:a16="http://schemas.microsoft.com/office/drawing/2014/main" id="{63AEC37B-AFAE-4977-A7B9-ECEF4B467B0A}"/>
              </a:ext>
            </a:extLst>
          </p:cNvPr>
          <p:cNvSpPr>
            <a:spLocks noGrp="1"/>
          </p:cNvSpPr>
          <p:nvPr/>
        </p:nvSpPr>
        <p:spPr>
          <a:xfrm>
            <a:off x="607051" y="1690688"/>
            <a:ext cx="5278742" cy="3983037"/>
          </a:xfrm>
          <a:prstGeom prst="rect">
            <a:avLst/>
          </a:prstGeom>
        </p:spPr>
        <p:txBody>
          <a:bodyPr vert="horz"/>
          <a:lstStyle>
            <a:lvl1pPr marL="285750" indent="-285750" algn="l" defTabSz="1109758" rtl="0" eaLnBrk="1" latinLnBrk="0" hangingPunct="1">
              <a:lnSpc>
                <a:spcPct val="110000"/>
              </a:lnSpc>
              <a:spcBef>
                <a:spcPct val="20000"/>
              </a:spcBef>
              <a:buClr>
                <a:schemeClr val="tx1"/>
              </a:buClr>
              <a:buSzPct val="100000"/>
              <a:buFont typeface="Arial"/>
              <a:buChar char="•"/>
              <a:defRPr sz="1400" kern="1200">
                <a:solidFill>
                  <a:schemeClr val="tx1"/>
                </a:solidFill>
                <a:latin typeface="Segoe UI" pitchFamily="34" charset="0"/>
                <a:ea typeface="Segoe UI" pitchFamily="34" charset="0"/>
                <a:cs typeface="Segoe UI" pitchFamily="34" charset="0"/>
              </a:defRPr>
            </a:lvl1pPr>
            <a:lvl2pPr marL="573030" indent="-285750" algn="l" defTabSz="1109758" rtl="0" eaLnBrk="1" latinLnBrk="0" hangingPunct="1">
              <a:lnSpc>
                <a:spcPct val="110000"/>
              </a:lnSpc>
              <a:spcBef>
                <a:spcPct val="20000"/>
              </a:spcBef>
              <a:buFont typeface="Lucida Grande"/>
              <a:buChar char="-"/>
              <a:defRPr sz="1400" kern="1200">
                <a:solidFill>
                  <a:schemeClr val="tx1"/>
                </a:solidFill>
                <a:latin typeface="Segoe UI" pitchFamily="34" charset="0"/>
                <a:ea typeface="Segoe UI" pitchFamily="34" charset="0"/>
                <a:cs typeface="Segoe UI" pitchFamily="34" charset="0"/>
              </a:defRPr>
            </a:lvl2pPr>
            <a:lvl3pPr marL="885937" indent="-285750" algn="l" defTabSz="1109758" rtl="0" eaLnBrk="1" latinLnBrk="0" hangingPunct="1">
              <a:lnSpc>
                <a:spcPct val="110000"/>
              </a:lnSpc>
              <a:spcBef>
                <a:spcPct val="20000"/>
              </a:spcBef>
              <a:buFont typeface="Courier New"/>
              <a:buChar char="o"/>
              <a:defRPr sz="1400" kern="1200">
                <a:solidFill>
                  <a:schemeClr val="tx1"/>
                </a:solidFill>
                <a:latin typeface="Segoe UI" pitchFamily="34" charset="0"/>
                <a:ea typeface="Segoe UI" pitchFamily="34" charset="0"/>
                <a:cs typeface="Segoe UI" pitchFamily="34" charset="0"/>
              </a:defRPr>
            </a:lvl3pPr>
            <a:lvl4pPr marL="1173216" indent="-285750" algn="l" defTabSz="1109758" rtl="0" eaLnBrk="1" latinLnBrk="0" hangingPunct="1">
              <a:lnSpc>
                <a:spcPct val="110000"/>
              </a:lnSpc>
              <a:spcBef>
                <a:spcPct val="20000"/>
              </a:spcBef>
              <a:buFont typeface="Courier New"/>
              <a:buChar char="o"/>
              <a:defRPr sz="1400" kern="1200">
                <a:solidFill>
                  <a:schemeClr val="tx1"/>
                </a:solidFill>
                <a:latin typeface="Segoe UI" pitchFamily="34" charset="0"/>
                <a:ea typeface="Segoe UI" pitchFamily="34" charset="0"/>
                <a:cs typeface="Segoe UI" pitchFamily="34" charset="0"/>
              </a:defRPr>
            </a:lvl4pPr>
            <a:lvl5pPr marL="1127540" indent="0" algn="l" defTabSz="1109758" rtl="0" eaLnBrk="1" latinLnBrk="0" hangingPunct="1">
              <a:spcBef>
                <a:spcPct val="20000"/>
              </a:spcBef>
              <a:buFont typeface="Wingdings" charset="2"/>
              <a:buNone/>
              <a:defRPr sz="1400"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a:lstStyle>
          <a:p>
            <a:pPr>
              <a:buClr>
                <a:schemeClr val="bg1"/>
              </a:buClr>
            </a:pPr>
            <a:endParaRPr lang="en-US" sz="3600" dirty="0">
              <a:solidFill>
                <a:schemeClr val="bg1"/>
              </a:solidFill>
              <a:latin typeface="+mn-lt"/>
            </a:endParaRPr>
          </a:p>
        </p:txBody>
      </p:sp>
      <p:pic>
        <p:nvPicPr>
          <p:cNvPr id="8" name="Picture 7"/>
          <p:cNvPicPr>
            <a:picLocks noChangeAspect="1"/>
          </p:cNvPicPr>
          <p:nvPr/>
        </p:nvPicPr>
        <p:blipFill>
          <a:blip r:embed="rId2"/>
          <a:stretch>
            <a:fillRect/>
          </a:stretch>
        </p:blipFill>
        <p:spPr>
          <a:xfrm>
            <a:off x="8257310" y="365125"/>
            <a:ext cx="3639678" cy="6225157"/>
          </a:xfrm>
          <a:prstGeom prst="rect">
            <a:avLst/>
          </a:prstGeom>
        </p:spPr>
      </p:pic>
    </p:spTree>
    <p:extLst>
      <p:ext uri="{BB962C8B-B14F-4D97-AF65-F5344CB8AC3E}">
        <p14:creationId xmlns:p14="http://schemas.microsoft.com/office/powerpoint/2010/main" val="3481474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801DABB-7E27-4A6A-A870-4C395BB78028}"/>
              </a:ext>
            </a:extLst>
          </p:cNvPr>
          <p:cNvSpPr>
            <a:spLocks noGrp="1"/>
          </p:cNvSpPr>
          <p:nvPr>
            <p:ph type="body" sz="quarter" idx="10"/>
          </p:nvPr>
        </p:nvSpPr>
        <p:spPr>
          <a:xfrm>
            <a:off x="560836" y="1355835"/>
            <a:ext cx="5566695" cy="4603532"/>
          </a:xfrm>
          <a:solidFill>
            <a:schemeClr val="accent1"/>
          </a:solidFill>
        </p:spPr>
        <p:txBody>
          <a:bodyPr>
            <a:normAutofit fontScale="92500" lnSpcReduction="10000"/>
          </a:bodyPr>
          <a:lstStyle/>
          <a:p>
            <a:r>
              <a:rPr lang="en-US" sz="3800" dirty="0">
                <a:solidFill>
                  <a:schemeClr val="bg1"/>
                </a:solidFill>
              </a:rPr>
              <a:t>Enable Multi-Factor Authentication</a:t>
            </a:r>
          </a:p>
          <a:p>
            <a:r>
              <a:rPr lang="en-US" sz="3800" dirty="0">
                <a:solidFill>
                  <a:schemeClr val="bg1"/>
                </a:solidFill>
              </a:rPr>
              <a:t>Manage role based access control using  Azure AD Groups </a:t>
            </a:r>
          </a:p>
          <a:p>
            <a:r>
              <a:rPr lang="en-US" sz="3800" dirty="0">
                <a:solidFill>
                  <a:schemeClr val="bg1"/>
                </a:solidFill>
              </a:rPr>
              <a:t>Use least privileged role necessary for task</a:t>
            </a:r>
          </a:p>
          <a:p>
            <a:r>
              <a:rPr lang="en-US" sz="3800" dirty="0">
                <a:solidFill>
                  <a:schemeClr val="bg1"/>
                </a:solidFill>
              </a:rPr>
              <a:t>Create custom roles as needed</a:t>
            </a:r>
          </a:p>
          <a:p>
            <a:endParaRPr lang="en-US" dirty="0">
              <a:solidFill>
                <a:schemeClr val="bg1"/>
              </a:solidFill>
            </a:endParaRPr>
          </a:p>
        </p:txBody>
      </p:sp>
      <p:sp>
        <p:nvSpPr>
          <p:cNvPr id="3" name="Title 2">
            <a:extLst>
              <a:ext uri="{FF2B5EF4-FFF2-40B4-BE49-F238E27FC236}">
                <a16:creationId xmlns:a16="http://schemas.microsoft.com/office/drawing/2014/main" id="{4A164D3C-2770-4A78-B228-300ACBAA8440}"/>
              </a:ext>
            </a:extLst>
          </p:cNvPr>
          <p:cNvSpPr>
            <a:spLocks noGrp="1"/>
          </p:cNvSpPr>
          <p:nvPr>
            <p:ph type="title"/>
          </p:nvPr>
        </p:nvSpPr>
        <p:spPr/>
        <p:txBody>
          <a:bodyPr/>
          <a:lstStyle/>
          <a:p>
            <a:r>
              <a:rPr lang="en-US" dirty="0"/>
              <a:t>Controlling Access to Azure Services</a:t>
            </a:r>
          </a:p>
        </p:txBody>
      </p:sp>
      <p:pic>
        <p:nvPicPr>
          <p:cNvPr id="8" name="Picture 7" descr="A close up of a logo&#10;&#10;Description generated with very high confidence">
            <a:extLst>
              <a:ext uri="{FF2B5EF4-FFF2-40B4-BE49-F238E27FC236}">
                <a16:creationId xmlns:a16="http://schemas.microsoft.com/office/drawing/2014/main" id="{42A9CC2E-4521-41DE-B52D-62EB3577C5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76196" y="1899560"/>
            <a:ext cx="2039947" cy="2039947"/>
          </a:xfrm>
          <a:prstGeom prst="rect">
            <a:avLst/>
          </a:prstGeom>
        </p:spPr>
      </p:pic>
      <p:pic>
        <p:nvPicPr>
          <p:cNvPr id="9" name="Picture 8">
            <a:extLst>
              <a:ext uri="{FF2B5EF4-FFF2-40B4-BE49-F238E27FC236}">
                <a16:creationId xmlns:a16="http://schemas.microsoft.com/office/drawing/2014/main" id="{2E19C084-FF23-44FA-9314-176FA3EB3507}"/>
              </a:ext>
            </a:extLst>
          </p:cNvPr>
          <p:cNvPicPr>
            <a:picLocks noChangeAspect="1"/>
          </p:cNvPicPr>
          <p:nvPr/>
        </p:nvPicPr>
        <p:blipFill>
          <a:blip r:embed="rId4">
            <a:duotone>
              <a:schemeClr val="accent6">
                <a:shade val="45000"/>
                <a:satMod val="135000"/>
              </a:schemeClr>
              <a:prstClr val="white"/>
            </a:duotone>
          </a:blip>
          <a:stretch>
            <a:fillRect/>
          </a:stretch>
        </p:blipFill>
        <p:spPr>
          <a:xfrm>
            <a:off x="9194307" y="3939507"/>
            <a:ext cx="1430150" cy="1430150"/>
          </a:xfrm>
          <a:prstGeom prst="rect">
            <a:avLst/>
          </a:prstGeom>
        </p:spPr>
      </p:pic>
    </p:spTree>
    <p:extLst>
      <p:ext uri="{BB962C8B-B14F-4D97-AF65-F5344CB8AC3E}">
        <p14:creationId xmlns:p14="http://schemas.microsoft.com/office/powerpoint/2010/main" val="1765067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7231B6D-5B55-4A2F-85A5-FDEEBFCEE550}"/>
              </a:ext>
            </a:extLst>
          </p:cNvPr>
          <p:cNvSpPr>
            <a:spLocks noGrp="1"/>
          </p:cNvSpPr>
          <p:nvPr>
            <p:ph type="body" sz="quarter" idx="10"/>
          </p:nvPr>
        </p:nvSpPr>
        <p:spPr>
          <a:xfrm>
            <a:off x="560836" y="1608840"/>
            <a:ext cx="5892516" cy="4781449"/>
          </a:xfrm>
          <a:solidFill>
            <a:schemeClr val="accent1"/>
          </a:solidFill>
        </p:spPr>
        <p:txBody>
          <a:bodyPr>
            <a:normAutofit/>
          </a:bodyPr>
          <a:lstStyle/>
          <a:p>
            <a:pPr marL="457200" indent="-457200">
              <a:buFont typeface="Arial" panose="020B0604020202020204" pitchFamily="34" charset="0"/>
              <a:buChar char="•"/>
            </a:pPr>
            <a:r>
              <a:rPr lang="en-US" sz="2600" dirty="0">
                <a:solidFill>
                  <a:schemeClr val="bg1"/>
                </a:solidFill>
              </a:rPr>
              <a:t>Fully Isolated and dedicated PaaS environment</a:t>
            </a:r>
          </a:p>
          <a:p>
            <a:pPr marL="457200" indent="-457200">
              <a:buFont typeface="Arial" panose="020B0604020202020204" pitchFamily="34" charset="0"/>
              <a:buChar char="•"/>
            </a:pPr>
            <a:r>
              <a:rPr lang="en-US" sz="2600" dirty="0">
                <a:solidFill>
                  <a:schemeClr val="bg1"/>
                </a:solidFill>
              </a:rPr>
              <a:t>Run App Service apps a high scale</a:t>
            </a:r>
          </a:p>
          <a:p>
            <a:pPr marL="457200" indent="-457200">
              <a:buFont typeface="Arial" panose="020B0604020202020204" pitchFamily="34" charset="0"/>
              <a:buChar char="•"/>
            </a:pPr>
            <a:r>
              <a:rPr lang="en-US" sz="2600" dirty="0">
                <a:solidFill>
                  <a:schemeClr val="bg1"/>
                </a:solidFill>
              </a:rPr>
              <a:t>Can host Windows Web Apps, Linux Web Apps, Containers, and Functions</a:t>
            </a:r>
          </a:p>
          <a:p>
            <a:pPr marL="457200" indent="-457200">
              <a:buFont typeface="Arial" panose="020B0604020202020204" pitchFamily="34" charset="0"/>
              <a:buChar char="•"/>
            </a:pPr>
            <a:r>
              <a:rPr lang="en-US" sz="2600" dirty="0">
                <a:solidFill>
                  <a:schemeClr val="bg1"/>
                </a:solidFill>
              </a:rPr>
              <a:t>Allows for high memory utilization</a:t>
            </a:r>
          </a:p>
          <a:p>
            <a:pPr marL="457200" indent="-457200">
              <a:buFont typeface="Arial" panose="020B0604020202020204" pitchFamily="34" charset="0"/>
              <a:buChar char="•"/>
            </a:pPr>
            <a:r>
              <a:rPr lang="en-US" sz="2600" dirty="0">
                <a:solidFill>
                  <a:schemeClr val="bg1"/>
                </a:solidFill>
              </a:rPr>
              <a:t>Scales vertically and horizontally making for idea large stateless applications</a:t>
            </a:r>
          </a:p>
          <a:p>
            <a:endParaRPr lang="en-US" dirty="0"/>
          </a:p>
        </p:txBody>
      </p:sp>
      <p:sp>
        <p:nvSpPr>
          <p:cNvPr id="2" name="Title 1">
            <a:extLst>
              <a:ext uri="{FF2B5EF4-FFF2-40B4-BE49-F238E27FC236}">
                <a16:creationId xmlns:a16="http://schemas.microsoft.com/office/drawing/2014/main" id="{AE1741CA-18FD-46B9-A7A4-B10FFA861D94}"/>
              </a:ext>
            </a:extLst>
          </p:cNvPr>
          <p:cNvSpPr>
            <a:spLocks noGrp="1"/>
          </p:cNvSpPr>
          <p:nvPr>
            <p:ph type="title"/>
          </p:nvPr>
        </p:nvSpPr>
        <p:spPr/>
        <p:txBody>
          <a:bodyPr/>
          <a:lstStyle/>
          <a:p>
            <a:r>
              <a:rPr lang="en-US" dirty="0"/>
              <a:t>App Service Environment</a:t>
            </a:r>
          </a:p>
        </p:txBody>
      </p:sp>
      <p:grpSp>
        <p:nvGrpSpPr>
          <p:cNvPr id="4" name="Group 3">
            <a:extLst>
              <a:ext uri="{FF2B5EF4-FFF2-40B4-BE49-F238E27FC236}">
                <a16:creationId xmlns:a16="http://schemas.microsoft.com/office/drawing/2014/main" id="{0A5ACF7E-2637-41D3-AB25-BD89012B2AD9}"/>
              </a:ext>
            </a:extLst>
          </p:cNvPr>
          <p:cNvGrpSpPr/>
          <p:nvPr/>
        </p:nvGrpSpPr>
        <p:grpSpPr>
          <a:xfrm>
            <a:off x="6818243" y="1997333"/>
            <a:ext cx="4923278" cy="3839962"/>
            <a:chOff x="7338808" y="2147157"/>
            <a:chExt cx="4923278" cy="3839962"/>
          </a:xfrm>
        </p:grpSpPr>
        <p:pic>
          <p:nvPicPr>
            <p:cNvPr id="5" name="Picture 4">
              <a:extLst>
                <a:ext uri="{FF2B5EF4-FFF2-40B4-BE49-F238E27FC236}">
                  <a16:creationId xmlns:a16="http://schemas.microsoft.com/office/drawing/2014/main" id="{3307ECC2-AE74-4F9C-AA32-B612F9A352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14763" y="4898902"/>
              <a:ext cx="600338" cy="600338"/>
            </a:xfrm>
            <a:prstGeom prst="rect">
              <a:avLst/>
            </a:prstGeom>
          </p:spPr>
        </p:pic>
        <p:pic>
          <p:nvPicPr>
            <p:cNvPr id="6" name="Picture 5">
              <a:extLst>
                <a:ext uri="{FF2B5EF4-FFF2-40B4-BE49-F238E27FC236}">
                  <a16:creationId xmlns:a16="http://schemas.microsoft.com/office/drawing/2014/main" id="{07E1B696-D398-4D34-85B9-660D3F1DBA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55342" y="2639836"/>
              <a:ext cx="1573877" cy="1573877"/>
            </a:xfrm>
            <a:prstGeom prst="rect">
              <a:avLst/>
            </a:prstGeom>
          </p:spPr>
        </p:pic>
        <p:sp>
          <p:nvSpPr>
            <p:cNvPr id="7" name="Rectangle 6">
              <a:extLst>
                <a:ext uri="{FF2B5EF4-FFF2-40B4-BE49-F238E27FC236}">
                  <a16:creationId xmlns:a16="http://schemas.microsoft.com/office/drawing/2014/main" id="{DD4E6EAF-7D88-461C-9054-487A540D01E4}"/>
                </a:ext>
              </a:extLst>
            </p:cNvPr>
            <p:cNvSpPr/>
            <p:nvPr/>
          </p:nvSpPr>
          <p:spPr bwMode="auto">
            <a:xfrm>
              <a:off x="7338808" y="2147157"/>
              <a:ext cx="4923278" cy="2559236"/>
            </a:xfrm>
            <a:prstGeom prst="rect">
              <a:avLst/>
            </a:prstGeom>
            <a:noFill/>
            <a:ln w="19050">
              <a:solidFill>
                <a:srgbClr val="00B0F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dirty="0">
                <a:gradFill>
                  <a:gsLst>
                    <a:gs pos="0">
                      <a:srgbClr val="FFFFFF"/>
                    </a:gs>
                    <a:gs pos="100000">
                      <a:srgbClr val="FFFFFF"/>
                    </a:gs>
                  </a:gsLst>
                  <a:lin ang="5400000" scaled="0"/>
                </a:gradFill>
                <a:latin typeface="Segoe UI"/>
              </a:endParaRPr>
            </a:p>
          </p:txBody>
        </p:sp>
        <p:pic>
          <p:nvPicPr>
            <p:cNvPr id="8" name="Picture 7">
              <a:extLst>
                <a:ext uri="{FF2B5EF4-FFF2-40B4-BE49-F238E27FC236}">
                  <a16:creationId xmlns:a16="http://schemas.microsoft.com/office/drawing/2014/main" id="{80E8DB83-3882-45B7-B1C9-CE3CBB1FCB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66781" y="2427642"/>
              <a:ext cx="898824" cy="898824"/>
            </a:xfrm>
            <a:prstGeom prst="rect">
              <a:avLst/>
            </a:prstGeom>
          </p:spPr>
        </p:pic>
        <p:pic>
          <p:nvPicPr>
            <p:cNvPr id="10" name="Picture 9">
              <a:extLst>
                <a:ext uri="{FF2B5EF4-FFF2-40B4-BE49-F238E27FC236}">
                  <a16:creationId xmlns:a16="http://schemas.microsoft.com/office/drawing/2014/main" id="{4AB1CA0D-51E0-4C0A-90C7-E501A5695F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59662" y="3513588"/>
              <a:ext cx="937987" cy="937987"/>
            </a:xfrm>
            <a:prstGeom prst="rect">
              <a:avLst/>
            </a:prstGeom>
          </p:spPr>
        </p:pic>
        <p:pic>
          <p:nvPicPr>
            <p:cNvPr id="11" name="Picture 10">
              <a:extLst>
                <a:ext uri="{FF2B5EF4-FFF2-40B4-BE49-F238E27FC236}">
                  <a16:creationId xmlns:a16="http://schemas.microsoft.com/office/drawing/2014/main" id="{44053E8E-B7F6-4B6E-BE2E-393E4D39679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94110" y="3518975"/>
              <a:ext cx="1044167" cy="1044167"/>
            </a:xfrm>
            <a:prstGeom prst="rect">
              <a:avLst/>
            </a:prstGeom>
          </p:spPr>
        </p:pic>
        <p:pic>
          <p:nvPicPr>
            <p:cNvPr id="12" name="Picture 11">
              <a:extLst>
                <a:ext uri="{FF2B5EF4-FFF2-40B4-BE49-F238E27FC236}">
                  <a16:creationId xmlns:a16="http://schemas.microsoft.com/office/drawing/2014/main" id="{F59F585F-C69F-4925-BCE4-6A8603E11EE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69273" y="2498398"/>
              <a:ext cx="928376" cy="928376"/>
            </a:xfrm>
            <a:prstGeom prst="rect">
              <a:avLst/>
            </a:prstGeom>
          </p:spPr>
        </p:pic>
        <p:pic>
          <p:nvPicPr>
            <p:cNvPr id="13" name="Picture 12">
              <a:extLst>
                <a:ext uri="{FF2B5EF4-FFF2-40B4-BE49-F238E27FC236}">
                  <a16:creationId xmlns:a16="http://schemas.microsoft.com/office/drawing/2014/main" id="{37435181-1B05-405D-B012-3A6315D97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63955" y="4898902"/>
              <a:ext cx="600338" cy="600338"/>
            </a:xfrm>
            <a:prstGeom prst="rect">
              <a:avLst/>
            </a:prstGeom>
          </p:spPr>
        </p:pic>
        <p:pic>
          <p:nvPicPr>
            <p:cNvPr id="14" name="Picture 13">
              <a:extLst>
                <a:ext uri="{FF2B5EF4-FFF2-40B4-BE49-F238E27FC236}">
                  <a16:creationId xmlns:a16="http://schemas.microsoft.com/office/drawing/2014/main" id="{2086833A-5F14-412A-BB8B-B459044D4D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57824" y="4898902"/>
              <a:ext cx="600338" cy="600338"/>
            </a:xfrm>
            <a:prstGeom prst="rect">
              <a:avLst/>
            </a:prstGeom>
          </p:spPr>
        </p:pic>
        <p:sp>
          <p:nvSpPr>
            <p:cNvPr id="15" name="TextBox 14">
              <a:extLst>
                <a:ext uri="{FF2B5EF4-FFF2-40B4-BE49-F238E27FC236}">
                  <a16:creationId xmlns:a16="http://schemas.microsoft.com/office/drawing/2014/main" id="{65D366CA-9717-4E35-B90E-5BF805BFE1CD}"/>
                </a:ext>
              </a:extLst>
            </p:cNvPr>
            <p:cNvSpPr txBox="1"/>
            <p:nvPr/>
          </p:nvSpPr>
          <p:spPr>
            <a:xfrm>
              <a:off x="7892110" y="5602848"/>
              <a:ext cx="863301" cy="384271"/>
            </a:xfrm>
            <a:prstGeom prst="rect">
              <a:avLst/>
            </a:prstGeom>
            <a:noFill/>
          </p:spPr>
          <p:txBody>
            <a:bodyPr wrap="none" lIns="0" tIns="0" rIns="0" bIns="0" rtlCol="0">
              <a:spAutoFit/>
            </a:bodyPr>
            <a:lstStyle/>
            <a:p>
              <a:pPr defTabSz="932597">
                <a:lnSpc>
                  <a:spcPct val="90000"/>
                </a:lnSpc>
                <a:spcBef>
                  <a:spcPct val="20000"/>
                </a:spcBef>
                <a:buSzPct val="80000"/>
                <a:defRPr/>
              </a:pPr>
              <a:r>
                <a:rPr lang="en-US" sz="1224" dirty="0">
                  <a:gradFill>
                    <a:gsLst>
                      <a:gs pos="0">
                        <a:srgbClr val="292929">
                          <a:lumMod val="90000"/>
                          <a:lumOff val="10000"/>
                        </a:srgbClr>
                      </a:gs>
                      <a:gs pos="86000">
                        <a:srgbClr val="292929">
                          <a:lumMod val="90000"/>
                          <a:lumOff val="10000"/>
                        </a:srgbClr>
                      </a:gs>
                    </a:gsLst>
                    <a:lin ang="5400000" scaled="0"/>
                  </a:gradFill>
                  <a:latin typeface="Segoe UI"/>
                </a:rPr>
                <a:t>Worker Pool</a:t>
              </a:r>
            </a:p>
            <a:p>
              <a:pPr defTabSz="932597">
                <a:lnSpc>
                  <a:spcPct val="90000"/>
                </a:lnSpc>
                <a:spcBef>
                  <a:spcPct val="20000"/>
                </a:spcBef>
                <a:buSzPct val="80000"/>
                <a:defRPr/>
              </a:pPr>
              <a:r>
                <a:rPr lang="en-US" sz="1224" dirty="0">
                  <a:gradFill>
                    <a:gsLst>
                      <a:gs pos="0">
                        <a:srgbClr val="292929">
                          <a:lumMod val="90000"/>
                          <a:lumOff val="10000"/>
                        </a:srgbClr>
                      </a:gs>
                      <a:gs pos="86000">
                        <a:srgbClr val="292929">
                          <a:lumMod val="90000"/>
                          <a:lumOff val="10000"/>
                        </a:srgbClr>
                      </a:gs>
                    </a:gsLst>
                    <a:lin ang="5400000" scaled="0"/>
                  </a:gradFill>
                  <a:latin typeface="Segoe UI"/>
                </a:rPr>
                <a:t>App Plan P1</a:t>
              </a:r>
            </a:p>
          </p:txBody>
        </p:sp>
        <p:sp>
          <p:nvSpPr>
            <p:cNvPr id="16" name="TextBox 15">
              <a:extLst>
                <a:ext uri="{FF2B5EF4-FFF2-40B4-BE49-F238E27FC236}">
                  <a16:creationId xmlns:a16="http://schemas.microsoft.com/office/drawing/2014/main" id="{88BBEA1B-7E25-4DA9-A1EB-7E98F9B7A967}"/>
                </a:ext>
              </a:extLst>
            </p:cNvPr>
            <p:cNvSpPr txBox="1"/>
            <p:nvPr/>
          </p:nvSpPr>
          <p:spPr>
            <a:xfrm>
              <a:off x="9221183" y="5584306"/>
              <a:ext cx="863301" cy="384271"/>
            </a:xfrm>
            <a:prstGeom prst="rect">
              <a:avLst/>
            </a:prstGeom>
            <a:noFill/>
          </p:spPr>
          <p:txBody>
            <a:bodyPr wrap="none" lIns="0" tIns="0" rIns="0" bIns="0" rtlCol="0">
              <a:spAutoFit/>
            </a:bodyPr>
            <a:lstStyle/>
            <a:p>
              <a:pPr defTabSz="932597">
                <a:lnSpc>
                  <a:spcPct val="90000"/>
                </a:lnSpc>
                <a:spcBef>
                  <a:spcPct val="20000"/>
                </a:spcBef>
                <a:buSzPct val="80000"/>
                <a:defRPr/>
              </a:pPr>
              <a:r>
                <a:rPr lang="en-US" sz="1224" dirty="0">
                  <a:gradFill>
                    <a:gsLst>
                      <a:gs pos="0">
                        <a:srgbClr val="292929">
                          <a:lumMod val="90000"/>
                          <a:lumOff val="10000"/>
                        </a:srgbClr>
                      </a:gs>
                      <a:gs pos="86000">
                        <a:srgbClr val="292929">
                          <a:lumMod val="90000"/>
                          <a:lumOff val="10000"/>
                        </a:srgbClr>
                      </a:gs>
                    </a:gsLst>
                    <a:lin ang="5400000" scaled="0"/>
                  </a:gradFill>
                  <a:latin typeface="Segoe UI"/>
                </a:rPr>
                <a:t>Worker Pool</a:t>
              </a:r>
            </a:p>
            <a:p>
              <a:pPr defTabSz="932597">
                <a:lnSpc>
                  <a:spcPct val="90000"/>
                </a:lnSpc>
                <a:spcBef>
                  <a:spcPct val="20000"/>
                </a:spcBef>
                <a:buSzPct val="80000"/>
                <a:defRPr/>
              </a:pPr>
              <a:r>
                <a:rPr lang="en-US" sz="1224" dirty="0">
                  <a:gradFill>
                    <a:gsLst>
                      <a:gs pos="0">
                        <a:srgbClr val="292929">
                          <a:lumMod val="90000"/>
                          <a:lumOff val="10000"/>
                        </a:srgbClr>
                      </a:gs>
                      <a:gs pos="86000">
                        <a:srgbClr val="292929">
                          <a:lumMod val="90000"/>
                          <a:lumOff val="10000"/>
                        </a:srgbClr>
                      </a:gs>
                    </a:gsLst>
                    <a:lin ang="5400000" scaled="0"/>
                  </a:gradFill>
                  <a:latin typeface="Segoe UI"/>
                </a:rPr>
                <a:t>App Plan S1</a:t>
              </a:r>
            </a:p>
          </p:txBody>
        </p:sp>
        <p:sp>
          <p:nvSpPr>
            <p:cNvPr id="17" name="TextBox 16">
              <a:extLst>
                <a:ext uri="{FF2B5EF4-FFF2-40B4-BE49-F238E27FC236}">
                  <a16:creationId xmlns:a16="http://schemas.microsoft.com/office/drawing/2014/main" id="{B0C604AA-6BDC-4DF0-AFC9-652197BA3EFD}"/>
                </a:ext>
              </a:extLst>
            </p:cNvPr>
            <p:cNvSpPr txBox="1"/>
            <p:nvPr/>
          </p:nvSpPr>
          <p:spPr>
            <a:xfrm>
              <a:off x="10634348" y="5602848"/>
              <a:ext cx="863301" cy="384271"/>
            </a:xfrm>
            <a:prstGeom prst="rect">
              <a:avLst/>
            </a:prstGeom>
            <a:noFill/>
          </p:spPr>
          <p:txBody>
            <a:bodyPr wrap="none" lIns="0" tIns="0" rIns="0" bIns="0" rtlCol="0">
              <a:spAutoFit/>
            </a:bodyPr>
            <a:lstStyle/>
            <a:p>
              <a:pPr defTabSz="932597">
                <a:lnSpc>
                  <a:spcPct val="90000"/>
                </a:lnSpc>
                <a:spcBef>
                  <a:spcPct val="20000"/>
                </a:spcBef>
                <a:buSzPct val="80000"/>
                <a:defRPr/>
              </a:pPr>
              <a:r>
                <a:rPr lang="en-US" sz="1224" dirty="0">
                  <a:gradFill>
                    <a:gsLst>
                      <a:gs pos="0">
                        <a:srgbClr val="292929">
                          <a:lumMod val="90000"/>
                          <a:lumOff val="10000"/>
                        </a:srgbClr>
                      </a:gs>
                      <a:gs pos="86000">
                        <a:srgbClr val="292929">
                          <a:lumMod val="90000"/>
                          <a:lumOff val="10000"/>
                        </a:srgbClr>
                      </a:gs>
                    </a:gsLst>
                    <a:lin ang="5400000" scaled="0"/>
                  </a:gradFill>
                  <a:latin typeface="Segoe UI"/>
                </a:rPr>
                <a:t>Worker Pool</a:t>
              </a:r>
            </a:p>
            <a:p>
              <a:pPr defTabSz="932597">
                <a:lnSpc>
                  <a:spcPct val="90000"/>
                </a:lnSpc>
                <a:spcBef>
                  <a:spcPct val="20000"/>
                </a:spcBef>
                <a:buSzPct val="80000"/>
                <a:defRPr/>
              </a:pPr>
              <a:r>
                <a:rPr lang="en-US" sz="1224" dirty="0">
                  <a:gradFill>
                    <a:gsLst>
                      <a:gs pos="0">
                        <a:srgbClr val="292929">
                          <a:lumMod val="90000"/>
                          <a:lumOff val="10000"/>
                        </a:srgbClr>
                      </a:gs>
                      <a:gs pos="86000">
                        <a:srgbClr val="292929">
                          <a:lumMod val="90000"/>
                          <a:lumOff val="10000"/>
                        </a:srgbClr>
                      </a:gs>
                    </a:gsLst>
                    <a:lin ang="5400000" scaled="0"/>
                  </a:gradFill>
                  <a:latin typeface="Segoe UI"/>
                </a:rPr>
                <a:t>App Plan P3</a:t>
              </a:r>
            </a:p>
          </p:txBody>
        </p:sp>
      </p:grpSp>
    </p:spTree>
    <p:extLst>
      <p:ext uri="{BB962C8B-B14F-4D97-AF65-F5344CB8AC3E}">
        <p14:creationId xmlns:p14="http://schemas.microsoft.com/office/powerpoint/2010/main" val="802423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4A805C-42CF-4C21-AD74-A2BE5028867E}"/>
              </a:ext>
            </a:extLst>
          </p:cNvPr>
          <p:cNvPicPr>
            <a:picLocks noChangeAspect="1"/>
          </p:cNvPicPr>
          <p:nvPr/>
        </p:nvPicPr>
        <p:blipFill>
          <a:blip r:embed="rId4"/>
          <a:stretch>
            <a:fillRect/>
          </a:stretch>
        </p:blipFill>
        <p:spPr>
          <a:xfrm>
            <a:off x="0" y="365125"/>
            <a:ext cx="12192000" cy="1322832"/>
          </a:xfrm>
          <a:prstGeom prst="rect">
            <a:avLst/>
          </a:prstGeom>
        </p:spPr>
      </p:pic>
      <p:sp>
        <p:nvSpPr>
          <p:cNvPr id="2" name="Title 1">
            <a:extLst>
              <a:ext uri="{FF2B5EF4-FFF2-40B4-BE49-F238E27FC236}">
                <a16:creationId xmlns:a16="http://schemas.microsoft.com/office/drawing/2014/main" id="{9C4E48D6-2980-4452-A0D1-70A71AE47008}"/>
              </a:ext>
            </a:extLst>
          </p:cNvPr>
          <p:cNvSpPr>
            <a:spLocks noGrp="1"/>
          </p:cNvSpPr>
          <p:nvPr>
            <p:ph type="title"/>
          </p:nvPr>
        </p:nvSpPr>
        <p:spPr/>
        <p:txBody>
          <a:bodyPr/>
          <a:lstStyle/>
          <a:p>
            <a:r>
              <a:rPr lang="en-GB" dirty="0">
                <a:solidFill>
                  <a:schemeClr val="bg1"/>
                </a:solidFill>
              </a:rPr>
              <a:t>Topics Explored</a:t>
            </a:r>
          </a:p>
        </p:txBody>
      </p:sp>
      <p:sp>
        <p:nvSpPr>
          <p:cNvPr id="3" name="Content Placeholder 2">
            <a:extLst>
              <a:ext uri="{FF2B5EF4-FFF2-40B4-BE49-F238E27FC236}">
                <a16:creationId xmlns:a16="http://schemas.microsoft.com/office/drawing/2014/main" id="{D668E383-1169-4916-888B-DCA06CB4A871}"/>
              </a:ext>
            </a:extLst>
          </p:cNvPr>
          <p:cNvSpPr>
            <a:spLocks noGrp="1"/>
          </p:cNvSpPr>
          <p:nvPr>
            <p:ph sz="half" idx="2"/>
          </p:nvPr>
        </p:nvSpPr>
        <p:spPr>
          <a:xfrm>
            <a:off x="839788" y="1806302"/>
            <a:ext cx="10515600" cy="4457338"/>
          </a:xfrm>
        </p:spPr>
        <p:txBody>
          <a:bodyPr>
            <a:normAutofit/>
          </a:bodyPr>
          <a:lstStyle/>
          <a:p>
            <a:pPr marL="457200" lvl="0" indent="-457200">
              <a:buFont typeface="Arial" panose="020B0604020202020204" pitchFamily="34" charset="0"/>
              <a:buChar char="•"/>
            </a:pPr>
            <a:r>
              <a:rPr lang="en-GB" dirty="0"/>
              <a:t>Azure PaaS</a:t>
            </a:r>
          </a:p>
          <a:p>
            <a:pPr marL="914400" lvl="1" indent="-457200">
              <a:buFont typeface="Arial" panose="020B0604020202020204" pitchFamily="34" charset="0"/>
              <a:buChar char="•"/>
            </a:pPr>
            <a:r>
              <a:rPr lang="en-GB" dirty="0"/>
              <a:t>PaaS Compute </a:t>
            </a:r>
            <a:endParaRPr lang="en-US" dirty="0"/>
          </a:p>
          <a:p>
            <a:pPr marL="914400" lvl="1" indent="-457200">
              <a:buFont typeface="Arial" panose="020B0604020202020204" pitchFamily="34" charset="0"/>
              <a:buChar char="•"/>
            </a:pPr>
            <a:r>
              <a:rPr lang="en-GB" dirty="0"/>
              <a:t>Serverless</a:t>
            </a:r>
            <a:endParaRPr lang="en-US" dirty="0"/>
          </a:p>
          <a:p>
            <a:pPr marL="914400" lvl="1" indent="-457200">
              <a:buFont typeface="Arial" panose="020B0604020202020204" pitchFamily="34" charset="0"/>
              <a:buChar char="•"/>
            </a:pPr>
            <a:r>
              <a:rPr lang="en-GB" dirty="0"/>
              <a:t>Containers</a:t>
            </a:r>
            <a:endParaRPr lang="en-US" dirty="0"/>
          </a:p>
          <a:p>
            <a:pPr marL="914400" lvl="1" indent="-457200">
              <a:buFont typeface="Arial" panose="020B0604020202020204" pitchFamily="34" charset="0"/>
              <a:buChar char="•"/>
            </a:pPr>
            <a:r>
              <a:rPr lang="en-GB" dirty="0"/>
              <a:t>PaaS Networking &amp; Hybrid</a:t>
            </a:r>
            <a:endParaRPr lang="en-US" dirty="0"/>
          </a:p>
          <a:p>
            <a:pPr marL="914400" lvl="1" indent="-457200">
              <a:buFont typeface="Arial" panose="020B0604020202020204" pitchFamily="34" charset="0"/>
              <a:buChar char="•"/>
            </a:pPr>
            <a:r>
              <a:rPr lang="en-GB" dirty="0"/>
              <a:t>Messaging</a:t>
            </a:r>
            <a:endParaRPr lang="en-US" dirty="0"/>
          </a:p>
          <a:p>
            <a:pPr marL="914400" lvl="1" indent="-457200">
              <a:buFont typeface="Arial" panose="020B0604020202020204" pitchFamily="34" charset="0"/>
              <a:buChar char="•"/>
            </a:pPr>
            <a:r>
              <a:rPr lang="en-GB" dirty="0"/>
              <a:t>Databases &amp; Data stores</a:t>
            </a:r>
          </a:p>
          <a:p>
            <a:pPr marL="457200" indent="-457200">
              <a:buFont typeface="Arial" panose="020B0604020202020204" pitchFamily="34" charset="0"/>
              <a:buChar char="•"/>
            </a:pPr>
            <a:r>
              <a:rPr lang="en-GB" dirty="0"/>
              <a:t>DevOps, Monitoring</a:t>
            </a:r>
          </a:p>
          <a:p>
            <a:pPr marL="914400" lvl="1" indent="-457200">
              <a:buFont typeface="Arial" panose="020B0604020202020204" pitchFamily="34" charset="0"/>
              <a:buChar char="•"/>
            </a:pPr>
            <a:r>
              <a:rPr lang="en-GB" dirty="0"/>
              <a:t>DevOps automation</a:t>
            </a:r>
          </a:p>
          <a:p>
            <a:pPr marL="914400" lvl="1" indent="-457200">
              <a:buFont typeface="Arial" panose="020B0604020202020204" pitchFamily="34" charset="0"/>
              <a:buChar char="•"/>
            </a:pPr>
            <a:r>
              <a:rPr lang="en-GB" dirty="0"/>
              <a:t>Monitoring PaaS solutions</a:t>
            </a:r>
          </a:p>
        </p:txBody>
      </p:sp>
      <p:pic>
        <p:nvPicPr>
          <p:cNvPr id="11" name="Picture 10">
            <a:extLst>
              <a:ext uri="{FF2B5EF4-FFF2-40B4-BE49-F238E27FC236}">
                <a16:creationId xmlns:a16="http://schemas.microsoft.com/office/drawing/2014/main" id="{9AFEBA8D-0075-43A5-86B3-A70D14652B68}"/>
              </a:ext>
            </a:extLst>
          </p:cNvPr>
          <p:cNvPicPr>
            <a:picLocks noChangeAspect="1"/>
          </p:cNvPicPr>
          <p:nvPr/>
        </p:nvPicPr>
        <p:blipFill>
          <a:blip r:embed="rId5"/>
          <a:stretch>
            <a:fillRect/>
          </a:stretch>
        </p:blipFill>
        <p:spPr>
          <a:xfrm>
            <a:off x="7406761" y="2028508"/>
            <a:ext cx="961762" cy="961761"/>
          </a:xfrm>
          <a:prstGeom prst="rect">
            <a:avLst/>
          </a:prstGeom>
        </p:spPr>
      </p:pic>
      <p:pic>
        <p:nvPicPr>
          <p:cNvPr id="13" name="Picture 12">
            <a:extLst>
              <a:ext uri="{FF2B5EF4-FFF2-40B4-BE49-F238E27FC236}">
                <a16:creationId xmlns:a16="http://schemas.microsoft.com/office/drawing/2014/main" id="{4A49BEDA-9F0B-45A6-8573-A8D26FCA5113}"/>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0233752" y="4119258"/>
            <a:ext cx="1045724" cy="1045724"/>
          </a:xfrm>
          <a:prstGeom prst="rect">
            <a:avLst/>
          </a:prstGeom>
        </p:spPr>
      </p:pic>
      <p:pic>
        <p:nvPicPr>
          <p:cNvPr id="15" name="Picture 14">
            <a:extLst>
              <a:ext uri="{FF2B5EF4-FFF2-40B4-BE49-F238E27FC236}">
                <a16:creationId xmlns:a16="http://schemas.microsoft.com/office/drawing/2014/main" id="{0BD5C85E-6A71-4B1B-A365-A2A0D8C3DD30}"/>
              </a:ext>
            </a:extLst>
          </p:cNvPr>
          <p:cNvPicPr>
            <a:picLocks noChangeAspect="1"/>
          </p:cNvPicPr>
          <p:nvPr/>
        </p:nvPicPr>
        <p:blipFill>
          <a:blip r:embed="rId7"/>
          <a:stretch>
            <a:fillRect/>
          </a:stretch>
        </p:blipFill>
        <p:spPr>
          <a:xfrm>
            <a:off x="10139699" y="1873734"/>
            <a:ext cx="1212513" cy="1212513"/>
          </a:xfrm>
          <a:prstGeom prst="rect">
            <a:avLst/>
          </a:prstGeom>
        </p:spPr>
      </p:pic>
      <p:pic>
        <p:nvPicPr>
          <p:cNvPr id="16" name="Picture 15">
            <a:extLst>
              <a:ext uri="{FF2B5EF4-FFF2-40B4-BE49-F238E27FC236}">
                <a16:creationId xmlns:a16="http://schemas.microsoft.com/office/drawing/2014/main" id="{58B60F40-C438-4BBF-85E6-E532ED90BF88}"/>
              </a:ext>
            </a:extLst>
          </p:cNvPr>
          <p:cNvPicPr>
            <a:picLocks noChangeAspect="1"/>
          </p:cNvPicPr>
          <p:nvPr/>
        </p:nvPicPr>
        <p:blipFill>
          <a:blip r:embed="rId8"/>
          <a:stretch>
            <a:fillRect/>
          </a:stretch>
        </p:blipFill>
        <p:spPr>
          <a:xfrm>
            <a:off x="8703005" y="3005958"/>
            <a:ext cx="1115535" cy="1115535"/>
          </a:xfrm>
          <a:prstGeom prst="rect">
            <a:avLst/>
          </a:prstGeom>
        </p:spPr>
      </p:pic>
      <p:pic>
        <p:nvPicPr>
          <p:cNvPr id="17" name="Picture 16">
            <a:extLst>
              <a:ext uri="{FF2B5EF4-FFF2-40B4-BE49-F238E27FC236}">
                <a16:creationId xmlns:a16="http://schemas.microsoft.com/office/drawing/2014/main" id="{F7A5C57D-47FA-4123-826F-61FCD8A16487}"/>
              </a:ext>
            </a:extLst>
          </p:cNvPr>
          <p:cNvPicPr>
            <a:picLocks noChangeAspect="1"/>
          </p:cNvPicPr>
          <p:nvPr/>
        </p:nvPicPr>
        <p:blipFill>
          <a:blip r:embed="rId9"/>
          <a:stretch>
            <a:fillRect/>
          </a:stretch>
        </p:blipFill>
        <p:spPr>
          <a:xfrm>
            <a:off x="8859759" y="5164982"/>
            <a:ext cx="900857" cy="981215"/>
          </a:xfrm>
          <a:prstGeom prst="rect">
            <a:avLst/>
          </a:prstGeom>
        </p:spPr>
      </p:pic>
      <p:pic>
        <p:nvPicPr>
          <p:cNvPr id="18" name="Picture 17">
            <a:extLst>
              <a:ext uri="{FF2B5EF4-FFF2-40B4-BE49-F238E27FC236}">
                <a16:creationId xmlns:a16="http://schemas.microsoft.com/office/drawing/2014/main" id="{71DFDF86-332F-4106-86B4-19646932DECB}"/>
              </a:ext>
            </a:extLst>
          </p:cNvPr>
          <p:cNvPicPr>
            <a:picLocks noChangeAspect="1"/>
          </p:cNvPicPr>
          <p:nvPr/>
        </p:nvPicPr>
        <p:blipFill>
          <a:blip r:embed="rId10"/>
          <a:stretch>
            <a:fillRect/>
          </a:stretch>
        </p:blipFill>
        <p:spPr>
          <a:xfrm>
            <a:off x="7343004" y="4309423"/>
            <a:ext cx="933644" cy="933644"/>
          </a:xfrm>
          <a:prstGeom prst="rect">
            <a:avLst/>
          </a:prstGeom>
        </p:spPr>
      </p:pic>
    </p:spTree>
    <p:custDataLst>
      <p:tags r:id="rId1"/>
    </p:custDataLst>
    <p:extLst>
      <p:ext uri="{BB962C8B-B14F-4D97-AF65-F5344CB8AC3E}">
        <p14:creationId xmlns:p14="http://schemas.microsoft.com/office/powerpoint/2010/main" val="857368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AF45B5-D000-4B14-8AE2-CA737B49CB43}"/>
              </a:ext>
            </a:extLst>
          </p:cNvPr>
          <p:cNvPicPr>
            <a:picLocks noChangeAspect="1"/>
          </p:cNvPicPr>
          <p:nvPr/>
        </p:nvPicPr>
        <p:blipFill>
          <a:blip r:embed="rId2"/>
          <a:stretch>
            <a:fillRect/>
          </a:stretch>
        </p:blipFill>
        <p:spPr>
          <a:xfrm>
            <a:off x="0" y="123387"/>
            <a:ext cx="12192000" cy="1322832"/>
          </a:xfrm>
          <a:prstGeom prst="rect">
            <a:avLst/>
          </a:prstGeom>
        </p:spPr>
      </p:pic>
      <p:sp>
        <p:nvSpPr>
          <p:cNvPr id="4" name="Title 3">
            <a:extLst>
              <a:ext uri="{FF2B5EF4-FFF2-40B4-BE49-F238E27FC236}">
                <a16:creationId xmlns:a16="http://schemas.microsoft.com/office/drawing/2014/main" id="{B0EB9BDD-007B-4C61-A55E-68224AF7A61D}"/>
              </a:ext>
            </a:extLst>
          </p:cNvPr>
          <p:cNvSpPr>
            <a:spLocks noGrp="1"/>
          </p:cNvSpPr>
          <p:nvPr>
            <p:ph type="title"/>
          </p:nvPr>
        </p:nvSpPr>
        <p:spPr/>
        <p:txBody>
          <a:bodyPr/>
          <a:lstStyle/>
          <a:p>
            <a:r>
              <a:rPr lang="en-US" dirty="0">
                <a:solidFill>
                  <a:schemeClr val="bg1"/>
                </a:solidFill>
              </a:rPr>
              <a:t>Architectures: Basic Web Application</a:t>
            </a:r>
          </a:p>
        </p:txBody>
      </p:sp>
      <p:pic>
        <p:nvPicPr>
          <p:cNvPr id="2050" name="Picture 2" descr="[0]">
            <a:extLst>
              <a:ext uri="{FF2B5EF4-FFF2-40B4-BE49-F238E27FC236}">
                <a16:creationId xmlns:a16="http://schemas.microsoft.com/office/drawing/2014/main" id="{816625A4-1866-4A66-A4EA-F79585156B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9157" y="1687957"/>
            <a:ext cx="9793685" cy="5072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246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536FEE-BD5C-4CD1-9FDF-F48930604FC1}"/>
              </a:ext>
            </a:extLst>
          </p:cNvPr>
          <p:cNvPicPr>
            <a:picLocks noChangeAspect="1"/>
          </p:cNvPicPr>
          <p:nvPr/>
        </p:nvPicPr>
        <p:blipFill>
          <a:blip r:embed="rId2"/>
          <a:stretch>
            <a:fillRect/>
          </a:stretch>
        </p:blipFill>
        <p:spPr>
          <a:xfrm>
            <a:off x="0" y="134097"/>
            <a:ext cx="12192000" cy="1322832"/>
          </a:xfrm>
          <a:prstGeom prst="rect">
            <a:avLst/>
          </a:prstGeom>
        </p:spPr>
      </p:pic>
      <p:sp>
        <p:nvSpPr>
          <p:cNvPr id="3" name="Title 2">
            <a:extLst>
              <a:ext uri="{FF2B5EF4-FFF2-40B4-BE49-F238E27FC236}">
                <a16:creationId xmlns:a16="http://schemas.microsoft.com/office/drawing/2014/main" id="{33C97741-787E-47FE-BB2A-65C204FA3F22}"/>
              </a:ext>
            </a:extLst>
          </p:cNvPr>
          <p:cNvSpPr>
            <a:spLocks noGrp="1"/>
          </p:cNvSpPr>
          <p:nvPr>
            <p:ph type="title"/>
          </p:nvPr>
        </p:nvSpPr>
        <p:spPr/>
        <p:txBody>
          <a:bodyPr/>
          <a:lstStyle/>
          <a:p>
            <a:r>
              <a:rPr lang="en-US" dirty="0">
                <a:solidFill>
                  <a:schemeClr val="bg1"/>
                </a:solidFill>
              </a:rPr>
              <a:t>Architectures: Multi-region deployment</a:t>
            </a:r>
          </a:p>
        </p:txBody>
      </p:sp>
      <p:pic>
        <p:nvPicPr>
          <p:cNvPr id="1026" name="Picture 2" descr="Reference architecture: Web application with high availability">
            <a:extLst>
              <a:ext uri="{FF2B5EF4-FFF2-40B4-BE49-F238E27FC236}">
                <a16:creationId xmlns:a16="http://schemas.microsoft.com/office/drawing/2014/main" id="{07418D40-5CD7-449C-8D0F-E2BA477034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9491" y="1456929"/>
            <a:ext cx="8315651" cy="5335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5884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5CE324-3B35-433F-B3B2-27BB9B27947E}"/>
              </a:ext>
            </a:extLst>
          </p:cNvPr>
          <p:cNvSpPr/>
          <p:nvPr/>
        </p:nvSpPr>
        <p:spPr>
          <a:xfrm>
            <a:off x="0" y="1"/>
            <a:ext cx="12192000" cy="1051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F80E958-0B87-4642-9B2C-1F340D5D021D}"/>
              </a:ext>
            </a:extLst>
          </p:cNvPr>
          <p:cNvSpPr>
            <a:spLocks noGrp="1"/>
          </p:cNvSpPr>
          <p:nvPr>
            <p:ph type="title"/>
          </p:nvPr>
        </p:nvSpPr>
        <p:spPr>
          <a:xfrm>
            <a:off x="564034" y="0"/>
            <a:ext cx="10538088" cy="1389179"/>
          </a:xfrm>
        </p:spPr>
        <p:txBody>
          <a:bodyPr>
            <a:normAutofit/>
          </a:bodyPr>
          <a:lstStyle/>
          <a:p>
            <a:r>
              <a:rPr lang="en-US" dirty="0">
                <a:solidFill>
                  <a:schemeClr val="bg1"/>
                </a:solidFill>
              </a:rPr>
              <a:t>Architecture: Azure App Service PCI Compliant</a:t>
            </a:r>
          </a:p>
        </p:txBody>
      </p:sp>
      <p:pic>
        <p:nvPicPr>
          <p:cNvPr id="1026" name="Picture 2" descr="https://docs.microsoft.com/en-us/azure/security/blueprints/images/pci-architectural-diagram.png">
            <a:extLst>
              <a:ext uri="{FF2B5EF4-FFF2-40B4-BE49-F238E27FC236}">
                <a16:creationId xmlns:a16="http://schemas.microsoft.com/office/drawing/2014/main" id="{378A4F91-45A0-4F33-867B-FF2E1AE675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2196" y="1051035"/>
            <a:ext cx="8061763" cy="5793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3411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051F37B-0B6C-4DF6-A8F8-D23908780F5E}"/>
              </a:ext>
            </a:extLst>
          </p:cNvPr>
          <p:cNvSpPr>
            <a:spLocks noGrp="1"/>
          </p:cNvSpPr>
          <p:nvPr>
            <p:ph idx="1"/>
          </p:nvPr>
        </p:nvSpPr>
        <p:spPr/>
        <p:txBody>
          <a:bodyPr/>
          <a:lstStyle/>
          <a:p>
            <a:pPr marL="457200" indent="-457200">
              <a:buFont typeface="Wingdings" panose="05000000000000000000" pitchFamily="2" charset="2"/>
              <a:buChar char="q"/>
            </a:pPr>
            <a:r>
              <a:rPr lang="en-US" b="1" i="1" dirty="0"/>
              <a:t>What to you see as the advantages of using App Service and PaaS </a:t>
            </a:r>
            <a:r>
              <a:rPr lang="en-US" b="1" i="1" dirty="0" err="1"/>
              <a:t>verus</a:t>
            </a:r>
            <a:r>
              <a:rPr lang="en-US" b="1" i="1" dirty="0"/>
              <a:t> using IaaS VMs?</a:t>
            </a:r>
          </a:p>
          <a:p>
            <a:pPr marL="457200" indent="-457200">
              <a:buFont typeface="Wingdings" panose="05000000000000000000" pitchFamily="2" charset="2"/>
              <a:buChar char="q"/>
            </a:pPr>
            <a:endParaRPr lang="en-US" b="1" i="1" dirty="0"/>
          </a:p>
          <a:p>
            <a:pPr marL="457200" indent="-457200">
              <a:buFont typeface="Wingdings" panose="05000000000000000000" pitchFamily="2" charset="2"/>
              <a:buChar char="q"/>
            </a:pPr>
            <a:r>
              <a:rPr lang="en-US" b="1" i="1" dirty="0"/>
              <a:t>Do you think that Microsoft has finally arrived at a solution that teams will embrace in terms of PaaS now that there is support for Windows, Linux and Containers?</a:t>
            </a:r>
          </a:p>
        </p:txBody>
      </p:sp>
      <p:sp>
        <p:nvSpPr>
          <p:cNvPr id="3" name="Title 2">
            <a:extLst>
              <a:ext uri="{FF2B5EF4-FFF2-40B4-BE49-F238E27FC236}">
                <a16:creationId xmlns:a16="http://schemas.microsoft.com/office/drawing/2014/main" id="{EE636B91-CDFB-4301-950E-1E37C95B0A41}"/>
              </a:ext>
            </a:extLst>
          </p:cNvPr>
          <p:cNvSpPr>
            <a:spLocks noGrp="1"/>
          </p:cNvSpPr>
          <p:nvPr>
            <p:ph type="title"/>
          </p:nvPr>
        </p:nvSpPr>
        <p:spPr/>
        <p:txBody>
          <a:bodyPr/>
          <a:lstStyle/>
          <a:p>
            <a:r>
              <a:rPr lang="en-US" dirty="0"/>
              <a:t>Discussion Point</a:t>
            </a:r>
          </a:p>
        </p:txBody>
      </p:sp>
    </p:spTree>
    <p:extLst>
      <p:ext uri="{BB962C8B-B14F-4D97-AF65-F5344CB8AC3E}">
        <p14:creationId xmlns:p14="http://schemas.microsoft.com/office/powerpoint/2010/main" val="1037203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BA9682-651B-4B93-972F-7623A4D8A9C9}"/>
              </a:ext>
            </a:extLst>
          </p:cNvPr>
          <p:cNvSpPr>
            <a:spLocks noGrp="1"/>
          </p:cNvSpPr>
          <p:nvPr>
            <p:ph type="title"/>
          </p:nvPr>
        </p:nvSpPr>
        <p:spPr>
          <a:xfrm>
            <a:off x="838199" y="2557719"/>
            <a:ext cx="10883747" cy="1325563"/>
          </a:xfrm>
        </p:spPr>
        <p:txBody>
          <a:bodyPr/>
          <a:lstStyle/>
          <a:p>
            <a:r>
              <a:rPr lang="en-US" dirty="0"/>
              <a:t>Serverless</a:t>
            </a:r>
          </a:p>
        </p:txBody>
      </p:sp>
    </p:spTree>
    <p:extLst>
      <p:ext uri="{BB962C8B-B14F-4D97-AF65-F5344CB8AC3E}">
        <p14:creationId xmlns:p14="http://schemas.microsoft.com/office/powerpoint/2010/main" val="30411606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60837" y="1777006"/>
            <a:ext cx="7973564" cy="1985641"/>
          </a:xfrm>
        </p:spPr>
        <p:txBody>
          <a:bodyPr>
            <a:noAutofit/>
          </a:bodyPr>
          <a:lstStyle/>
          <a:p>
            <a:pPr marL="457200" indent="-457200">
              <a:buFont typeface="Arial" charset="0"/>
              <a:buChar char="•"/>
            </a:pPr>
            <a:r>
              <a:rPr lang="en-US" sz="3600"/>
              <a:t>“Pinnacle of PaaS compute”</a:t>
            </a:r>
          </a:p>
          <a:p>
            <a:pPr marL="457200" indent="-457200">
              <a:buFont typeface="Arial" charset="0"/>
              <a:buChar char="•"/>
            </a:pPr>
            <a:r>
              <a:rPr lang="en-US" sz="3600" dirty="0"/>
              <a:t>Not just hardware “servers”, but software servers are also managed for you</a:t>
            </a:r>
          </a:p>
          <a:p>
            <a:pPr marL="457200" indent="-457200">
              <a:buFont typeface="Arial" charset="0"/>
              <a:buChar char="•"/>
            </a:pPr>
            <a:r>
              <a:rPr lang="en-US" sz="3600" dirty="0"/>
              <a:t>Focus on business logic, not solving technical problems not core to business</a:t>
            </a:r>
          </a:p>
          <a:p>
            <a:pPr marL="457200" indent="-457200">
              <a:buFont typeface="Arial" charset="0"/>
              <a:buChar char="•"/>
            </a:pPr>
            <a:r>
              <a:rPr lang="en-US" sz="3600" dirty="0"/>
              <a:t>Lower effort to get started makes it easier to experiment (bots, etc.)</a:t>
            </a:r>
          </a:p>
          <a:p>
            <a:pPr marL="457200" indent="-457200">
              <a:buFont typeface="Arial" charset="0"/>
              <a:buChar char="•"/>
            </a:pPr>
            <a:endParaRPr lang="en-US" sz="3600" dirty="0"/>
          </a:p>
          <a:p>
            <a:pPr marL="457200" indent="-457200">
              <a:buFont typeface="Arial" charset="0"/>
              <a:buChar char="•"/>
            </a:pPr>
            <a:endParaRPr lang="en-US" sz="3600" dirty="0"/>
          </a:p>
        </p:txBody>
      </p:sp>
      <p:sp>
        <p:nvSpPr>
          <p:cNvPr id="4" name="Title 3">
            <a:extLst>
              <a:ext uri="{FF2B5EF4-FFF2-40B4-BE49-F238E27FC236}">
                <a16:creationId xmlns:a16="http://schemas.microsoft.com/office/drawing/2014/main" id="{CFC9EDDB-E6A1-492E-BE4E-BFC1ECA1EAAD}"/>
              </a:ext>
            </a:extLst>
          </p:cNvPr>
          <p:cNvSpPr>
            <a:spLocks noGrp="1"/>
          </p:cNvSpPr>
          <p:nvPr>
            <p:ph type="title"/>
          </p:nvPr>
        </p:nvSpPr>
        <p:spPr/>
        <p:txBody>
          <a:bodyPr/>
          <a:lstStyle/>
          <a:p>
            <a:r>
              <a:rPr lang="en-US"/>
              <a:t>Benefits of “Serverless”</a:t>
            </a:r>
            <a:endParaRPr lang="en-US" dirty="0"/>
          </a:p>
        </p:txBody>
      </p:sp>
      <p:pic>
        <p:nvPicPr>
          <p:cNvPr id="3" name="Picture 2">
            <a:extLst>
              <a:ext uri="{FF2B5EF4-FFF2-40B4-BE49-F238E27FC236}">
                <a16:creationId xmlns:a16="http://schemas.microsoft.com/office/drawing/2014/main" id="{5841272C-36F0-476B-9ABF-190512C7ED31}"/>
              </a:ext>
            </a:extLst>
          </p:cNvPr>
          <p:cNvPicPr>
            <a:picLocks noChangeAspect="1"/>
          </p:cNvPicPr>
          <p:nvPr/>
        </p:nvPicPr>
        <p:blipFill>
          <a:blip r:embed="rId2"/>
          <a:stretch>
            <a:fillRect/>
          </a:stretch>
        </p:blipFill>
        <p:spPr>
          <a:xfrm>
            <a:off x="8902168" y="1872206"/>
            <a:ext cx="2451631" cy="2451631"/>
          </a:xfrm>
          <a:prstGeom prst="rect">
            <a:avLst/>
          </a:prstGeom>
        </p:spPr>
      </p:pic>
    </p:spTree>
    <p:extLst>
      <p:ext uri="{BB962C8B-B14F-4D97-AF65-F5344CB8AC3E}">
        <p14:creationId xmlns:p14="http://schemas.microsoft.com/office/powerpoint/2010/main" val="18299971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Serverless Platform</a:t>
            </a:r>
          </a:p>
        </p:txBody>
      </p:sp>
      <p:sp>
        <p:nvSpPr>
          <p:cNvPr id="4" name="Text Placeholder 3"/>
          <p:cNvSpPr>
            <a:spLocks noGrp="1"/>
          </p:cNvSpPr>
          <p:nvPr>
            <p:ph type="body" sz="quarter" idx="10"/>
          </p:nvPr>
        </p:nvSpPr>
        <p:spPr/>
        <p:txBody>
          <a:bodyPr>
            <a:normAutofit fontScale="92500" lnSpcReduction="20000"/>
          </a:bodyPr>
          <a:lstStyle/>
          <a:p>
            <a:r>
              <a:rPr lang="en-US" dirty="0"/>
              <a:t>Custom Code</a:t>
            </a:r>
          </a:p>
          <a:p>
            <a:r>
              <a:rPr lang="en-US" dirty="0"/>
              <a:t>Developer productivity</a:t>
            </a:r>
          </a:p>
          <a:p>
            <a:r>
              <a:rPr lang="en-US" dirty="0"/>
              <a:t>Triggers and Bindings</a:t>
            </a:r>
          </a:p>
          <a:p>
            <a:r>
              <a:rPr lang="en-US" dirty="0"/>
              <a:t>Flexible deployment options</a:t>
            </a:r>
          </a:p>
        </p:txBody>
      </p:sp>
      <p:sp>
        <p:nvSpPr>
          <p:cNvPr id="5" name="Text Placeholder 4"/>
          <p:cNvSpPr>
            <a:spLocks noGrp="1"/>
          </p:cNvSpPr>
          <p:nvPr>
            <p:ph type="body" sz="quarter" idx="11"/>
          </p:nvPr>
        </p:nvSpPr>
        <p:spPr/>
        <p:txBody>
          <a:bodyPr/>
          <a:lstStyle/>
          <a:p>
            <a:r>
              <a:rPr lang="en-US" dirty="0"/>
              <a:t>Workflow &amp; Integration</a:t>
            </a:r>
          </a:p>
          <a:p>
            <a:r>
              <a:rPr lang="en-US" dirty="0"/>
              <a:t>Visual designer</a:t>
            </a:r>
          </a:p>
          <a:p>
            <a:r>
              <a:rPr lang="en-US" dirty="0"/>
              <a:t>100+ connectors</a:t>
            </a:r>
          </a:p>
          <a:p>
            <a:r>
              <a:rPr lang="en-US" dirty="0"/>
              <a:t>Functions orchestration</a:t>
            </a:r>
          </a:p>
        </p:txBody>
      </p:sp>
      <p:sp>
        <p:nvSpPr>
          <p:cNvPr id="6" name="TextBox 5"/>
          <p:cNvSpPr txBox="1"/>
          <p:nvPr/>
        </p:nvSpPr>
        <p:spPr>
          <a:xfrm>
            <a:off x="1297857" y="1641703"/>
            <a:ext cx="3180807" cy="646331"/>
          </a:xfrm>
          <a:prstGeom prst="rect">
            <a:avLst/>
          </a:prstGeom>
          <a:noFill/>
        </p:spPr>
        <p:txBody>
          <a:bodyPr wrap="none" rtlCol="0">
            <a:spAutoFit/>
          </a:bodyPr>
          <a:lstStyle/>
          <a:p>
            <a:r>
              <a:rPr lang="en-US" sz="3600">
                <a:latin typeface="+mj-lt"/>
              </a:rPr>
              <a:t>Azure Functions</a:t>
            </a:r>
          </a:p>
        </p:txBody>
      </p:sp>
      <p:pic>
        <p:nvPicPr>
          <p:cNvPr id="7" name="Picture 6">
            <a:extLst>
              <a:ext uri="{FF2B5EF4-FFF2-40B4-BE49-F238E27FC236}">
                <a16:creationId xmlns:a16="http://schemas.microsoft.com/office/drawing/2014/main" id="{5841272C-36F0-476B-9ABF-190512C7ED31}"/>
              </a:ext>
            </a:extLst>
          </p:cNvPr>
          <p:cNvPicPr>
            <a:picLocks noChangeAspect="1"/>
          </p:cNvPicPr>
          <p:nvPr/>
        </p:nvPicPr>
        <p:blipFill>
          <a:blip r:embed="rId3"/>
          <a:stretch>
            <a:fillRect/>
          </a:stretch>
        </p:blipFill>
        <p:spPr>
          <a:xfrm>
            <a:off x="307879" y="1598564"/>
            <a:ext cx="832662" cy="832662"/>
          </a:xfrm>
          <a:prstGeom prst="rect">
            <a:avLst/>
          </a:prstGeom>
        </p:spPr>
      </p:pic>
      <p:sp>
        <p:nvSpPr>
          <p:cNvPr id="8" name="TextBox 7"/>
          <p:cNvSpPr txBox="1"/>
          <p:nvPr/>
        </p:nvSpPr>
        <p:spPr>
          <a:xfrm>
            <a:off x="7732216" y="1641702"/>
            <a:ext cx="3355277" cy="646331"/>
          </a:xfrm>
          <a:prstGeom prst="rect">
            <a:avLst/>
          </a:prstGeom>
          <a:noFill/>
        </p:spPr>
        <p:txBody>
          <a:bodyPr wrap="none" rtlCol="0">
            <a:spAutoFit/>
          </a:bodyPr>
          <a:lstStyle/>
          <a:p>
            <a:r>
              <a:rPr lang="en-US" sz="3600" dirty="0">
                <a:latin typeface="+mj-lt"/>
              </a:rPr>
              <a:t>Azure Logic Apps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2851" y="1647502"/>
            <a:ext cx="894638" cy="694346"/>
          </a:xfrm>
          <a:prstGeom prst="rect">
            <a:avLst/>
          </a:prstGeom>
        </p:spPr>
      </p:pic>
    </p:spTree>
    <p:extLst>
      <p:ext uri="{BB962C8B-B14F-4D97-AF65-F5344CB8AC3E}">
        <p14:creationId xmlns:p14="http://schemas.microsoft.com/office/powerpoint/2010/main" val="619696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EEEBEA-01BA-4011-8A88-89C66691700F}"/>
              </a:ext>
            </a:extLst>
          </p:cNvPr>
          <p:cNvSpPr/>
          <p:nvPr/>
        </p:nvSpPr>
        <p:spPr>
          <a:xfrm>
            <a:off x="0" y="0"/>
            <a:ext cx="64008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2F412392-476B-4A5B-A6E5-1F75406EE3E6}"/>
              </a:ext>
            </a:extLst>
          </p:cNvPr>
          <p:cNvSpPr>
            <a:spLocks noGrp="1"/>
          </p:cNvSpPr>
          <p:nvPr>
            <p:ph type="body" sz="quarter" idx="10"/>
          </p:nvPr>
        </p:nvSpPr>
        <p:spPr>
          <a:xfrm>
            <a:off x="560836" y="1031851"/>
            <a:ext cx="11070327" cy="509490"/>
          </a:xfrm>
        </p:spPr>
        <p:txBody>
          <a:bodyPr/>
          <a:lstStyle/>
          <a:p>
            <a:r>
              <a:rPr lang="en-US" dirty="0">
                <a:solidFill>
                  <a:schemeClr val="bg1"/>
                </a:solidFill>
              </a:rPr>
              <a:t>Dual Abstraction</a:t>
            </a:r>
          </a:p>
        </p:txBody>
      </p:sp>
      <p:sp>
        <p:nvSpPr>
          <p:cNvPr id="4" name="Title 3">
            <a:extLst>
              <a:ext uri="{FF2B5EF4-FFF2-40B4-BE49-F238E27FC236}">
                <a16:creationId xmlns:a16="http://schemas.microsoft.com/office/drawing/2014/main" id="{D2D2AEDE-DF44-4E6B-8397-761E8A7C435A}"/>
              </a:ext>
            </a:extLst>
          </p:cNvPr>
          <p:cNvSpPr>
            <a:spLocks noGrp="1"/>
          </p:cNvSpPr>
          <p:nvPr>
            <p:ph type="title"/>
          </p:nvPr>
        </p:nvSpPr>
        <p:spPr/>
        <p:txBody>
          <a:bodyPr>
            <a:normAutofit/>
          </a:bodyPr>
          <a:lstStyle/>
          <a:p>
            <a:r>
              <a:rPr lang="en-US" dirty="0">
                <a:solidFill>
                  <a:schemeClr val="bg1"/>
                </a:solidFill>
              </a:rPr>
              <a:t>Azure Functions</a:t>
            </a:r>
          </a:p>
        </p:txBody>
      </p:sp>
      <p:sp>
        <p:nvSpPr>
          <p:cNvPr id="2" name="Text Placeholder 1">
            <a:extLst>
              <a:ext uri="{FF2B5EF4-FFF2-40B4-BE49-F238E27FC236}">
                <a16:creationId xmlns:a16="http://schemas.microsoft.com/office/drawing/2014/main" id="{2EC85624-ABB5-4171-A44B-B9875FD88A94}"/>
              </a:ext>
            </a:extLst>
          </p:cNvPr>
          <p:cNvSpPr>
            <a:spLocks noGrp="1"/>
          </p:cNvSpPr>
          <p:nvPr>
            <p:ph type="body" sz="quarter" idx="4294967295"/>
          </p:nvPr>
        </p:nvSpPr>
        <p:spPr>
          <a:xfrm>
            <a:off x="594127" y="1947010"/>
            <a:ext cx="5027613" cy="3905250"/>
          </a:xfrm>
        </p:spPr>
        <p:txBody>
          <a:bodyPr>
            <a:normAutofit lnSpcReduction="10000"/>
          </a:bodyPr>
          <a:lstStyle/>
          <a:p>
            <a:r>
              <a:rPr lang="en-US" sz="3529" dirty="0">
                <a:solidFill>
                  <a:schemeClr val="bg1"/>
                </a:solidFill>
              </a:rPr>
              <a:t>Serverless compute abstracts away the compute</a:t>
            </a:r>
          </a:p>
          <a:p>
            <a:r>
              <a:rPr lang="en-US" sz="3529" dirty="0">
                <a:solidFill>
                  <a:schemeClr val="bg1"/>
                </a:solidFill>
              </a:rPr>
              <a:t>Bindings abstract away the services code interacts with to provide result of the code execution</a:t>
            </a:r>
          </a:p>
          <a:p>
            <a:endParaRPr lang="en-US" sz="3529" dirty="0">
              <a:solidFill>
                <a:schemeClr val="bg1"/>
              </a:solidFill>
            </a:endParaRPr>
          </a:p>
        </p:txBody>
      </p:sp>
      <p:sp>
        <p:nvSpPr>
          <p:cNvPr id="8" name="Rectangle 7">
            <a:extLst>
              <a:ext uri="{FF2B5EF4-FFF2-40B4-BE49-F238E27FC236}">
                <a16:creationId xmlns:a16="http://schemas.microsoft.com/office/drawing/2014/main" id="{151FFBE1-EFED-4EB7-A1AD-510F01287349}"/>
              </a:ext>
            </a:extLst>
          </p:cNvPr>
          <p:cNvSpPr/>
          <p:nvPr/>
        </p:nvSpPr>
        <p:spPr bwMode="auto">
          <a:xfrm>
            <a:off x="7759881" y="3265501"/>
            <a:ext cx="3350520" cy="9341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       Business Logic</a:t>
            </a:r>
          </a:p>
        </p:txBody>
      </p:sp>
      <p:sp>
        <p:nvSpPr>
          <p:cNvPr id="9" name="Rectangle 8">
            <a:extLst>
              <a:ext uri="{FF2B5EF4-FFF2-40B4-BE49-F238E27FC236}">
                <a16:creationId xmlns:a16="http://schemas.microsoft.com/office/drawing/2014/main" id="{14DC9C14-3728-4561-95FB-FC21A4ECA73D}"/>
              </a:ext>
            </a:extLst>
          </p:cNvPr>
          <p:cNvSpPr/>
          <p:nvPr/>
        </p:nvSpPr>
        <p:spPr bwMode="auto">
          <a:xfrm>
            <a:off x="7759880" y="4369729"/>
            <a:ext cx="3350520" cy="93417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Serverless PaaS</a:t>
            </a:r>
          </a:p>
        </p:txBody>
      </p:sp>
      <p:sp>
        <p:nvSpPr>
          <p:cNvPr id="10" name="Rectangle 9">
            <a:extLst>
              <a:ext uri="{FF2B5EF4-FFF2-40B4-BE49-F238E27FC236}">
                <a16:creationId xmlns:a16="http://schemas.microsoft.com/office/drawing/2014/main" id="{D742E926-7363-4F90-8B13-D759EAC52D8C}"/>
              </a:ext>
            </a:extLst>
          </p:cNvPr>
          <p:cNvSpPr/>
          <p:nvPr/>
        </p:nvSpPr>
        <p:spPr bwMode="auto">
          <a:xfrm>
            <a:off x="7759883" y="2237743"/>
            <a:ext cx="3350520" cy="857697"/>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Other Services</a:t>
            </a:r>
          </a:p>
        </p:txBody>
      </p:sp>
      <p:pic>
        <p:nvPicPr>
          <p:cNvPr id="11" name="Picture 10">
            <a:extLst>
              <a:ext uri="{FF2B5EF4-FFF2-40B4-BE49-F238E27FC236}">
                <a16:creationId xmlns:a16="http://schemas.microsoft.com/office/drawing/2014/main" id="{0ABD2A68-40F8-4E85-8000-A7172A956E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5853" y="3475211"/>
            <a:ext cx="598546" cy="514749"/>
          </a:xfrm>
          <a:prstGeom prst="rect">
            <a:avLst/>
          </a:prstGeom>
        </p:spPr>
      </p:pic>
    </p:spTree>
    <p:extLst>
      <p:ext uri="{BB962C8B-B14F-4D97-AF65-F5344CB8AC3E}">
        <p14:creationId xmlns:p14="http://schemas.microsoft.com/office/powerpoint/2010/main" val="16869600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17CAF5-A116-4A6D-ABBD-195AC8A3090D}"/>
              </a:ext>
            </a:extLst>
          </p:cNvPr>
          <p:cNvSpPr>
            <a:spLocks noGrp="1"/>
          </p:cNvSpPr>
          <p:nvPr>
            <p:ph type="title"/>
          </p:nvPr>
        </p:nvSpPr>
        <p:spPr/>
        <p:txBody>
          <a:bodyPr/>
          <a:lstStyle/>
          <a:p>
            <a:r>
              <a:rPr lang="en-US" dirty="0"/>
              <a:t>Azure Functions</a:t>
            </a:r>
          </a:p>
        </p:txBody>
      </p:sp>
      <p:grpSp>
        <p:nvGrpSpPr>
          <p:cNvPr id="5" name="Group 4">
            <a:extLst>
              <a:ext uri="{FF2B5EF4-FFF2-40B4-BE49-F238E27FC236}">
                <a16:creationId xmlns:a16="http://schemas.microsoft.com/office/drawing/2014/main" id="{0FEFEFA4-2520-4C4B-AA47-178A4D246E9B}"/>
              </a:ext>
            </a:extLst>
          </p:cNvPr>
          <p:cNvGrpSpPr/>
          <p:nvPr/>
        </p:nvGrpSpPr>
        <p:grpSpPr>
          <a:xfrm>
            <a:off x="2058977" y="1431331"/>
            <a:ext cx="7834379" cy="4997567"/>
            <a:chOff x="1773004" y="1189176"/>
            <a:chExt cx="7991475" cy="5097779"/>
          </a:xfrm>
        </p:grpSpPr>
        <p:grpSp>
          <p:nvGrpSpPr>
            <p:cNvPr id="6" name="Group 5">
              <a:extLst>
                <a:ext uri="{FF2B5EF4-FFF2-40B4-BE49-F238E27FC236}">
                  <a16:creationId xmlns:a16="http://schemas.microsoft.com/office/drawing/2014/main" id="{3AA47FA4-F96B-42B0-90E6-CA2244DB75CD}"/>
                </a:ext>
              </a:extLst>
            </p:cNvPr>
            <p:cNvGrpSpPr/>
            <p:nvPr/>
          </p:nvGrpSpPr>
          <p:grpSpPr>
            <a:xfrm>
              <a:off x="1773004" y="1189176"/>
              <a:ext cx="7991475" cy="5097779"/>
              <a:chOff x="2100262" y="880110"/>
              <a:chExt cx="7991475" cy="5097779"/>
            </a:xfrm>
          </p:grpSpPr>
          <p:pic>
            <p:nvPicPr>
              <p:cNvPr id="11" name="Picture 10">
                <a:extLst>
                  <a:ext uri="{FF2B5EF4-FFF2-40B4-BE49-F238E27FC236}">
                    <a16:creationId xmlns:a16="http://schemas.microsoft.com/office/drawing/2014/main" id="{4207AD37-612D-4BD6-B4AA-1D6DA517A882}"/>
                  </a:ext>
                </a:extLst>
              </p:cNvPr>
              <p:cNvPicPr>
                <a:picLocks noChangeAspect="1"/>
              </p:cNvPicPr>
              <p:nvPr/>
            </p:nvPicPr>
            <p:blipFill>
              <a:blip r:embed="rId2"/>
              <a:stretch>
                <a:fillRect/>
              </a:stretch>
            </p:blipFill>
            <p:spPr>
              <a:xfrm>
                <a:off x="2100262" y="2767012"/>
                <a:ext cx="7991475" cy="1323975"/>
              </a:xfrm>
              <a:prstGeom prst="rect">
                <a:avLst/>
              </a:prstGeom>
            </p:spPr>
          </p:pic>
          <p:sp>
            <p:nvSpPr>
              <p:cNvPr id="12" name="Line Callout 1 2">
                <a:extLst>
                  <a:ext uri="{FF2B5EF4-FFF2-40B4-BE49-F238E27FC236}">
                    <a16:creationId xmlns:a16="http://schemas.microsoft.com/office/drawing/2014/main" id="{F433FDD1-885A-453D-B233-587D233F2CBD}"/>
                  </a:ext>
                </a:extLst>
              </p:cNvPr>
              <p:cNvSpPr/>
              <p:nvPr/>
            </p:nvSpPr>
            <p:spPr bwMode="auto">
              <a:xfrm>
                <a:off x="3440802" y="880110"/>
                <a:ext cx="2251710" cy="1211580"/>
              </a:xfrm>
              <a:prstGeom prst="borderCallout1">
                <a:avLst>
                  <a:gd name="adj1" fmla="val 97995"/>
                  <a:gd name="adj2" fmla="val 52073"/>
                  <a:gd name="adj3" fmla="val 156840"/>
                  <a:gd name="adj4" fmla="val 18552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Trigger</a:t>
                </a:r>
              </a:p>
            </p:txBody>
          </p:sp>
          <p:sp>
            <p:nvSpPr>
              <p:cNvPr id="13" name="Line Callout 1 5">
                <a:extLst>
                  <a:ext uri="{FF2B5EF4-FFF2-40B4-BE49-F238E27FC236}">
                    <a16:creationId xmlns:a16="http://schemas.microsoft.com/office/drawing/2014/main" id="{C894CA28-3EAC-4DD9-8933-D51D3699E7B5}"/>
                  </a:ext>
                </a:extLst>
              </p:cNvPr>
              <p:cNvSpPr/>
              <p:nvPr/>
            </p:nvSpPr>
            <p:spPr bwMode="auto">
              <a:xfrm>
                <a:off x="7215558" y="880110"/>
                <a:ext cx="2251710" cy="1211580"/>
              </a:xfrm>
              <a:prstGeom prst="borderCallout1">
                <a:avLst>
                  <a:gd name="adj1" fmla="val 97995"/>
                  <a:gd name="adj2" fmla="val 52073"/>
                  <a:gd name="adj3" fmla="val 163513"/>
                  <a:gd name="adj4" fmla="val 5878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Input</a:t>
                </a:r>
              </a:p>
            </p:txBody>
          </p:sp>
          <p:sp>
            <p:nvSpPr>
              <p:cNvPr id="14" name="Line Callout 1 6">
                <a:extLst>
                  <a:ext uri="{FF2B5EF4-FFF2-40B4-BE49-F238E27FC236}">
                    <a16:creationId xmlns:a16="http://schemas.microsoft.com/office/drawing/2014/main" id="{927068B6-3A7C-4D0D-8C3B-4F2D83743F34}"/>
                  </a:ext>
                </a:extLst>
              </p:cNvPr>
              <p:cNvSpPr/>
              <p:nvPr/>
            </p:nvSpPr>
            <p:spPr bwMode="auto">
              <a:xfrm>
                <a:off x="7215558" y="4766309"/>
                <a:ext cx="2251710" cy="1211580"/>
              </a:xfrm>
              <a:prstGeom prst="borderCallout1">
                <a:avLst>
                  <a:gd name="adj1" fmla="val -90684"/>
                  <a:gd name="adj2" fmla="val -20515"/>
                  <a:gd name="adj3" fmla="val -2594"/>
                  <a:gd name="adj4" fmla="val 4440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Output</a:t>
                </a:r>
              </a:p>
            </p:txBody>
          </p:sp>
          <p:sp>
            <p:nvSpPr>
              <p:cNvPr id="15" name="Line Callout 1 7">
                <a:extLst>
                  <a:ext uri="{FF2B5EF4-FFF2-40B4-BE49-F238E27FC236}">
                    <a16:creationId xmlns:a16="http://schemas.microsoft.com/office/drawing/2014/main" id="{93F34A84-4748-4BB9-A92A-90C3953FC45E}"/>
                  </a:ext>
                </a:extLst>
              </p:cNvPr>
              <p:cNvSpPr/>
              <p:nvPr/>
            </p:nvSpPr>
            <p:spPr bwMode="auto">
              <a:xfrm>
                <a:off x="3440802" y="4766309"/>
                <a:ext cx="2251710" cy="1211580"/>
              </a:xfrm>
              <a:prstGeom prst="borderCallout1">
                <a:avLst>
                  <a:gd name="adj1" fmla="val 1769"/>
                  <a:gd name="adj2" fmla="val 40398"/>
                  <a:gd name="adj3" fmla="val -109198"/>
                  <a:gd name="adj4" fmla="val 4187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Code</a:t>
                </a:r>
              </a:p>
            </p:txBody>
          </p:sp>
        </p:grpSp>
        <p:cxnSp>
          <p:nvCxnSpPr>
            <p:cNvPr id="7" name="Straight Arrow Connector 6">
              <a:extLst>
                <a:ext uri="{FF2B5EF4-FFF2-40B4-BE49-F238E27FC236}">
                  <a16:creationId xmlns:a16="http://schemas.microsoft.com/office/drawing/2014/main" id="{251BFE36-80D3-436D-88BD-5319B30598E6}"/>
                </a:ext>
              </a:extLst>
            </p:cNvPr>
            <p:cNvCxnSpPr>
              <a:stCxn id="12" idx="1"/>
            </p:cNvCxnSpPr>
            <p:nvPr/>
          </p:nvCxnSpPr>
          <p:spPr>
            <a:xfrm>
              <a:off x="4239399" y="2400756"/>
              <a:ext cx="3095051" cy="74776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7140B6E-5BAA-4CCB-A6F3-21D0C36AC397}"/>
                </a:ext>
              </a:extLst>
            </p:cNvPr>
            <p:cNvCxnSpPr>
              <a:stCxn id="13" idx="1"/>
            </p:cNvCxnSpPr>
            <p:nvPr/>
          </p:nvCxnSpPr>
          <p:spPr>
            <a:xfrm>
              <a:off x="8014155" y="2400756"/>
              <a:ext cx="427201" cy="67532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B9721F0-B49E-4387-B09A-9E9D60059C3A}"/>
                </a:ext>
              </a:extLst>
            </p:cNvPr>
            <p:cNvCxnSpPr>
              <a:stCxn id="15" idx="3"/>
            </p:cNvCxnSpPr>
            <p:nvPr/>
          </p:nvCxnSpPr>
          <p:spPr>
            <a:xfrm flipH="1" flipV="1">
              <a:off x="3830855" y="3706784"/>
              <a:ext cx="408544" cy="136859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DB5CCFC-BD5A-49C8-A94D-2069E103B77D}"/>
                </a:ext>
              </a:extLst>
            </p:cNvPr>
            <p:cNvCxnSpPr>
              <a:stCxn id="14" idx="3"/>
            </p:cNvCxnSpPr>
            <p:nvPr/>
          </p:nvCxnSpPr>
          <p:spPr>
            <a:xfrm flipH="1" flipV="1">
              <a:off x="6169794" y="3928165"/>
              <a:ext cx="1844361" cy="11472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825151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60836" y="1777006"/>
            <a:ext cx="11070327" cy="4456646"/>
          </a:xfrm>
        </p:spPr>
        <p:txBody>
          <a:bodyPr>
            <a:normAutofit/>
          </a:bodyPr>
          <a:lstStyle/>
          <a:p>
            <a:r>
              <a:rPr lang="en-US"/>
              <a:t>Quickly build powerful integration solutions</a:t>
            </a:r>
          </a:p>
          <a:p>
            <a:pPr marL="457200" indent="-457200">
              <a:buFont typeface="Arial" charset="0"/>
              <a:buChar char="•"/>
            </a:pPr>
            <a:r>
              <a:rPr lang="en-US"/>
              <a:t>Create business processes and workflows visually</a:t>
            </a:r>
          </a:p>
          <a:p>
            <a:pPr marL="457200" indent="-457200">
              <a:buFont typeface="Arial" charset="0"/>
              <a:buChar char="•"/>
            </a:pPr>
            <a:r>
              <a:rPr lang="en-US"/>
              <a:t>Integrate with SaaS and enterprise applications</a:t>
            </a:r>
          </a:p>
          <a:p>
            <a:pPr marL="457200" indent="-457200">
              <a:buFont typeface="Arial" charset="0"/>
              <a:buChar char="•"/>
            </a:pPr>
            <a:r>
              <a:rPr lang="en-US"/>
              <a:t>Unlock value from on-premises and cloud applications</a:t>
            </a:r>
          </a:p>
          <a:p>
            <a:pPr marL="457200" indent="-457200">
              <a:buFont typeface="Arial" charset="0"/>
              <a:buChar char="•"/>
            </a:pPr>
            <a:r>
              <a:rPr lang="en-US"/>
              <a:t>Create enhanced integration solutions</a:t>
            </a:r>
            <a:endParaRPr lang="en-US" dirty="0"/>
          </a:p>
        </p:txBody>
      </p:sp>
      <p:sp>
        <p:nvSpPr>
          <p:cNvPr id="2" name="Title 1"/>
          <p:cNvSpPr>
            <a:spLocks noGrp="1"/>
          </p:cNvSpPr>
          <p:nvPr>
            <p:ph type="title"/>
          </p:nvPr>
        </p:nvSpPr>
        <p:spPr/>
        <p:txBody>
          <a:bodyPr/>
          <a:lstStyle/>
          <a:p>
            <a:r>
              <a:rPr lang="en-US"/>
              <a:t>Azure Logic Apps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4232" y="3935106"/>
            <a:ext cx="2809567" cy="2180560"/>
          </a:xfrm>
          <a:prstGeom prst="rect">
            <a:avLst/>
          </a:prstGeom>
        </p:spPr>
      </p:pic>
    </p:spTree>
    <p:extLst>
      <p:ext uri="{BB962C8B-B14F-4D97-AF65-F5344CB8AC3E}">
        <p14:creationId xmlns:p14="http://schemas.microsoft.com/office/powerpoint/2010/main" val="332933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238053-6DC7-4E8B-8706-177A355EE428}"/>
              </a:ext>
            </a:extLst>
          </p:cNvPr>
          <p:cNvPicPr>
            <a:picLocks noChangeAspect="1"/>
          </p:cNvPicPr>
          <p:nvPr/>
        </p:nvPicPr>
        <p:blipFill>
          <a:blip r:embed="rId2"/>
          <a:stretch>
            <a:fillRect/>
          </a:stretch>
        </p:blipFill>
        <p:spPr>
          <a:xfrm>
            <a:off x="0" y="365125"/>
            <a:ext cx="12192000" cy="1322832"/>
          </a:xfrm>
          <a:prstGeom prst="rect">
            <a:avLst/>
          </a:prstGeom>
        </p:spPr>
      </p:pic>
      <p:sp>
        <p:nvSpPr>
          <p:cNvPr id="2" name="Title 1">
            <a:extLst>
              <a:ext uri="{FF2B5EF4-FFF2-40B4-BE49-F238E27FC236}">
                <a16:creationId xmlns:a16="http://schemas.microsoft.com/office/drawing/2014/main" id="{4438CA12-FE95-4FF3-8706-3140D2786823}"/>
              </a:ext>
            </a:extLst>
          </p:cNvPr>
          <p:cNvSpPr>
            <a:spLocks noGrp="1"/>
          </p:cNvSpPr>
          <p:nvPr>
            <p:ph type="title"/>
          </p:nvPr>
        </p:nvSpPr>
        <p:spPr/>
        <p:txBody>
          <a:bodyPr/>
          <a:lstStyle/>
          <a:p>
            <a:r>
              <a:rPr lang="en-US" dirty="0">
                <a:solidFill>
                  <a:schemeClr val="bg1"/>
                </a:solidFill>
              </a:rPr>
              <a:t>Agenda</a:t>
            </a:r>
          </a:p>
        </p:txBody>
      </p:sp>
      <p:sp>
        <p:nvSpPr>
          <p:cNvPr id="3" name="Content Placeholder 2">
            <a:extLst>
              <a:ext uri="{FF2B5EF4-FFF2-40B4-BE49-F238E27FC236}">
                <a16:creationId xmlns:a16="http://schemas.microsoft.com/office/drawing/2014/main" id="{CE217145-16BA-4839-BB41-FCE778C75672}"/>
              </a:ext>
            </a:extLst>
          </p:cNvPr>
          <p:cNvSpPr>
            <a:spLocks noGrp="1"/>
          </p:cNvSpPr>
          <p:nvPr>
            <p:ph sz="half" idx="2"/>
          </p:nvPr>
        </p:nvSpPr>
        <p:spPr>
          <a:xfrm>
            <a:off x="838200" y="1833908"/>
            <a:ext cx="10515600" cy="3684588"/>
          </a:xfrm>
        </p:spPr>
        <p:txBody>
          <a:bodyPr>
            <a:normAutofit/>
          </a:bodyPr>
          <a:lstStyle/>
          <a:p>
            <a:pPr marL="457200" indent="-457200">
              <a:buFont typeface="Arial" panose="020B0604020202020204" pitchFamily="34" charset="0"/>
              <a:buChar char="•"/>
            </a:pPr>
            <a:r>
              <a:rPr lang="en-US" sz="3600" dirty="0"/>
              <a:t>Technical Briefing - Azure PaaS</a:t>
            </a:r>
          </a:p>
          <a:p>
            <a:pPr marL="457200" indent="-457200">
              <a:buFont typeface="Arial" panose="020B0604020202020204" pitchFamily="34" charset="0"/>
              <a:buChar char="•"/>
            </a:pPr>
            <a:r>
              <a:rPr lang="en-US" sz="3600" dirty="0"/>
              <a:t>Whiteboard Design Session: Modern Cloud Apps</a:t>
            </a:r>
          </a:p>
          <a:p>
            <a:pPr marL="457200" indent="-457200">
              <a:buFont typeface="Arial" panose="020B0604020202020204" pitchFamily="34" charset="0"/>
              <a:buChar char="•"/>
            </a:pPr>
            <a:r>
              <a:rPr lang="en-US" sz="3600" dirty="0"/>
              <a:t>Technical Briefing - DevOps</a:t>
            </a:r>
          </a:p>
          <a:p>
            <a:pPr marL="457200" indent="-457200">
              <a:buFont typeface="Arial" panose="020B0604020202020204" pitchFamily="34" charset="0"/>
              <a:buChar char="•"/>
            </a:pPr>
            <a:r>
              <a:rPr lang="en-US" sz="3600" dirty="0"/>
              <a:t>Whiteboard Design Session: Continuous Delivery in Azure DevOps</a:t>
            </a:r>
          </a:p>
        </p:txBody>
      </p:sp>
    </p:spTree>
    <p:extLst>
      <p:ext uri="{BB962C8B-B14F-4D97-AF65-F5344CB8AC3E}">
        <p14:creationId xmlns:p14="http://schemas.microsoft.com/office/powerpoint/2010/main" val="262136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712F39-37AB-470C-8870-FC34EBA4FD61}"/>
              </a:ext>
            </a:extLst>
          </p:cNvPr>
          <p:cNvSpPr>
            <a:spLocks noGrp="1"/>
          </p:cNvSpPr>
          <p:nvPr>
            <p:ph type="title"/>
          </p:nvPr>
        </p:nvSpPr>
        <p:spPr/>
        <p:txBody>
          <a:bodyPr/>
          <a:lstStyle/>
          <a:p>
            <a:r>
              <a:rPr lang="en-US" dirty="0"/>
              <a:t>Azure Functions – Event Integration</a:t>
            </a:r>
          </a:p>
        </p:txBody>
      </p:sp>
      <p:sp>
        <p:nvSpPr>
          <p:cNvPr id="2" name="Text Placeholder 1">
            <a:extLst>
              <a:ext uri="{FF2B5EF4-FFF2-40B4-BE49-F238E27FC236}">
                <a16:creationId xmlns:a16="http://schemas.microsoft.com/office/drawing/2014/main" id="{32458579-8101-4072-8C39-80197DB02307}"/>
              </a:ext>
            </a:extLst>
          </p:cNvPr>
          <p:cNvSpPr>
            <a:spLocks noGrp="1"/>
          </p:cNvSpPr>
          <p:nvPr>
            <p:ph type="body" sz="quarter" idx="4294967295"/>
          </p:nvPr>
        </p:nvSpPr>
        <p:spPr>
          <a:xfrm>
            <a:off x="796701" y="1384418"/>
            <a:ext cx="5373688" cy="396875"/>
          </a:xfrm>
        </p:spPr>
        <p:txBody>
          <a:bodyPr>
            <a:normAutofit fontScale="92500" lnSpcReduction="20000"/>
          </a:bodyPr>
          <a:lstStyle/>
          <a:p>
            <a:pPr marL="0" indent="0">
              <a:buNone/>
            </a:pPr>
            <a:r>
              <a:rPr lang="en-US" dirty="0"/>
              <a:t>Example: Invoice Processing</a:t>
            </a:r>
          </a:p>
        </p:txBody>
      </p:sp>
      <p:sp>
        <p:nvSpPr>
          <p:cNvPr id="5" name="Rounded Rectangle 3">
            <a:extLst>
              <a:ext uri="{FF2B5EF4-FFF2-40B4-BE49-F238E27FC236}">
                <a16:creationId xmlns:a16="http://schemas.microsoft.com/office/drawing/2014/main" id="{B9482483-7FDF-4178-A4B5-D6ADEFBFC659}"/>
              </a:ext>
            </a:extLst>
          </p:cNvPr>
          <p:cNvSpPr/>
          <p:nvPr/>
        </p:nvSpPr>
        <p:spPr bwMode="auto">
          <a:xfrm>
            <a:off x="2835778" y="4597481"/>
            <a:ext cx="2614174" cy="1891810"/>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ounded Rectangle 8">
            <a:extLst>
              <a:ext uri="{FF2B5EF4-FFF2-40B4-BE49-F238E27FC236}">
                <a16:creationId xmlns:a16="http://schemas.microsoft.com/office/drawing/2014/main" id="{2E53A14B-C8C7-4CCB-81E0-FD181524E031}"/>
              </a:ext>
            </a:extLst>
          </p:cNvPr>
          <p:cNvSpPr/>
          <p:nvPr/>
        </p:nvSpPr>
        <p:spPr bwMode="auto">
          <a:xfrm>
            <a:off x="6608662" y="1999853"/>
            <a:ext cx="2090667" cy="2497808"/>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ounded Rectangle 9">
            <a:extLst>
              <a:ext uri="{FF2B5EF4-FFF2-40B4-BE49-F238E27FC236}">
                <a16:creationId xmlns:a16="http://schemas.microsoft.com/office/drawing/2014/main" id="{17A017B5-3B63-4D95-92E1-A91E6501293A}"/>
              </a:ext>
            </a:extLst>
          </p:cNvPr>
          <p:cNvSpPr/>
          <p:nvPr/>
        </p:nvSpPr>
        <p:spPr bwMode="auto">
          <a:xfrm>
            <a:off x="2821783" y="1999853"/>
            <a:ext cx="8005544" cy="2497808"/>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10">
            <a:extLst>
              <a:ext uri="{FF2B5EF4-FFF2-40B4-BE49-F238E27FC236}">
                <a16:creationId xmlns:a16="http://schemas.microsoft.com/office/drawing/2014/main" id="{A602DF4F-42B6-46E3-9048-E39EB4DF0FD4}"/>
              </a:ext>
            </a:extLst>
          </p:cNvPr>
          <p:cNvSpPr/>
          <p:nvPr/>
        </p:nvSpPr>
        <p:spPr bwMode="auto">
          <a:xfrm>
            <a:off x="825196" y="2019490"/>
            <a:ext cx="1961924" cy="4469801"/>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CEFF253D-2F64-474C-9773-B2B958B9E956}"/>
              </a:ext>
            </a:extLst>
          </p:cNvPr>
          <p:cNvGrpSpPr/>
          <p:nvPr/>
        </p:nvGrpSpPr>
        <p:grpSpPr>
          <a:xfrm>
            <a:off x="688718" y="2313837"/>
            <a:ext cx="10214230" cy="3923356"/>
            <a:chOff x="108945" y="1413171"/>
            <a:chExt cx="11996707" cy="4870730"/>
          </a:xfrm>
        </p:grpSpPr>
        <p:sp>
          <p:nvSpPr>
            <p:cNvPr id="10" name="TextBox 9">
              <a:extLst>
                <a:ext uri="{FF2B5EF4-FFF2-40B4-BE49-F238E27FC236}">
                  <a16:creationId xmlns:a16="http://schemas.microsoft.com/office/drawing/2014/main" id="{E7AC5605-D653-4890-9782-BA4E70D73029}"/>
                </a:ext>
              </a:extLst>
            </p:cNvPr>
            <p:cNvSpPr txBox="1"/>
            <p:nvPr/>
          </p:nvSpPr>
          <p:spPr>
            <a:xfrm>
              <a:off x="9783934" y="1789873"/>
              <a:ext cx="2321718" cy="764145"/>
            </a:xfrm>
            <a:prstGeom prst="rect">
              <a:avLst/>
            </a:prstGeom>
            <a:noFill/>
          </p:spPr>
          <p:txBody>
            <a:bodyPr wrap="square" lIns="179285" tIns="143428" rIns="179285" bIns="143428" rtlCol="0" anchor="ctr">
              <a:spAutoFit/>
            </a:bodyPr>
            <a:lstStyle>
              <a:defPPr>
                <a:defRPr lang="en-US"/>
              </a:defPPr>
              <a:lvl1pPr algn="ctr">
                <a:lnSpc>
                  <a:spcPct val="90000"/>
                </a:lnSpc>
                <a:spcAft>
                  <a:spcPts val="588"/>
                </a:spcAft>
                <a:defRPr sz="2353">
                  <a:solidFill>
                    <a:schemeClr val="tx1">
                      <a:lumMod val="65000"/>
                      <a:lumOff val="35000"/>
                    </a:schemeClr>
                  </a:solidFill>
                </a:defRPr>
              </a:lvl1pPr>
            </a:lstStyle>
            <a:p>
              <a:r>
                <a:rPr lang="en-US" dirty="0"/>
                <a:t>Store record</a:t>
              </a:r>
            </a:p>
          </p:txBody>
        </p:sp>
        <p:grpSp>
          <p:nvGrpSpPr>
            <p:cNvPr id="11" name="Group 10">
              <a:extLst>
                <a:ext uri="{FF2B5EF4-FFF2-40B4-BE49-F238E27FC236}">
                  <a16:creationId xmlns:a16="http://schemas.microsoft.com/office/drawing/2014/main" id="{88BFAD7E-842C-4D74-B85E-AA322019A0B4}"/>
                </a:ext>
              </a:extLst>
            </p:cNvPr>
            <p:cNvGrpSpPr/>
            <p:nvPr/>
          </p:nvGrpSpPr>
          <p:grpSpPr>
            <a:xfrm>
              <a:off x="108945" y="1413171"/>
              <a:ext cx="11537748" cy="4870730"/>
              <a:chOff x="108945" y="1413171"/>
              <a:chExt cx="11537748" cy="4870730"/>
            </a:xfrm>
          </p:grpSpPr>
          <p:cxnSp>
            <p:nvCxnSpPr>
              <p:cNvPr id="12" name="Straight Arrow Connector 11">
                <a:extLst>
                  <a:ext uri="{FF2B5EF4-FFF2-40B4-BE49-F238E27FC236}">
                    <a16:creationId xmlns:a16="http://schemas.microsoft.com/office/drawing/2014/main" id="{4C2DABD1-FEBB-468C-B0E6-23AE259FB21B}"/>
                  </a:ext>
                </a:extLst>
              </p:cNvPr>
              <p:cNvCxnSpPr>
                <a:stCxn id="15" idx="6"/>
                <a:endCxn id="18" idx="2"/>
              </p:cNvCxnSpPr>
              <p:nvPr/>
            </p:nvCxnSpPr>
            <p:spPr>
              <a:xfrm>
                <a:off x="4316017" y="3127492"/>
                <a:ext cx="1141808" cy="0"/>
              </a:xfrm>
              <a:prstGeom prst="straightConnector1">
                <a:avLst/>
              </a:prstGeom>
              <a:ln w="5715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9B2FA47-1C57-4A05-9F39-68F06AF5FCD9}"/>
                  </a:ext>
                </a:extLst>
              </p:cNvPr>
              <p:cNvCxnSpPr>
                <a:stCxn id="18" idx="6"/>
                <a:endCxn id="22" idx="2"/>
              </p:cNvCxnSpPr>
              <p:nvPr/>
            </p:nvCxnSpPr>
            <p:spPr>
              <a:xfrm>
                <a:off x="6734175" y="3127492"/>
                <a:ext cx="1218008" cy="0"/>
              </a:xfrm>
              <a:prstGeom prst="straightConnector1">
                <a:avLst/>
              </a:prstGeom>
              <a:ln w="5715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A5B1663-DAFB-471B-9189-EEEC45A5B7C4}"/>
                  </a:ext>
                </a:extLst>
              </p:cNvPr>
              <p:cNvCxnSpPr>
                <a:stCxn id="22" idx="6"/>
                <a:endCxn id="24" idx="2"/>
              </p:cNvCxnSpPr>
              <p:nvPr/>
            </p:nvCxnSpPr>
            <p:spPr>
              <a:xfrm>
                <a:off x="9228533" y="3127492"/>
                <a:ext cx="1141810" cy="0"/>
              </a:xfrm>
              <a:prstGeom prst="straightConnector1">
                <a:avLst/>
              </a:prstGeom>
              <a:ln w="5715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CC4271D4-C829-4974-8CBE-2A999B86CABB}"/>
                  </a:ext>
                </a:extLst>
              </p:cNvPr>
              <p:cNvSpPr/>
              <p:nvPr/>
            </p:nvSpPr>
            <p:spPr bwMode="auto">
              <a:xfrm>
                <a:off x="3039667"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5DDF79E4-29BB-4083-98F7-EAEE2DE6753B}"/>
                  </a:ext>
                </a:extLst>
              </p:cNvPr>
              <p:cNvSpPr txBox="1"/>
              <p:nvPr/>
            </p:nvSpPr>
            <p:spPr>
              <a:xfrm>
                <a:off x="2377845" y="1436471"/>
                <a:ext cx="2683073" cy="1168703"/>
              </a:xfrm>
              <a:prstGeom prst="rect">
                <a:avLst/>
              </a:prstGeom>
              <a:noFill/>
            </p:spPr>
            <p:txBody>
              <a:bodyPr wrap="square" lIns="179285" tIns="143428" rIns="179285" bIns="143428" rtlCol="0" anchor="ctr">
                <a:spAutoFit/>
              </a:bodyPr>
              <a:lstStyle/>
              <a:p>
                <a:pPr algn="ctr">
                  <a:lnSpc>
                    <a:spcPct val="90000"/>
                  </a:lnSpc>
                  <a:spcAft>
                    <a:spcPts val="588"/>
                  </a:spcAft>
                </a:pPr>
                <a:r>
                  <a:rPr lang="en-US" sz="2353" dirty="0">
                    <a:solidFill>
                      <a:schemeClr val="tx1">
                        <a:lumMod val="65000"/>
                        <a:lumOff val="35000"/>
                      </a:schemeClr>
                    </a:solidFill>
                  </a:rPr>
                  <a:t>Post new invoice</a:t>
                </a:r>
              </a:p>
            </p:txBody>
          </p:sp>
          <p:sp>
            <p:nvSpPr>
              <p:cNvPr id="17" name="Right Arrow 19">
                <a:extLst>
                  <a:ext uri="{FF2B5EF4-FFF2-40B4-BE49-F238E27FC236}">
                    <a16:creationId xmlns:a16="http://schemas.microsoft.com/office/drawing/2014/main" id="{F58548E3-661E-427E-A79A-032AA92BFF0C}"/>
                  </a:ext>
                </a:extLst>
              </p:cNvPr>
              <p:cNvSpPr/>
              <p:nvPr/>
            </p:nvSpPr>
            <p:spPr bwMode="auto">
              <a:xfrm>
                <a:off x="4620221" y="2917942"/>
                <a:ext cx="533400" cy="41910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E536705A-445F-4145-B4D4-3E9C07D51F2C}"/>
                  </a:ext>
                </a:extLst>
              </p:cNvPr>
              <p:cNvSpPr/>
              <p:nvPr/>
            </p:nvSpPr>
            <p:spPr bwMode="auto">
              <a:xfrm>
                <a:off x="5457825"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9A0E2ED1-90C3-4BCB-92A1-F0C1F5DBD46B}"/>
                  </a:ext>
                </a:extLst>
              </p:cNvPr>
              <p:cNvSpPr/>
              <p:nvPr/>
            </p:nvSpPr>
            <p:spPr bwMode="auto">
              <a:xfrm>
                <a:off x="3464695" y="5026601"/>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D2530E6C-4EB5-4315-957D-F620BB54C878}"/>
                  </a:ext>
                </a:extLst>
              </p:cNvPr>
              <p:cNvSpPr txBox="1"/>
              <p:nvPr/>
            </p:nvSpPr>
            <p:spPr>
              <a:xfrm>
                <a:off x="2740037" y="4416578"/>
                <a:ext cx="2705942" cy="764152"/>
              </a:xfrm>
              <a:prstGeom prst="rect">
                <a:avLst/>
              </a:prstGeom>
              <a:noFill/>
            </p:spPr>
            <p:txBody>
              <a:bodyPr wrap="square" lIns="179285" tIns="143428" rIns="179285" bIns="143428" rtlCol="0" anchor="ctr">
                <a:spAutoFit/>
              </a:bodyPr>
              <a:lstStyle>
                <a:defPPr>
                  <a:defRPr lang="en-US"/>
                </a:defPPr>
                <a:lvl1pPr algn="ctr">
                  <a:lnSpc>
                    <a:spcPct val="90000"/>
                  </a:lnSpc>
                  <a:spcAft>
                    <a:spcPts val="588"/>
                  </a:spcAft>
                  <a:defRPr sz="2353">
                    <a:solidFill>
                      <a:schemeClr val="tx1">
                        <a:lumMod val="65000"/>
                        <a:lumOff val="35000"/>
                      </a:schemeClr>
                    </a:solidFill>
                  </a:defRPr>
                </a:lvl1pPr>
              </a:lstStyle>
              <a:p>
                <a:r>
                  <a:rPr lang="en-US" dirty="0"/>
                  <a:t>Fetch Invoice</a:t>
                </a:r>
              </a:p>
            </p:txBody>
          </p:sp>
          <p:sp>
            <p:nvSpPr>
              <p:cNvPr id="21" name="TextBox 20">
                <a:extLst>
                  <a:ext uri="{FF2B5EF4-FFF2-40B4-BE49-F238E27FC236}">
                    <a16:creationId xmlns:a16="http://schemas.microsoft.com/office/drawing/2014/main" id="{C50F2DE0-1C71-4304-AD04-DBCD77333ED6}"/>
                  </a:ext>
                </a:extLst>
              </p:cNvPr>
              <p:cNvSpPr txBox="1"/>
              <p:nvPr/>
            </p:nvSpPr>
            <p:spPr>
              <a:xfrm>
                <a:off x="4935141" y="1650759"/>
                <a:ext cx="2321718" cy="764145"/>
              </a:xfrm>
              <a:prstGeom prst="rect">
                <a:avLst/>
              </a:prstGeom>
              <a:noFill/>
            </p:spPr>
            <p:txBody>
              <a:bodyPr wrap="square" lIns="179285" tIns="143428" rIns="179285" bIns="143428" rtlCol="0" anchor="ctr">
                <a:spAutoFit/>
              </a:bodyPr>
              <a:lstStyle>
                <a:defPPr>
                  <a:defRPr lang="en-US"/>
                </a:defPPr>
                <a:lvl1pPr algn="ctr">
                  <a:lnSpc>
                    <a:spcPct val="90000"/>
                  </a:lnSpc>
                  <a:spcAft>
                    <a:spcPts val="588"/>
                  </a:spcAft>
                  <a:defRPr sz="2353">
                    <a:solidFill>
                      <a:schemeClr val="tx1">
                        <a:lumMod val="65000"/>
                        <a:lumOff val="35000"/>
                      </a:schemeClr>
                    </a:solidFill>
                  </a:defRPr>
                </a:lvl1pPr>
              </a:lstStyle>
              <a:p>
                <a:r>
                  <a:rPr lang="en-US" dirty="0"/>
                  <a:t>Grab raw file</a:t>
                </a:r>
              </a:p>
            </p:txBody>
          </p:sp>
          <p:sp>
            <p:nvSpPr>
              <p:cNvPr id="22" name="Oval 21">
                <a:extLst>
                  <a:ext uri="{FF2B5EF4-FFF2-40B4-BE49-F238E27FC236}">
                    <a16:creationId xmlns:a16="http://schemas.microsoft.com/office/drawing/2014/main" id="{EB1BA546-1A78-4850-A702-A0D47BCA4E9D}"/>
                  </a:ext>
                </a:extLst>
              </p:cNvPr>
              <p:cNvSpPr/>
              <p:nvPr/>
            </p:nvSpPr>
            <p:spPr bwMode="auto">
              <a:xfrm>
                <a:off x="7952183"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74BC7ED4-8E84-487A-8748-DE581682F3BC}"/>
                  </a:ext>
                </a:extLst>
              </p:cNvPr>
              <p:cNvSpPr txBox="1"/>
              <p:nvPr/>
            </p:nvSpPr>
            <p:spPr>
              <a:xfrm>
                <a:off x="7081311" y="1413171"/>
                <a:ext cx="2321718" cy="1168688"/>
              </a:xfrm>
              <a:prstGeom prst="rect">
                <a:avLst/>
              </a:prstGeom>
              <a:noFill/>
            </p:spPr>
            <p:txBody>
              <a:bodyPr wrap="square" lIns="179285" tIns="143428" rIns="179285" bIns="143428" rtlCol="0" anchor="ctr">
                <a:spAutoFit/>
              </a:bodyPr>
              <a:lstStyle>
                <a:defPPr>
                  <a:defRPr lang="en-US"/>
                </a:defPPr>
                <a:lvl1pPr algn="ctr">
                  <a:lnSpc>
                    <a:spcPct val="90000"/>
                  </a:lnSpc>
                  <a:spcAft>
                    <a:spcPts val="588"/>
                  </a:spcAft>
                  <a:defRPr sz="2353">
                    <a:solidFill>
                      <a:schemeClr val="tx1">
                        <a:lumMod val="65000"/>
                        <a:lumOff val="35000"/>
                      </a:schemeClr>
                    </a:solidFill>
                  </a:defRPr>
                </a:lvl1pPr>
              </a:lstStyle>
              <a:p>
                <a:r>
                  <a:rPr lang="en-US" dirty="0"/>
                  <a:t>Convert to JSON</a:t>
                </a:r>
              </a:p>
            </p:txBody>
          </p:sp>
          <p:sp>
            <p:nvSpPr>
              <p:cNvPr id="24" name="Oval 23">
                <a:extLst>
                  <a:ext uri="{FF2B5EF4-FFF2-40B4-BE49-F238E27FC236}">
                    <a16:creationId xmlns:a16="http://schemas.microsoft.com/office/drawing/2014/main" id="{61DEE2E3-7527-4ABF-B982-47931CF6E8E2}"/>
                  </a:ext>
                </a:extLst>
              </p:cNvPr>
              <p:cNvSpPr/>
              <p:nvPr/>
            </p:nvSpPr>
            <p:spPr bwMode="auto">
              <a:xfrm>
                <a:off x="10370343"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6BCC0D36-24DA-4395-A27D-874EDFFFF799}"/>
                  </a:ext>
                </a:extLst>
              </p:cNvPr>
              <p:cNvSpPr/>
              <p:nvPr/>
            </p:nvSpPr>
            <p:spPr bwMode="auto">
              <a:xfrm>
                <a:off x="614365" y="3739138"/>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ABE33413-67ED-4EC0-9565-90E957987777}"/>
                  </a:ext>
                </a:extLst>
              </p:cNvPr>
              <p:cNvSpPr txBox="1"/>
              <p:nvPr/>
            </p:nvSpPr>
            <p:spPr>
              <a:xfrm>
                <a:off x="108945" y="2932469"/>
                <a:ext cx="2321718" cy="764152"/>
              </a:xfrm>
              <a:prstGeom prst="rect">
                <a:avLst/>
              </a:prstGeom>
              <a:noFill/>
            </p:spPr>
            <p:txBody>
              <a:bodyPr wrap="square" lIns="179285" tIns="143428" rIns="179285" bIns="143428" rtlCol="0" anchor="ctr">
                <a:spAutoFit/>
              </a:bodyPr>
              <a:lstStyle>
                <a:defPPr>
                  <a:defRPr lang="en-US"/>
                </a:defPPr>
                <a:lvl1pPr algn="ctr">
                  <a:lnSpc>
                    <a:spcPct val="90000"/>
                  </a:lnSpc>
                  <a:spcAft>
                    <a:spcPts val="588"/>
                  </a:spcAft>
                  <a:defRPr sz="2353">
                    <a:solidFill>
                      <a:schemeClr val="tx1">
                        <a:lumMod val="65000"/>
                        <a:lumOff val="35000"/>
                      </a:schemeClr>
                    </a:solidFill>
                  </a:defRPr>
                </a:lvl1pPr>
              </a:lstStyle>
              <a:p>
                <a:r>
                  <a:rPr lang="en-US" dirty="0"/>
                  <a:t>API layer</a:t>
                </a:r>
              </a:p>
            </p:txBody>
          </p:sp>
          <p:sp>
            <p:nvSpPr>
              <p:cNvPr id="27" name="Equal 29">
                <a:extLst>
                  <a:ext uri="{FF2B5EF4-FFF2-40B4-BE49-F238E27FC236}">
                    <a16:creationId xmlns:a16="http://schemas.microsoft.com/office/drawing/2014/main" id="{BE9BFCF1-5B8D-4F36-8A9D-28D74893AB96}"/>
                  </a:ext>
                </a:extLst>
              </p:cNvPr>
              <p:cNvSpPr/>
              <p:nvPr/>
            </p:nvSpPr>
            <p:spPr bwMode="auto">
              <a:xfrm>
                <a:off x="7038379" y="2930211"/>
                <a:ext cx="609600" cy="394562"/>
              </a:xfrm>
              <a:prstGeom prst="mathEqual">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ight Arrow 30">
                <a:extLst>
                  <a:ext uri="{FF2B5EF4-FFF2-40B4-BE49-F238E27FC236}">
                    <a16:creationId xmlns:a16="http://schemas.microsoft.com/office/drawing/2014/main" id="{26B4DA56-3EC2-4B9D-9C5B-F40BA3B580D5}"/>
                  </a:ext>
                </a:extLst>
              </p:cNvPr>
              <p:cNvSpPr/>
              <p:nvPr/>
            </p:nvSpPr>
            <p:spPr bwMode="auto">
              <a:xfrm>
                <a:off x="9532737" y="2917942"/>
                <a:ext cx="533400" cy="41910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Can 31">
                <a:extLst>
                  <a:ext uri="{FF2B5EF4-FFF2-40B4-BE49-F238E27FC236}">
                    <a16:creationId xmlns:a16="http://schemas.microsoft.com/office/drawing/2014/main" id="{7AA24E66-26E9-4C37-B513-823DBDD5AFB0}"/>
                  </a:ext>
                </a:extLst>
              </p:cNvPr>
              <p:cNvSpPr/>
              <p:nvPr/>
            </p:nvSpPr>
            <p:spPr bwMode="auto">
              <a:xfrm>
                <a:off x="8147444" y="5059756"/>
                <a:ext cx="885825" cy="1190988"/>
              </a:xfrm>
              <a:prstGeom prst="can">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0" name="Straight Arrow Connector 29">
                <a:extLst>
                  <a:ext uri="{FF2B5EF4-FFF2-40B4-BE49-F238E27FC236}">
                    <a16:creationId xmlns:a16="http://schemas.microsoft.com/office/drawing/2014/main" id="{0C005E3B-B1C8-4045-99D4-953E3EAF8651}"/>
                  </a:ext>
                </a:extLst>
              </p:cNvPr>
              <p:cNvCxnSpPr>
                <a:stCxn id="25" idx="7"/>
                <a:endCxn id="15" idx="2"/>
              </p:cNvCxnSpPr>
              <p:nvPr/>
            </p:nvCxnSpPr>
            <p:spPr>
              <a:xfrm flipV="1">
                <a:off x="1703798" y="3127492"/>
                <a:ext cx="1335869" cy="795773"/>
              </a:xfrm>
              <a:prstGeom prst="straightConnector1">
                <a:avLst/>
              </a:prstGeom>
              <a:ln w="5715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EFFC449-E67B-4C59-B2ED-724052EE3C59}"/>
                  </a:ext>
                </a:extLst>
              </p:cNvPr>
              <p:cNvCxnSpPr>
                <a:stCxn id="25" idx="5"/>
                <a:endCxn id="19" idx="2"/>
              </p:cNvCxnSpPr>
              <p:nvPr/>
            </p:nvCxnSpPr>
            <p:spPr>
              <a:xfrm>
                <a:off x="1703797" y="4812310"/>
                <a:ext cx="1760898" cy="842941"/>
              </a:xfrm>
              <a:prstGeom prst="straightConnector1">
                <a:avLst/>
              </a:prstGeom>
              <a:ln w="5715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Plus 34">
                <a:extLst>
                  <a:ext uri="{FF2B5EF4-FFF2-40B4-BE49-F238E27FC236}">
                    <a16:creationId xmlns:a16="http://schemas.microsoft.com/office/drawing/2014/main" id="{EE96C87D-45EE-44B6-B85B-A5A7B3D1E69F}"/>
                  </a:ext>
                </a:extLst>
              </p:cNvPr>
              <p:cNvSpPr/>
              <p:nvPr/>
            </p:nvSpPr>
            <p:spPr bwMode="auto">
              <a:xfrm>
                <a:off x="2078238" y="3233824"/>
                <a:ext cx="533400" cy="523875"/>
              </a:xfrm>
              <a:prstGeom prst="mathPlus">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Plus 35">
                <a:extLst>
                  <a:ext uri="{FF2B5EF4-FFF2-40B4-BE49-F238E27FC236}">
                    <a16:creationId xmlns:a16="http://schemas.microsoft.com/office/drawing/2014/main" id="{72C44DC1-A96D-4F41-8491-78F052E4FF5F}"/>
                  </a:ext>
                </a:extLst>
              </p:cNvPr>
              <p:cNvSpPr/>
              <p:nvPr/>
            </p:nvSpPr>
            <p:spPr bwMode="auto">
              <a:xfrm>
                <a:off x="2100264" y="4975811"/>
                <a:ext cx="533400" cy="523875"/>
              </a:xfrm>
              <a:prstGeom prst="mathPlus">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4" name="Straight Arrow Connector 33">
                <a:extLst>
                  <a:ext uri="{FF2B5EF4-FFF2-40B4-BE49-F238E27FC236}">
                    <a16:creationId xmlns:a16="http://schemas.microsoft.com/office/drawing/2014/main" id="{8F24AB23-222C-41A1-B4BA-BFE7378B1CB6}"/>
                  </a:ext>
                </a:extLst>
              </p:cNvPr>
              <p:cNvCxnSpPr>
                <a:stCxn id="19" idx="6"/>
                <a:endCxn id="29" idx="2"/>
              </p:cNvCxnSpPr>
              <p:nvPr/>
            </p:nvCxnSpPr>
            <p:spPr>
              <a:xfrm flipV="1">
                <a:off x="4741045" y="5655250"/>
                <a:ext cx="3406399" cy="1"/>
              </a:xfrm>
              <a:prstGeom prst="straightConnector1">
                <a:avLst/>
              </a:prstGeom>
              <a:ln w="5715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7">
                <a:extLst>
                  <a:ext uri="{FF2B5EF4-FFF2-40B4-BE49-F238E27FC236}">
                    <a16:creationId xmlns:a16="http://schemas.microsoft.com/office/drawing/2014/main" id="{2FB54099-5C93-467D-A2AD-8BF3FF4DB0E9}"/>
                  </a:ext>
                </a:extLst>
              </p:cNvPr>
              <p:cNvCxnSpPr>
                <a:stCxn id="24" idx="4"/>
                <a:endCxn id="29" idx="4"/>
              </p:cNvCxnSpPr>
              <p:nvPr/>
            </p:nvCxnSpPr>
            <p:spPr>
              <a:xfrm rot="5400000">
                <a:off x="9071340" y="3718071"/>
                <a:ext cx="1899108" cy="1975250"/>
              </a:xfrm>
              <a:prstGeom prst="bentConnector2">
                <a:avLst/>
              </a:prstGeom>
              <a:ln w="5715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6" name="TextBox 35">
            <a:extLst>
              <a:ext uri="{FF2B5EF4-FFF2-40B4-BE49-F238E27FC236}">
                <a16:creationId xmlns:a16="http://schemas.microsoft.com/office/drawing/2014/main" id="{36880245-D71A-48C5-8F71-AD3A98EAFA4E}"/>
              </a:ext>
            </a:extLst>
          </p:cNvPr>
          <p:cNvSpPr txBox="1"/>
          <p:nvPr/>
        </p:nvSpPr>
        <p:spPr>
          <a:xfrm>
            <a:off x="681483" y="1915910"/>
            <a:ext cx="2197744" cy="941374"/>
          </a:xfrm>
          <a:prstGeom prst="rect">
            <a:avLst/>
          </a:prstGeom>
          <a:noFill/>
        </p:spPr>
        <p:txBody>
          <a:bodyPr wrap="square" lIns="179285" tIns="143428" rIns="179285" bIns="143428" rtlCol="0" anchor="ctr">
            <a:spAutoFit/>
          </a:bodyPr>
          <a:lstStyle/>
          <a:p>
            <a:pPr algn="ctr">
              <a:lnSpc>
                <a:spcPct val="90000"/>
              </a:lnSpc>
              <a:spcAft>
                <a:spcPts val="588"/>
              </a:spcAft>
            </a:pPr>
            <a:r>
              <a:rPr lang="en-US" sz="2353" b="1" dirty="0">
                <a:solidFill>
                  <a:srgbClr val="0078D7"/>
                </a:solidFill>
              </a:rPr>
              <a:t>API Management</a:t>
            </a:r>
          </a:p>
        </p:txBody>
      </p:sp>
      <p:pic>
        <p:nvPicPr>
          <p:cNvPr id="37" name="Picture 2" descr="https://az213233.vo.msecnd.net/Content/6.0.00298.4.160413-1548/ApiManagement/Images/ApiManagement.png">
            <a:extLst>
              <a:ext uri="{FF2B5EF4-FFF2-40B4-BE49-F238E27FC236}">
                <a16:creationId xmlns:a16="http://schemas.microsoft.com/office/drawing/2014/main" id="{23ED7736-99AF-43DD-A52F-41AD914DE0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976" t="-11700"/>
          <a:stretch/>
        </p:blipFill>
        <p:spPr bwMode="auto">
          <a:xfrm>
            <a:off x="1342917" y="4312709"/>
            <a:ext cx="600430" cy="707119"/>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3EEF3F95-609E-4DA5-8B3A-C9AF648D0C09}"/>
              </a:ext>
            </a:extLst>
          </p:cNvPr>
          <p:cNvSpPr txBox="1"/>
          <p:nvPr/>
        </p:nvSpPr>
        <p:spPr>
          <a:xfrm>
            <a:off x="2969660" y="1898877"/>
            <a:ext cx="1762918" cy="615522"/>
          </a:xfrm>
          <a:prstGeom prst="rect">
            <a:avLst/>
          </a:prstGeom>
          <a:noFill/>
        </p:spPr>
        <p:txBody>
          <a:bodyPr wrap="square" lIns="179285" tIns="143428" rIns="179285" bIns="143428" rtlCol="0" anchor="ctr">
            <a:spAutoFit/>
          </a:bodyPr>
          <a:lstStyle/>
          <a:p>
            <a:pPr algn="ctr">
              <a:lnSpc>
                <a:spcPct val="90000"/>
              </a:lnSpc>
              <a:spcAft>
                <a:spcPts val="588"/>
              </a:spcAft>
            </a:pPr>
            <a:r>
              <a:rPr lang="en-US" sz="2353" b="1" dirty="0">
                <a:solidFill>
                  <a:srgbClr val="0078D7"/>
                </a:solidFill>
              </a:rPr>
              <a:t>Logic App</a:t>
            </a:r>
          </a:p>
        </p:txBody>
      </p:sp>
      <p:pic>
        <p:nvPicPr>
          <p:cNvPr id="43" name="Picture 42">
            <a:extLst>
              <a:ext uri="{FF2B5EF4-FFF2-40B4-BE49-F238E27FC236}">
                <a16:creationId xmlns:a16="http://schemas.microsoft.com/office/drawing/2014/main" id="{84AADCAB-6062-45BD-B6B4-194B93AC2D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73208" y="5448413"/>
            <a:ext cx="815237" cy="663288"/>
          </a:xfrm>
          <a:prstGeom prst="rect">
            <a:avLst/>
          </a:prstGeom>
        </p:spPr>
      </p:pic>
      <p:sp>
        <p:nvSpPr>
          <p:cNvPr id="44" name="TextBox 43">
            <a:extLst>
              <a:ext uri="{FF2B5EF4-FFF2-40B4-BE49-F238E27FC236}">
                <a16:creationId xmlns:a16="http://schemas.microsoft.com/office/drawing/2014/main" id="{29BABE03-16ED-4633-92ED-9DF9AE6B35C5}"/>
              </a:ext>
            </a:extLst>
          </p:cNvPr>
          <p:cNvSpPr txBox="1"/>
          <p:nvPr/>
        </p:nvSpPr>
        <p:spPr>
          <a:xfrm>
            <a:off x="6329567" y="1860951"/>
            <a:ext cx="2596625" cy="615516"/>
          </a:xfrm>
          <a:prstGeom prst="rect">
            <a:avLst/>
          </a:prstGeom>
          <a:noFill/>
        </p:spPr>
        <p:txBody>
          <a:bodyPr wrap="square" lIns="179285" tIns="143428" rIns="179285" bIns="143428" rtlCol="0" anchor="ctr">
            <a:spAutoFit/>
          </a:bodyPr>
          <a:lstStyle/>
          <a:p>
            <a:pPr algn="ctr">
              <a:lnSpc>
                <a:spcPct val="90000"/>
              </a:lnSpc>
              <a:spcAft>
                <a:spcPts val="588"/>
              </a:spcAft>
            </a:pPr>
            <a:r>
              <a:rPr lang="en-US" sz="2353" b="1">
                <a:solidFill>
                  <a:srgbClr val="0078D7"/>
                </a:solidFill>
              </a:rPr>
              <a:t>Azure Function</a:t>
            </a:r>
            <a:endParaRPr lang="en-US" sz="2353" b="1" dirty="0">
              <a:solidFill>
                <a:srgbClr val="0078D7"/>
              </a:solidFill>
            </a:endParaRPr>
          </a:p>
        </p:txBody>
      </p:sp>
      <p:pic>
        <p:nvPicPr>
          <p:cNvPr id="4" name="Picture 3"/>
          <p:cNvPicPr>
            <a:picLocks noChangeAspect="1"/>
          </p:cNvPicPr>
          <p:nvPr/>
        </p:nvPicPr>
        <p:blipFill>
          <a:blip r:embed="rId4">
            <a:clrChange>
              <a:clrFrom>
                <a:srgbClr val="FFFFFF"/>
              </a:clrFrom>
              <a:clrTo>
                <a:srgbClr val="FFFFFF">
                  <a:alpha val="0"/>
                </a:srgbClr>
              </a:clrTo>
            </a:clrChange>
            <a:biLevel thresh="25000"/>
          </a:blip>
          <a:stretch>
            <a:fillRect/>
          </a:stretch>
        </p:blipFill>
        <p:spPr>
          <a:xfrm>
            <a:off x="9649768" y="3484390"/>
            <a:ext cx="638120" cy="499711"/>
          </a:xfrm>
          <a:prstGeom prst="rect">
            <a:avLst/>
          </a:prstGeom>
        </p:spPr>
      </p:pic>
      <p:pic>
        <p:nvPicPr>
          <p:cNvPr id="45" name="Picture 44"/>
          <p:cNvPicPr>
            <a:picLocks noChangeAspect="1"/>
          </p:cNvPicPr>
          <p:nvPr/>
        </p:nvPicPr>
        <p:blipFill>
          <a:blip r:embed="rId4">
            <a:clrChange>
              <a:clrFrom>
                <a:srgbClr val="FFFFFF"/>
              </a:clrFrom>
              <a:clrTo>
                <a:srgbClr val="FFFFFF">
                  <a:alpha val="0"/>
                </a:srgbClr>
              </a:clrTo>
            </a:clrChange>
            <a:biLevel thresh="25000"/>
          </a:blip>
          <a:stretch>
            <a:fillRect/>
          </a:stretch>
        </p:blipFill>
        <p:spPr>
          <a:xfrm>
            <a:off x="5482646" y="3491256"/>
            <a:ext cx="638120" cy="499711"/>
          </a:xfrm>
          <a:prstGeom prst="rect">
            <a:avLst/>
          </a:prstGeom>
        </p:spPr>
      </p:pic>
      <p:pic>
        <p:nvPicPr>
          <p:cNvPr id="46" name="Picture 45"/>
          <p:cNvPicPr>
            <a:picLocks noChangeAspect="1"/>
          </p:cNvPicPr>
          <p:nvPr/>
        </p:nvPicPr>
        <p:blipFill>
          <a:blip r:embed="rId4">
            <a:clrChange>
              <a:clrFrom>
                <a:srgbClr val="FFFFFF"/>
              </a:clrFrom>
              <a:clrTo>
                <a:srgbClr val="FFFFFF">
                  <a:alpha val="0"/>
                </a:srgbClr>
              </a:clrTo>
            </a:clrChange>
            <a:biLevel thresh="25000"/>
          </a:blip>
          <a:stretch>
            <a:fillRect/>
          </a:stretch>
        </p:blipFill>
        <p:spPr>
          <a:xfrm>
            <a:off x="3403560" y="3467417"/>
            <a:ext cx="638120" cy="499711"/>
          </a:xfrm>
          <a:prstGeom prst="rect">
            <a:avLst/>
          </a:prstGeom>
        </p:spPr>
      </p:pic>
      <p:pic>
        <p:nvPicPr>
          <p:cNvPr id="47" name="Picture 46">
            <a:extLst>
              <a:ext uri="{FF2B5EF4-FFF2-40B4-BE49-F238E27FC236}">
                <a16:creationId xmlns:a16="http://schemas.microsoft.com/office/drawing/2014/main" id="{84AADCAB-6062-45BD-B6B4-194B93AC2D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08572" y="3375968"/>
            <a:ext cx="815237" cy="663288"/>
          </a:xfrm>
          <a:prstGeom prst="rect">
            <a:avLst/>
          </a:prstGeom>
        </p:spPr>
      </p:pic>
      <p:sp>
        <p:nvSpPr>
          <p:cNvPr id="48" name="TextBox 47">
            <a:extLst>
              <a:ext uri="{FF2B5EF4-FFF2-40B4-BE49-F238E27FC236}">
                <a16:creationId xmlns:a16="http://schemas.microsoft.com/office/drawing/2014/main" id="{3EEF3F95-609E-4DA5-8B3A-C9AF648D0C09}"/>
              </a:ext>
            </a:extLst>
          </p:cNvPr>
          <p:cNvSpPr txBox="1"/>
          <p:nvPr/>
        </p:nvSpPr>
        <p:spPr>
          <a:xfrm>
            <a:off x="2787120" y="4436316"/>
            <a:ext cx="2504000" cy="615516"/>
          </a:xfrm>
          <a:prstGeom prst="rect">
            <a:avLst/>
          </a:prstGeom>
          <a:noFill/>
        </p:spPr>
        <p:txBody>
          <a:bodyPr wrap="square" lIns="179285" tIns="143428" rIns="179285" bIns="143428" rtlCol="0" anchor="ctr">
            <a:spAutoFit/>
          </a:bodyPr>
          <a:lstStyle/>
          <a:p>
            <a:pPr algn="ctr">
              <a:lnSpc>
                <a:spcPct val="90000"/>
              </a:lnSpc>
              <a:spcAft>
                <a:spcPts val="588"/>
              </a:spcAft>
            </a:pPr>
            <a:r>
              <a:rPr lang="en-US" sz="2353" b="1">
                <a:solidFill>
                  <a:srgbClr val="0078D7"/>
                </a:solidFill>
              </a:rPr>
              <a:t>Azure Function</a:t>
            </a:r>
            <a:endParaRPr lang="en-US" sz="2353" b="1" dirty="0">
              <a:solidFill>
                <a:srgbClr val="0078D7"/>
              </a:solidFill>
            </a:endParaRPr>
          </a:p>
        </p:txBody>
      </p:sp>
    </p:spTree>
    <p:extLst>
      <p:ext uri="{BB962C8B-B14F-4D97-AF65-F5344CB8AC3E}">
        <p14:creationId xmlns:p14="http://schemas.microsoft.com/office/powerpoint/2010/main" val="40376429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5904B9-21C3-4139-8106-A4E2AECE1DD0}"/>
              </a:ext>
            </a:extLst>
          </p:cNvPr>
          <p:cNvSpPr/>
          <p:nvPr/>
        </p:nvSpPr>
        <p:spPr>
          <a:xfrm>
            <a:off x="0" y="0"/>
            <a:ext cx="12192000" cy="1703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0D2F4C73-0740-488C-8512-E61B356CB51E}"/>
              </a:ext>
            </a:extLst>
          </p:cNvPr>
          <p:cNvSpPr>
            <a:spLocks noGrp="1"/>
          </p:cNvSpPr>
          <p:nvPr>
            <p:ph type="body" sz="quarter" idx="10"/>
          </p:nvPr>
        </p:nvSpPr>
        <p:spPr>
          <a:xfrm>
            <a:off x="560836" y="1892620"/>
            <a:ext cx="11070327" cy="4707877"/>
          </a:xfrm>
        </p:spPr>
        <p:txBody>
          <a:bodyPr>
            <a:normAutofit/>
          </a:bodyPr>
          <a:lstStyle/>
          <a:p>
            <a:pPr marL="571500" indent="-571500">
              <a:buFont typeface="Arial" panose="020B0604020202020204" pitchFamily="34" charset="0"/>
              <a:buChar char="•"/>
            </a:pPr>
            <a:r>
              <a:rPr lang="en-US" sz="3600" dirty="0"/>
              <a:t>App Service Plan</a:t>
            </a:r>
          </a:p>
          <a:p>
            <a:pPr marL="795597" lvl="2" indent="-571500">
              <a:buFont typeface="Arial" panose="020B0604020202020204" pitchFamily="34" charset="0"/>
              <a:buChar char="•"/>
            </a:pPr>
            <a:r>
              <a:rPr lang="en-US" sz="3639" dirty="0"/>
              <a:t>Based on App Service Plan (dedicated resources)</a:t>
            </a:r>
          </a:p>
          <a:p>
            <a:pPr marL="795597" lvl="2" indent="-571500">
              <a:buFont typeface="Arial" panose="020B0604020202020204" pitchFamily="34" charset="0"/>
              <a:buChar char="•"/>
            </a:pPr>
            <a:r>
              <a:rPr lang="en-US" sz="3600" dirty="0"/>
              <a:t>Multiple Function Apps and/or Web Apps can share the same plan</a:t>
            </a:r>
          </a:p>
          <a:p>
            <a:pPr lvl="1"/>
            <a:endParaRPr lang="en-US" sz="3600" dirty="0"/>
          </a:p>
          <a:p>
            <a:pPr marL="571500" indent="-571500">
              <a:buFont typeface="Arial" panose="020B0604020202020204" pitchFamily="34" charset="0"/>
              <a:buChar char="•"/>
            </a:pPr>
            <a:r>
              <a:rPr lang="en-US" sz="3600" dirty="0"/>
              <a:t>Consumption Plan</a:t>
            </a:r>
          </a:p>
          <a:p>
            <a:pPr marL="795597" lvl="2" indent="-571500">
              <a:buFont typeface="Arial" panose="020B0604020202020204" pitchFamily="34" charset="0"/>
              <a:buChar char="•"/>
            </a:pPr>
            <a:r>
              <a:rPr lang="en-US" sz="3639" dirty="0"/>
              <a:t>Serverless Compute</a:t>
            </a:r>
          </a:p>
          <a:p>
            <a:pPr marL="795597" lvl="2" indent="-571500">
              <a:buFont typeface="Arial" panose="020B0604020202020204" pitchFamily="34" charset="0"/>
              <a:buChar char="•"/>
            </a:pPr>
            <a:r>
              <a:rPr lang="en-US" sz="3600" dirty="0"/>
              <a:t>Only pay for what you use (GB/s)</a:t>
            </a:r>
          </a:p>
        </p:txBody>
      </p:sp>
      <p:sp>
        <p:nvSpPr>
          <p:cNvPr id="3" name="Title 2">
            <a:extLst>
              <a:ext uri="{FF2B5EF4-FFF2-40B4-BE49-F238E27FC236}">
                <a16:creationId xmlns:a16="http://schemas.microsoft.com/office/drawing/2014/main" id="{B7C5EBD4-D960-482E-9F3E-DC65B305425F}"/>
              </a:ext>
            </a:extLst>
          </p:cNvPr>
          <p:cNvSpPr>
            <a:spLocks noGrp="1"/>
          </p:cNvSpPr>
          <p:nvPr>
            <p:ph type="title"/>
          </p:nvPr>
        </p:nvSpPr>
        <p:spPr/>
        <p:txBody>
          <a:bodyPr/>
          <a:lstStyle/>
          <a:p>
            <a:r>
              <a:rPr lang="en-US" dirty="0">
                <a:solidFill>
                  <a:schemeClr val="bg1"/>
                </a:solidFill>
              </a:rPr>
              <a:t>Azure Functions - Pricing</a:t>
            </a:r>
          </a:p>
        </p:txBody>
      </p:sp>
    </p:spTree>
    <p:extLst>
      <p:ext uri="{BB962C8B-B14F-4D97-AF65-F5344CB8AC3E}">
        <p14:creationId xmlns:p14="http://schemas.microsoft.com/office/powerpoint/2010/main" val="11717256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051F37B-0B6C-4DF6-A8F8-D23908780F5E}"/>
              </a:ext>
            </a:extLst>
          </p:cNvPr>
          <p:cNvSpPr>
            <a:spLocks noGrp="1"/>
          </p:cNvSpPr>
          <p:nvPr>
            <p:ph idx="1"/>
          </p:nvPr>
        </p:nvSpPr>
        <p:spPr/>
        <p:txBody>
          <a:bodyPr/>
          <a:lstStyle/>
          <a:p>
            <a:pPr marL="457200" indent="-457200">
              <a:buFont typeface="Wingdings" panose="05000000000000000000" pitchFamily="2" charset="2"/>
              <a:buChar char="q"/>
            </a:pPr>
            <a:r>
              <a:rPr lang="en-US" b="1" i="1" dirty="0"/>
              <a:t>What are the advantages of moving to a Serverless model?</a:t>
            </a:r>
          </a:p>
          <a:p>
            <a:pPr marL="457200" indent="-457200">
              <a:buFont typeface="Wingdings" panose="05000000000000000000" pitchFamily="2" charset="2"/>
              <a:buChar char="q"/>
            </a:pPr>
            <a:endParaRPr lang="en-US" b="1" i="1" dirty="0"/>
          </a:p>
          <a:p>
            <a:pPr marL="457200" indent="-457200">
              <a:buFont typeface="Wingdings" panose="05000000000000000000" pitchFamily="2" charset="2"/>
              <a:buChar char="q"/>
            </a:pPr>
            <a:r>
              <a:rPr lang="en-US" b="1" i="1" dirty="0"/>
              <a:t>Have you seen/heard of customers adopting stateless applications in  discussions with clients or your peers?</a:t>
            </a:r>
          </a:p>
        </p:txBody>
      </p:sp>
      <p:sp>
        <p:nvSpPr>
          <p:cNvPr id="3" name="Title 2">
            <a:extLst>
              <a:ext uri="{FF2B5EF4-FFF2-40B4-BE49-F238E27FC236}">
                <a16:creationId xmlns:a16="http://schemas.microsoft.com/office/drawing/2014/main" id="{EE636B91-CDFB-4301-950E-1E37C95B0A41}"/>
              </a:ext>
            </a:extLst>
          </p:cNvPr>
          <p:cNvSpPr>
            <a:spLocks noGrp="1"/>
          </p:cNvSpPr>
          <p:nvPr>
            <p:ph type="title"/>
          </p:nvPr>
        </p:nvSpPr>
        <p:spPr/>
        <p:txBody>
          <a:bodyPr/>
          <a:lstStyle/>
          <a:p>
            <a:r>
              <a:rPr lang="en-US" dirty="0"/>
              <a:t>Discussion Point</a:t>
            </a:r>
          </a:p>
        </p:txBody>
      </p:sp>
    </p:spTree>
    <p:extLst>
      <p:ext uri="{BB962C8B-B14F-4D97-AF65-F5344CB8AC3E}">
        <p14:creationId xmlns:p14="http://schemas.microsoft.com/office/powerpoint/2010/main" val="30342950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BA9682-651B-4B93-972F-7623A4D8A9C9}"/>
              </a:ext>
            </a:extLst>
          </p:cNvPr>
          <p:cNvSpPr>
            <a:spLocks noGrp="1"/>
          </p:cNvSpPr>
          <p:nvPr>
            <p:ph type="title"/>
          </p:nvPr>
        </p:nvSpPr>
        <p:spPr>
          <a:xfrm>
            <a:off x="838199" y="2557719"/>
            <a:ext cx="10883747" cy="1325563"/>
          </a:xfrm>
        </p:spPr>
        <p:txBody>
          <a:bodyPr/>
          <a:lstStyle/>
          <a:p>
            <a:r>
              <a:rPr lang="en-US" dirty="0"/>
              <a:t>Containers</a:t>
            </a:r>
          </a:p>
        </p:txBody>
      </p:sp>
    </p:spTree>
    <p:extLst>
      <p:ext uri="{BB962C8B-B14F-4D97-AF65-F5344CB8AC3E}">
        <p14:creationId xmlns:p14="http://schemas.microsoft.com/office/powerpoint/2010/main" val="2835314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801DABB-7E27-4A6A-A870-4C395BB78028}"/>
              </a:ext>
            </a:extLst>
          </p:cNvPr>
          <p:cNvSpPr>
            <a:spLocks noGrp="1"/>
          </p:cNvSpPr>
          <p:nvPr>
            <p:ph type="body" sz="quarter" idx="10"/>
          </p:nvPr>
        </p:nvSpPr>
        <p:spPr>
          <a:xfrm>
            <a:off x="560836" y="2249971"/>
            <a:ext cx="4915054" cy="3846029"/>
          </a:xfrm>
        </p:spPr>
        <p:txBody>
          <a:bodyPr>
            <a:normAutofit fontScale="77500" lnSpcReduction="20000"/>
          </a:bodyPr>
          <a:lstStyle/>
          <a:p>
            <a:pPr marL="571500" indent="-571500">
              <a:buFont typeface="Arial" panose="020B0604020202020204" pitchFamily="34" charset="0"/>
              <a:buChar char="•"/>
            </a:pPr>
            <a:r>
              <a:rPr lang="en-US" sz="3000" dirty="0"/>
              <a:t>Exact same dimensions &amp; strength</a:t>
            </a:r>
          </a:p>
          <a:p>
            <a:pPr marL="571500" indent="-571500">
              <a:buFont typeface="Arial" panose="020B0604020202020204" pitchFamily="34" charset="0"/>
              <a:buChar char="•"/>
            </a:pPr>
            <a:r>
              <a:rPr lang="en-US" sz="3000" dirty="0"/>
              <a:t>Initially being carried by a truck to a port</a:t>
            </a:r>
          </a:p>
          <a:p>
            <a:pPr marL="571500" indent="-571500">
              <a:buFont typeface="Arial" panose="020B0604020202020204" pitchFamily="34" charset="0"/>
              <a:buChar char="•"/>
            </a:pPr>
            <a:r>
              <a:rPr lang="en-US" sz="3000" dirty="0"/>
              <a:t>Stacked alongside thousands of other containers on a huge container ship</a:t>
            </a:r>
          </a:p>
          <a:p>
            <a:pPr marL="571500" indent="-571500">
              <a:buFont typeface="Arial" panose="020B0604020202020204" pitchFamily="34" charset="0"/>
              <a:buChar char="•"/>
            </a:pPr>
            <a:r>
              <a:rPr lang="en-US" sz="3000" dirty="0"/>
              <a:t>Ship carries them to the other side of the world</a:t>
            </a:r>
          </a:p>
          <a:p>
            <a:pPr marL="571500" indent="-571500">
              <a:buFont typeface="Arial" panose="020B0604020202020204" pitchFamily="34" charset="0"/>
              <a:buChar char="•"/>
            </a:pPr>
            <a:r>
              <a:rPr lang="en-US" sz="3000" dirty="0"/>
              <a:t>At no time during the journey does the container need to opened, repacked or modified in any way to reach its destination</a:t>
            </a:r>
          </a:p>
          <a:p>
            <a:endParaRPr lang="en-US" sz="2000" dirty="0"/>
          </a:p>
        </p:txBody>
      </p:sp>
      <p:sp>
        <p:nvSpPr>
          <p:cNvPr id="3" name="Title 2">
            <a:extLst>
              <a:ext uri="{FF2B5EF4-FFF2-40B4-BE49-F238E27FC236}">
                <a16:creationId xmlns:a16="http://schemas.microsoft.com/office/drawing/2014/main" id="{4A164D3C-2770-4A78-B228-300ACBAA8440}"/>
              </a:ext>
            </a:extLst>
          </p:cNvPr>
          <p:cNvSpPr>
            <a:spLocks noGrp="1"/>
          </p:cNvSpPr>
          <p:nvPr>
            <p:ph type="title"/>
          </p:nvPr>
        </p:nvSpPr>
        <p:spPr/>
        <p:txBody>
          <a:bodyPr/>
          <a:lstStyle/>
          <a:p>
            <a:r>
              <a:rPr lang="en-US" dirty="0"/>
              <a:t>Containers</a:t>
            </a:r>
          </a:p>
        </p:txBody>
      </p:sp>
      <p:pic>
        <p:nvPicPr>
          <p:cNvPr id="19" name="Picture 18">
            <a:extLst>
              <a:ext uri="{FF2B5EF4-FFF2-40B4-BE49-F238E27FC236}">
                <a16:creationId xmlns:a16="http://schemas.microsoft.com/office/drawing/2014/main" id="{82D50F1B-C01B-47B6-902F-B42632E36253}"/>
              </a:ext>
            </a:extLst>
          </p:cNvPr>
          <p:cNvPicPr>
            <a:picLocks noChangeAspect="1"/>
          </p:cNvPicPr>
          <p:nvPr/>
        </p:nvPicPr>
        <p:blipFill>
          <a:blip r:embed="rId2"/>
          <a:stretch>
            <a:fillRect/>
          </a:stretch>
        </p:blipFill>
        <p:spPr>
          <a:xfrm>
            <a:off x="5957317" y="2608630"/>
            <a:ext cx="5226589" cy="2926890"/>
          </a:xfrm>
          <a:prstGeom prst="rect">
            <a:avLst/>
          </a:prstGeom>
        </p:spPr>
      </p:pic>
      <p:sp>
        <p:nvSpPr>
          <p:cNvPr id="2" name="TextBox 1">
            <a:extLst>
              <a:ext uri="{FF2B5EF4-FFF2-40B4-BE49-F238E27FC236}">
                <a16:creationId xmlns:a16="http://schemas.microsoft.com/office/drawing/2014/main" id="{02877335-1FC6-4E5E-A5A0-1663E6F522DB}"/>
              </a:ext>
            </a:extLst>
          </p:cNvPr>
          <p:cNvSpPr txBox="1"/>
          <p:nvPr/>
        </p:nvSpPr>
        <p:spPr>
          <a:xfrm>
            <a:off x="560836" y="1245997"/>
            <a:ext cx="10884930" cy="461665"/>
          </a:xfrm>
          <a:prstGeom prst="rect">
            <a:avLst/>
          </a:prstGeom>
          <a:solidFill>
            <a:schemeClr val="accent1"/>
          </a:solidFill>
        </p:spPr>
        <p:txBody>
          <a:bodyPr wrap="square" rtlCol="0">
            <a:spAutoFit/>
          </a:bodyPr>
          <a:lstStyle/>
          <a:p>
            <a:pPr algn="ctr"/>
            <a:r>
              <a:rPr lang="en-US" sz="2400" dirty="0">
                <a:solidFill>
                  <a:schemeClr val="bg1"/>
                </a:solidFill>
              </a:rPr>
              <a:t>Shipping containers are efficiently moved using different modes of transport</a:t>
            </a:r>
          </a:p>
        </p:txBody>
      </p:sp>
    </p:spTree>
    <p:extLst>
      <p:ext uri="{BB962C8B-B14F-4D97-AF65-F5344CB8AC3E}">
        <p14:creationId xmlns:p14="http://schemas.microsoft.com/office/powerpoint/2010/main" val="21513606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CA12FF-2646-4E17-8B08-67944AFF55A0}"/>
              </a:ext>
            </a:extLst>
          </p:cNvPr>
          <p:cNvSpPr>
            <a:spLocks noGrp="1"/>
          </p:cNvSpPr>
          <p:nvPr>
            <p:ph type="title"/>
          </p:nvPr>
        </p:nvSpPr>
        <p:spPr/>
        <p:txBody>
          <a:bodyPr/>
          <a:lstStyle/>
          <a:p>
            <a:r>
              <a:rPr lang="en-US" dirty="0"/>
              <a:t>Compare: Containers to VMs</a:t>
            </a:r>
          </a:p>
        </p:txBody>
      </p:sp>
      <p:sp>
        <p:nvSpPr>
          <p:cNvPr id="54" name="TextBox 53">
            <a:extLst>
              <a:ext uri="{FF2B5EF4-FFF2-40B4-BE49-F238E27FC236}">
                <a16:creationId xmlns:a16="http://schemas.microsoft.com/office/drawing/2014/main" id="{80B36D66-CB88-4735-8727-95B9F14A8BA8}"/>
              </a:ext>
            </a:extLst>
          </p:cNvPr>
          <p:cNvSpPr txBox="1"/>
          <p:nvPr/>
        </p:nvSpPr>
        <p:spPr>
          <a:xfrm>
            <a:off x="7379154" y="6057234"/>
            <a:ext cx="3752193" cy="498598"/>
          </a:xfrm>
          <a:prstGeom prst="rect">
            <a:avLst/>
          </a:prstGeom>
          <a:noFill/>
        </p:spPr>
        <p:txBody>
          <a:bodyPr wrap="square" lIns="0" tIns="0" rIns="0" bIns="0" rtlCol="0">
            <a:spAutoFit/>
          </a:bodyPr>
          <a:lstStyle/>
          <a:p>
            <a:pPr algn="ctr" defTabSz="1110264">
              <a:lnSpc>
                <a:spcPct val="90000"/>
              </a:lnSpc>
              <a:spcBef>
                <a:spcPct val="20000"/>
              </a:spcBef>
              <a:buSzPct val="80000"/>
            </a:pPr>
            <a:r>
              <a:rPr lang="en-US" sz="3600" dirty="0">
                <a:latin typeface="+mj-lt"/>
              </a:rPr>
              <a:t>Containers</a:t>
            </a:r>
          </a:p>
        </p:txBody>
      </p:sp>
      <p:grpSp>
        <p:nvGrpSpPr>
          <p:cNvPr id="55" name="Group 54">
            <a:extLst>
              <a:ext uri="{FF2B5EF4-FFF2-40B4-BE49-F238E27FC236}">
                <a16:creationId xmlns:a16="http://schemas.microsoft.com/office/drawing/2014/main" id="{20EBF4D2-59AA-48CA-885E-F54966D650DA}"/>
              </a:ext>
            </a:extLst>
          </p:cNvPr>
          <p:cNvGrpSpPr/>
          <p:nvPr/>
        </p:nvGrpSpPr>
        <p:grpSpPr>
          <a:xfrm>
            <a:off x="1005590" y="1245997"/>
            <a:ext cx="3950480" cy="4580944"/>
            <a:chOff x="6815376" y="950561"/>
            <a:chExt cx="3950480" cy="4580944"/>
          </a:xfrm>
        </p:grpSpPr>
        <p:sp>
          <p:nvSpPr>
            <p:cNvPr id="56" name="Rectangle: Rounded Corners 55">
              <a:extLst>
                <a:ext uri="{FF2B5EF4-FFF2-40B4-BE49-F238E27FC236}">
                  <a16:creationId xmlns:a16="http://schemas.microsoft.com/office/drawing/2014/main" id="{BC3AE552-C4B3-4B5E-B36F-E6515C54130C}"/>
                </a:ext>
              </a:extLst>
            </p:cNvPr>
            <p:cNvSpPr/>
            <p:nvPr/>
          </p:nvSpPr>
          <p:spPr>
            <a:xfrm>
              <a:off x="6815376" y="950561"/>
              <a:ext cx="3950480" cy="4580944"/>
            </a:xfrm>
            <a:prstGeom prst="roundRect">
              <a:avLst/>
            </a:prstGeom>
            <a:solidFill>
              <a:srgbClr val="002050"/>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7" name="Rectangle: Rounded Corners 56">
              <a:extLst>
                <a:ext uri="{FF2B5EF4-FFF2-40B4-BE49-F238E27FC236}">
                  <a16:creationId xmlns:a16="http://schemas.microsoft.com/office/drawing/2014/main" id="{8BA23048-A791-46AE-A065-1B3F5F27A196}"/>
                </a:ext>
              </a:extLst>
            </p:cNvPr>
            <p:cNvSpPr/>
            <p:nvPr/>
          </p:nvSpPr>
          <p:spPr>
            <a:xfrm>
              <a:off x="8166644" y="1033321"/>
              <a:ext cx="1247942" cy="2770369"/>
            </a:xfrm>
            <a:prstGeom prst="roundRect">
              <a:avLst/>
            </a:prstGeom>
            <a:solidFill>
              <a:schemeClr val="accent2">
                <a:lumMod val="20000"/>
                <a:lumOff val="80000"/>
              </a:scheme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8" name="Rectangle: Rounded Corners 57">
              <a:extLst>
                <a:ext uri="{FF2B5EF4-FFF2-40B4-BE49-F238E27FC236}">
                  <a16:creationId xmlns:a16="http://schemas.microsoft.com/office/drawing/2014/main" id="{FDF8B368-8F58-46FD-96A2-79E346740F0D}"/>
                </a:ext>
              </a:extLst>
            </p:cNvPr>
            <p:cNvSpPr/>
            <p:nvPr/>
          </p:nvSpPr>
          <p:spPr>
            <a:xfrm>
              <a:off x="7084479" y="4611500"/>
              <a:ext cx="3412273"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9" name="Rectangle: Rounded Corners 58">
              <a:extLst>
                <a:ext uri="{FF2B5EF4-FFF2-40B4-BE49-F238E27FC236}">
                  <a16:creationId xmlns:a16="http://schemas.microsoft.com/office/drawing/2014/main" id="{79869E91-2C43-4AFD-ADB1-6C5818D3DE8A}"/>
                </a:ext>
              </a:extLst>
            </p:cNvPr>
            <p:cNvSpPr/>
            <p:nvPr/>
          </p:nvSpPr>
          <p:spPr>
            <a:xfrm>
              <a:off x="7084479" y="3843740"/>
              <a:ext cx="3412273"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0" name="Rectangle: Rounded Corners 59">
              <a:extLst>
                <a:ext uri="{FF2B5EF4-FFF2-40B4-BE49-F238E27FC236}">
                  <a16:creationId xmlns:a16="http://schemas.microsoft.com/office/drawing/2014/main" id="{64428378-B701-482F-AFF1-68F59491B1BC}"/>
                </a:ext>
              </a:extLst>
            </p:cNvPr>
            <p:cNvSpPr/>
            <p:nvPr/>
          </p:nvSpPr>
          <p:spPr>
            <a:xfrm>
              <a:off x="7084480" y="3061323"/>
              <a:ext cx="1041038"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528292ED-351A-4D14-B5F9-A4694092611B}"/>
                </a:ext>
              </a:extLst>
            </p:cNvPr>
            <p:cNvSpPr/>
            <p:nvPr/>
          </p:nvSpPr>
          <p:spPr>
            <a:xfrm>
              <a:off x="7084480" y="2293563"/>
              <a:ext cx="1041038"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AE6B338-BABE-4395-ADE6-EFEEB72B222B}"/>
                </a:ext>
              </a:extLst>
            </p:cNvPr>
            <p:cNvSpPr/>
            <p:nvPr/>
          </p:nvSpPr>
          <p:spPr>
            <a:xfrm>
              <a:off x="8270097" y="3061317"/>
              <a:ext cx="1041038"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E40617B3-2D74-4F87-A1A5-6B99AF8EB4B3}"/>
                </a:ext>
              </a:extLst>
            </p:cNvPr>
            <p:cNvSpPr/>
            <p:nvPr/>
          </p:nvSpPr>
          <p:spPr>
            <a:xfrm>
              <a:off x="8270097" y="2269941"/>
              <a:ext cx="1041038"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Rectangle: Rounded Corners 63">
              <a:extLst>
                <a:ext uri="{FF2B5EF4-FFF2-40B4-BE49-F238E27FC236}">
                  <a16:creationId xmlns:a16="http://schemas.microsoft.com/office/drawing/2014/main" id="{E36E5184-F5B5-4ABB-91F6-E72D779F6078}"/>
                </a:ext>
              </a:extLst>
            </p:cNvPr>
            <p:cNvSpPr/>
            <p:nvPr/>
          </p:nvSpPr>
          <p:spPr>
            <a:xfrm>
              <a:off x="9454399" y="3061317"/>
              <a:ext cx="1041038"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5" name="Rectangle: Rounded Corners 64">
              <a:extLst>
                <a:ext uri="{FF2B5EF4-FFF2-40B4-BE49-F238E27FC236}">
                  <a16:creationId xmlns:a16="http://schemas.microsoft.com/office/drawing/2014/main" id="{7934D742-7FC3-424A-9B0F-2B467E53B230}"/>
                </a:ext>
              </a:extLst>
            </p:cNvPr>
            <p:cNvSpPr/>
            <p:nvPr/>
          </p:nvSpPr>
          <p:spPr>
            <a:xfrm>
              <a:off x="9454399" y="2264010"/>
              <a:ext cx="1041038"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6" name="Rectangle: Rounded Corners 65">
              <a:extLst>
                <a:ext uri="{FF2B5EF4-FFF2-40B4-BE49-F238E27FC236}">
                  <a16:creationId xmlns:a16="http://schemas.microsoft.com/office/drawing/2014/main" id="{CBAEBBA0-6143-4E50-9D4B-4EAA8F6AC1BC}"/>
                </a:ext>
              </a:extLst>
            </p:cNvPr>
            <p:cNvSpPr/>
            <p:nvPr/>
          </p:nvSpPr>
          <p:spPr>
            <a:xfrm>
              <a:off x="7084480" y="1475548"/>
              <a:ext cx="1041038"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7" name="Rectangle: Rounded Corners 66">
              <a:extLst>
                <a:ext uri="{FF2B5EF4-FFF2-40B4-BE49-F238E27FC236}">
                  <a16:creationId xmlns:a16="http://schemas.microsoft.com/office/drawing/2014/main" id="{3BE0801D-E78F-4EB3-BA7D-193740A24B37}"/>
                </a:ext>
              </a:extLst>
            </p:cNvPr>
            <p:cNvSpPr/>
            <p:nvPr/>
          </p:nvSpPr>
          <p:spPr>
            <a:xfrm>
              <a:off x="8270097" y="1451926"/>
              <a:ext cx="1041038"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8" name="Rectangle: Rounded Corners 67">
              <a:extLst>
                <a:ext uri="{FF2B5EF4-FFF2-40B4-BE49-F238E27FC236}">
                  <a16:creationId xmlns:a16="http://schemas.microsoft.com/office/drawing/2014/main" id="{D4770569-41E6-418A-9904-D2D53DC93A3B}"/>
                </a:ext>
              </a:extLst>
            </p:cNvPr>
            <p:cNvSpPr/>
            <p:nvPr/>
          </p:nvSpPr>
          <p:spPr>
            <a:xfrm>
              <a:off x="9454399" y="1445995"/>
              <a:ext cx="1041038"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9" name="TextBox 68">
              <a:extLst>
                <a:ext uri="{FF2B5EF4-FFF2-40B4-BE49-F238E27FC236}">
                  <a16:creationId xmlns:a16="http://schemas.microsoft.com/office/drawing/2014/main" id="{BB154580-5B49-4FEE-9D53-9C50BD5A4D2A}"/>
                </a:ext>
              </a:extLst>
            </p:cNvPr>
            <p:cNvSpPr txBox="1"/>
            <p:nvPr/>
          </p:nvSpPr>
          <p:spPr>
            <a:xfrm>
              <a:off x="8193097" y="1015108"/>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effectLst/>
                  <a:uLnTx/>
                  <a:uFillTx/>
                  <a:latin typeface="Segoe UI" pitchFamily="34" charset="0"/>
                  <a:ea typeface="Segoe UI" pitchFamily="34" charset="0"/>
                  <a:cs typeface="Segoe UI" pitchFamily="34" charset="0"/>
                </a:rPr>
                <a:t>VM</a:t>
              </a:r>
            </a:p>
          </p:txBody>
        </p:sp>
        <p:sp>
          <p:nvSpPr>
            <p:cNvPr id="70" name="TextBox 69">
              <a:extLst>
                <a:ext uri="{FF2B5EF4-FFF2-40B4-BE49-F238E27FC236}">
                  <a16:creationId xmlns:a16="http://schemas.microsoft.com/office/drawing/2014/main" id="{A4273EF0-18BA-4546-B464-79D984684188}"/>
                </a:ext>
              </a:extLst>
            </p:cNvPr>
            <p:cNvSpPr txBox="1"/>
            <p:nvPr/>
          </p:nvSpPr>
          <p:spPr>
            <a:xfrm>
              <a:off x="8193097" y="1603753"/>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App B</a:t>
              </a:r>
            </a:p>
          </p:txBody>
        </p:sp>
        <p:sp>
          <p:nvSpPr>
            <p:cNvPr id="71" name="TextBox 70">
              <a:extLst>
                <a:ext uri="{FF2B5EF4-FFF2-40B4-BE49-F238E27FC236}">
                  <a16:creationId xmlns:a16="http://schemas.microsoft.com/office/drawing/2014/main" id="{7926EF5F-1271-4CC3-8E11-670F72D085BC}"/>
                </a:ext>
              </a:extLst>
            </p:cNvPr>
            <p:cNvSpPr txBox="1"/>
            <p:nvPr/>
          </p:nvSpPr>
          <p:spPr>
            <a:xfrm>
              <a:off x="8193097" y="2392851"/>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Bins/Libs</a:t>
              </a:r>
            </a:p>
          </p:txBody>
        </p:sp>
        <p:sp>
          <p:nvSpPr>
            <p:cNvPr id="72" name="TextBox 71">
              <a:extLst>
                <a:ext uri="{FF2B5EF4-FFF2-40B4-BE49-F238E27FC236}">
                  <a16:creationId xmlns:a16="http://schemas.microsoft.com/office/drawing/2014/main" id="{3C86BA17-45CC-40FF-B1B9-31D72D38424D}"/>
                </a:ext>
              </a:extLst>
            </p:cNvPr>
            <p:cNvSpPr txBox="1"/>
            <p:nvPr/>
          </p:nvSpPr>
          <p:spPr>
            <a:xfrm>
              <a:off x="8203635" y="3203269"/>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Guest OS</a:t>
              </a:r>
            </a:p>
          </p:txBody>
        </p:sp>
        <p:sp>
          <p:nvSpPr>
            <p:cNvPr id="73" name="TextBox 72">
              <a:extLst>
                <a:ext uri="{FF2B5EF4-FFF2-40B4-BE49-F238E27FC236}">
                  <a16:creationId xmlns:a16="http://schemas.microsoft.com/office/drawing/2014/main" id="{DE7846F6-D3FA-415E-A766-3EBBDD5E2283}"/>
                </a:ext>
              </a:extLst>
            </p:cNvPr>
            <p:cNvSpPr txBox="1"/>
            <p:nvPr/>
          </p:nvSpPr>
          <p:spPr>
            <a:xfrm>
              <a:off x="7008600" y="1600086"/>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App A</a:t>
              </a:r>
            </a:p>
          </p:txBody>
        </p:sp>
        <p:sp>
          <p:nvSpPr>
            <p:cNvPr id="74" name="TextBox 73">
              <a:extLst>
                <a:ext uri="{FF2B5EF4-FFF2-40B4-BE49-F238E27FC236}">
                  <a16:creationId xmlns:a16="http://schemas.microsoft.com/office/drawing/2014/main" id="{E5A32D98-5A25-45D7-B5FA-516E24BE9F05}"/>
                </a:ext>
              </a:extLst>
            </p:cNvPr>
            <p:cNvSpPr txBox="1"/>
            <p:nvPr/>
          </p:nvSpPr>
          <p:spPr>
            <a:xfrm>
              <a:off x="7008600" y="2389184"/>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Bins/Libs</a:t>
              </a:r>
            </a:p>
          </p:txBody>
        </p:sp>
        <p:sp>
          <p:nvSpPr>
            <p:cNvPr id="75" name="TextBox 74">
              <a:extLst>
                <a:ext uri="{FF2B5EF4-FFF2-40B4-BE49-F238E27FC236}">
                  <a16:creationId xmlns:a16="http://schemas.microsoft.com/office/drawing/2014/main" id="{780F0B3A-09F1-41B5-BABE-724EE8E994EA}"/>
                </a:ext>
              </a:extLst>
            </p:cNvPr>
            <p:cNvSpPr txBox="1"/>
            <p:nvPr/>
          </p:nvSpPr>
          <p:spPr>
            <a:xfrm>
              <a:off x="9364742" y="1589002"/>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App C</a:t>
              </a:r>
            </a:p>
          </p:txBody>
        </p:sp>
        <p:sp>
          <p:nvSpPr>
            <p:cNvPr id="76" name="TextBox 75">
              <a:extLst>
                <a:ext uri="{FF2B5EF4-FFF2-40B4-BE49-F238E27FC236}">
                  <a16:creationId xmlns:a16="http://schemas.microsoft.com/office/drawing/2014/main" id="{23CD6855-53F1-47F5-A3DC-14D85D1E5D38}"/>
                </a:ext>
              </a:extLst>
            </p:cNvPr>
            <p:cNvSpPr txBox="1"/>
            <p:nvPr/>
          </p:nvSpPr>
          <p:spPr>
            <a:xfrm>
              <a:off x="9364742" y="2378100"/>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Bins/Libs</a:t>
              </a:r>
            </a:p>
          </p:txBody>
        </p:sp>
        <p:sp>
          <p:nvSpPr>
            <p:cNvPr id="77" name="TextBox 76">
              <a:extLst>
                <a:ext uri="{FF2B5EF4-FFF2-40B4-BE49-F238E27FC236}">
                  <a16:creationId xmlns:a16="http://schemas.microsoft.com/office/drawing/2014/main" id="{BEAD849C-98AE-4C2E-96DB-C2C70F2262E0}"/>
                </a:ext>
              </a:extLst>
            </p:cNvPr>
            <p:cNvSpPr txBox="1"/>
            <p:nvPr/>
          </p:nvSpPr>
          <p:spPr>
            <a:xfrm>
              <a:off x="9375280" y="3188518"/>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Guest OS</a:t>
              </a:r>
            </a:p>
          </p:txBody>
        </p:sp>
        <p:sp>
          <p:nvSpPr>
            <p:cNvPr id="78" name="TextBox 77">
              <a:extLst>
                <a:ext uri="{FF2B5EF4-FFF2-40B4-BE49-F238E27FC236}">
                  <a16:creationId xmlns:a16="http://schemas.microsoft.com/office/drawing/2014/main" id="{B532C6EA-560D-4419-AA87-3E5A19308C37}"/>
                </a:ext>
              </a:extLst>
            </p:cNvPr>
            <p:cNvSpPr txBox="1"/>
            <p:nvPr/>
          </p:nvSpPr>
          <p:spPr>
            <a:xfrm>
              <a:off x="7971118" y="4739885"/>
              <a:ext cx="1638991"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Infrastructure</a:t>
              </a:r>
            </a:p>
          </p:txBody>
        </p:sp>
        <p:sp>
          <p:nvSpPr>
            <p:cNvPr id="79" name="TextBox 78">
              <a:extLst>
                <a:ext uri="{FF2B5EF4-FFF2-40B4-BE49-F238E27FC236}">
                  <a16:creationId xmlns:a16="http://schemas.microsoft.com/office/drawing/2014/main" id="{261B2F9E-BA79-43B2-83B6-21BE266AA923}"/>
                </a:ext>
              </a:extLst>
            </p:cNvPr>
            <p:cNvSpPr txBox="1"/>
            <p:nvPr/>
          </p:nvSpPr>
          <p:spPr>
            <a:xfrm>
              <a:off x="7981656" y="3945642"/>
              <a:ext cx="1638991"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Hypervisor</a:t>
              </a:r>
            </a:p>
          </p:txBody>
        </p:sp>
      </p:grpSp>
      <p:sp>
        <p:nvSpPr>
          <p:cNvPr id="80" name="TextBox 79">
            <a:extLst>
              <a:ext uri="{FF2B5EF4-FFF2-40B4-BE49-F238E27FC236}">
                <a16:creationId xmlns:a16="http://schemas.microsoft.com/office/drawing/2014/main" id="{B4E8AFA6-7A1C-417E-8FE1-E68C845280F3}"/>
              </a:ext>
            </a:extLst>
          </p:cNvPr>
          <p:cNvSpPr txBox="1"/>
          <p:nvPr/>
        </p:nvSpPr>
        <p:spPr>
          <a:xfrm>
            <a:off x="1104730" y="6057234"/>
            <a:ext cx="3752193" cy="498598"/>
          </a:xfrm>
          <a:prstGeom prst="rect">
            <a:avLst/>
          </a:prstGeom>
          <a:noFill/>
        </p:spPr>
        <p:txBody>
          <a:bodyPr wrap="square" lIns="0" tIns="0" rIns="0" bIns="0" rtlCol="0">
            <a:spAutoFit/>
          </a:bodyPr>
          <a:lstStyle/>
          <a:p>
            <a:pPr algn="ctr" defTabSz="1110264">
              <a:lnSpc>
                <a:spcPct val="90000"/>
              </a:lnSpc>
              <a:spcBef>
                <a:spcPct val="20000"/>
              </a:spcBef>
              <a:buSzPct val="80000"/>
            </a:pPr>
            <a:r>
              <a:rPr lang="en-US" sz="3600" dirty="0">
                <a:latin typeface="+mj-lt"/>
              </a:rPr>
              <a:t>Virtual Machines</a:t>
            </a:r>
          </a:p>
        </p:txBody>
      </p:sp>
      <p:grpSp>
        <p:nvGrpSpPr>
          <p:cNvPr id="81" name="Group 80">
            <a:extLst>
              <a:ext uri="{FF2B5EF4-FFF2-40B4-BE49-F238E27FC236}">
                <a16:creationId xmlns:a16="http://schemas.microsoft.com/office/drawing/2014/main" id="{1B91FDFB-54BE-471E-8CFF-CA568D60A773}"/>
              </a:ext>
            </a:extLst>
          </p:cNvPr>
          <p:cNvGrpSpPr/>
          <p:nvPr/>
        </p:nvGrpSpPr>
        <p:grpSpPr>
          <a:xfrm>
            <a:off x="7280010" y="1176886"/>
            <a:ext cx="3950480" cy="4650055"/>
            <a:chOff x="1091087" y="950561"/>
            <a:chExt cx="3950480" cy="4650055"/>
          </a:xfrm>
        </p:grpSpPr>
        <p:sp>
          <p:nvSpPr>
            <p:cNvPr id="82" name="Rectangle: Rounded Corners 81">
              <a:extLst>
                <a:ext uri="{FF2B5EF4-FFF2-40B4-BE49-F238E27FC236}">
                  <a16:creationId xmlns:a16="http://schemas.microsoft.com/office/drawing/2014/main" id="{E5342FD3-694A-409B-8C3D-E0D18F25B7A8}"/>
                </a:ext>
              </a:extLst>
            </p:cNvPr>
            <p:cNvSpPr/>
            <p:nvPr/>
          </p:nvSpPr>
          <p:spPr>
            <a:xfrm>
              <a:off x="1091087" y="950561"/>
              <a:ext cx="3950480" cy="4650055"/>
            </a:xfrm>
            <a:prstGeom prst="roundRect">
              <a:avLst/>
            </a:prstGeom>
            <a:solidFill>
              <a:srgbClr val="002050"/>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83" name="Rectangle: Rounded Corners 82">
              <a:extLst>
                <a:ext uri="{FF2B5EF4-FFF2-40B4-BE49-F238E27FC236}">
                  <a16:creationId xmlns:a16="http://schemas.microsoft.com/office/drawing/2014/main" id="{D54AAB8F-7AE9-4810-807F-6A84C0823B9B}"/>
                </a:ext>
              </a:extLst>
            </p:cNvPr>
            <p:cNvSpPr/>
            <p:nvPr/>
          </p:nvSpPr>
          <p:spPr>
            <a:xfrm>
              <a:off x="2442355" y="1030662"/>
              <a:ext cx="1247942" cy="2085395"/>
            </a:xfrm>
            <a:prstGeom prst="roundRect">
              <a:avLst/>
            </a:prstGeom>
            <a:solidFill>
              <a:schemeClr val="accent1">
                <a:lumMod val="20000"/>
                <a:lumOff val="80000"/>
              </a:scheme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6F7DB326-C367-428A-8903-46816FBFEF74}"/>
                </a:ext>
              </a:extLst>
            </p:cNvPr>
            <p:cNvSpPr/>
            <p:nvPr/>
          </p:nvSpPr>
          <p:spPr>
            <a:xfrm>
              <a:off x="1360190" y="4721175"/>
              <a:ext cx="3412273"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7C5A1E6D-BA9B-407E-9554-F38EE2199E26}"/>
                </a:ext>
              </a:extLst>
            </p:cNvPr>
            <p:cNvSpPr/>
            <p:nvPr/>
          </p:nvSpPr>
          <p:spPr>
            <a:xfrm>
              <a:off x="1360190" y="3923868"/>
              <a:ext cx="3412273"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A94036AB-04D1-4E5B-BFCB-241EEF2E3CBA}"/>
                </a:ext>
              </a:extLst>
            </p:cNvPr>
            <p:cNvSpPr/>
            <p:nvPr/>
          </p:nvSpPr>
          <p:spPr>
            <a:xfrm>
              <a:off x="1360190" y="3156108"/>
              <a:ext cx="3412273"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87" name="Rectangle: Rounded Corners 86">
              <a:extLst>
                <a:ext uri="{FF2B5EF4-FFF2-40B4-BE49-F238E27FC236}">
                  <a16:creationId xmlns:a16="http://schemas.microsoft.com/office/drawing/2014/main" id="{125F7358-1311-4287-86EE-562E94B39190}"/>
                </a:ext>
              </a:extLst>
            </p:cNvPr>
            <p:cNvSpPr/>
            <p:nvPr/>
          </p:nvSpPr>
          <p:spPr>
            <a:xfrm>
              <a:off x="1360191" y="2373691"/>
              <a:ext cx="1041038"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88" name="Rectangle: Rounded Corners 87">
              <a:extLst>
                <a:ext uri="{FF2B5EF4-FFF2-40B4-BE49-F238E27FC236}">
                  <a16:creationId xmlns:a16="http://schemas.microsoft.com/office/drawing/2014/main" id="{8E05B981-551A-4129-8D53-B38AA4AF190E}"/>
                </a:ext>
              </a:extLst>
            </p:cNvPr>
            <p:cNvSpPr/>
            <p:nvPr/>
          </p:nvSpPr>
          <p:spPr>
            <a:xfrm>
              <a:off x="1360191" y="1605931"/>
              <a:ext cx="1041038"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89" name="Rectangle: Rounded Corners 88">
              <a:extLst>
                <a:ext uri="{FF2B5EF4-FFF2-40B4-BE49-F238E27FC236}">
                  <a16:creationId xmlns:a16="http://schemas.microsoft.com/office/drawing/2014/main" id="{AD497B43-54B8-4B18-9E81-824E8ABC166A}"/>
                </a:ext>
              </a:extLst>
            </p:cNvPr>
            <p:cNvSpPr/>
            <p:nvPr/>
          </p:nvSpPr>
          <p:spPr>
            <a:xfrm>
              <a:off x="2545808" y="2373685"/>
              <a:ext cx="1041038"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90" name="Rectangle: Rounded Corners 89">
              <a:extLst>
                <a:ext uri="{FF2B5EF4-FFF2-40B4-BE49-F238E27FC236}">
                  <a16:creationId xmlns:a16="http://schemas.microsoft.com/office/drawing/2014/main" id="{87B0A5C3-3DA5-4908-A173-F7E9BDD73AE1}"/>
                </a:ext>
              </a:extLst>
            </p:cNvPr>
            <p:cNvSpPr/>
            <p:nvPr/>
          </p:nvSpPr>
          <p:spPr>
            <a:xfrm>
              <a:off x="2545808" y="1582309"/>
              <a:ext cx="1041038"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91" name="Rectangle: Rounded Corners 90">
              <a:extLst>
                <a:ext uri="{FF2B5EF4-FFF2-40B4-BE49-F238E27FC236}">
                  <a16:creationId xmlns:a16="http://schemas.microsoft.com/office/drawing/2014/main" id="{9AAC44A1-A245-4C29-B40F-76E84393F96B}"/>
                </a:ext>
              </a:extLst>
            </p:cNvPr>
            <p:cNvSpPr/>
            <p:nvPr/>
          </p:nvSpPr>
          <p:spPr>
            <a:xfrm>
              <a:off x="3730110" y="2373685"/>
              <a:ext cx="1041038"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92" name="Rectangle: Rounded Corners 91">
              <a:extLst>
                <a:ext uri="{FF2B5EF4-FFF2-40B4-BE49-F238E27FC236}">
                  <a16:creationId xmlns:a16="http://schemas.microsoft.com/office/drawing/2014/main" id="{5AD6CA11-9A00-41B8-8E51-6A908B7FEC41}"/>
                </a:ext>
              </a:extLst>
            </p:cNvPr>
            <p:cNvSpPr/>
            <p:nvPr/>
          </p:nvSpPr>
          <p:spPr>
            <a:xfrm>
              <a:off x="3730110" y="1576378"/>
              <a:ext cx="1041038"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93" name="TextBox 92">
              <a:extLst>
                <a:ext uri="{FF2B5EF4-FFF2-40B4-BE49-F238E27FC236}">
                  <a16:creationId xmlns:a16="http://schemas.microsoft.com/office/drawing/2014/main" id="{3C954FA8-CBD8-4509-885E-75EC59E7BFFC}"/>
                </a:ext>
              </a:extLst>
            </p:cNvPr>
            <p:cNvSpPr txBox="1"/>
            <p:nvPr/>
          </p:nvSpPr>
          <p:spPr>
            <a:xfrm>
              <a:off x="2468808" y="1071321"/>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effectLst/>
                  <a:uLnTx/>
                  <a:uFillTx/>
                  <a:latin typeface="Segoe UI" pitchFamily="34" charset="0"/>
                  <a:ea typeface="Segoe UI" pitchFamily="34" charset="0"/>
                  <a:cs typeface="Segoe UI" pitchFamily="34" charset="0"/>
                </a:rPr>
                <a:t>Container</a:t>
              </a:r>
            </a:p>
          </p:txBody>
        </p:sp>
        <p:sp>
          <p:nvSpPr>
            <p:cNvPr id="94" name="TextBox 93">
              <a:extLst>
                <a:ext uri="{FF2B5EF4-FFF2-40B4-BE49-F238E27FC236}">
                  <a16:creationId xmlns:a16="http://schemas.microsoft.com/office/drawing/2014/main" id="{F7F463B7-6278-413D-B4D3-A2ECF9EBF89C}"/>
                </a:ext>
              </a:extLst>
            </p:cNvPr>
            <p:cNvSpPr txBox="1"/>
            <p:nvPr/>
          </p:nvSpPr>
          <p:spPr>
            <a:xfrm>
              <a:off x="2475772" y="1704762"/>
              <a:ext cx="1195035" cy="430887"/>
            </a:xfrm>
            <a:prstGeom prst="rect">
              <a:avLst/>
            </a:prstGeom>
            <a:noFill/>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App B</a:t>
              </a:r>
            </a:p>
          </p:txBody>
        </p:sp>
        <p:sp>
          <p:nvSpPr>
            <p:cNvPr id="95" name="TextBox 94">
              <a:extLst>
                <a:ext uri="{FF2B5EF4-FFF2-40B4-BE49-F238E27FC236}">
                  <a16:creationId xmlns:a16="http://schemas.microsoft.com/office/drawing/2014/main" id="{2C4BDC4D-A58A-4DE5-B41E-B2E528F0ADC0}"/>
                </a:ext>
              </a:extLst>
            </p:cNvPr>
            <p:cNvSpPr txBox="1"/>
            <p:nvPr/>
          </p:nvSpPr>
          <p:spPr>
            <a:xfrm>
              <a:off x="2475772" y="2493860"/>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Bins/Libs</a:t>
              </a:r>
            </a:p>
          </p:txBody>
        </p:sp>
        <p:sp>
          <p:nvSpPr>
            <p:cNvPr id="96" name="TextBox 95">
              <a:extLst>
                <a:ext uri="{FF2B5EF4-FFF2-40B4-BE49-F238E27FC236}">
                  <a16:creationId xmlns:a16="http://schemas.microsoft.com/office/drawing/2014/main" id="{7CF9F8BF-ED4D-4AB5-BCF1-F21102C4B924}"/>
                </a:ext>
              </a:extLst>
            </p:cNvPr>
            <p:cNvSpPr txBox="1"/>
            <p:nvPr/>
          </p:nvSpPr>
          <p:spPr>
            <a:xfrm>
              <a:off x="1278483" y="1756316"/>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App A</a:t>
              </a:r>
            </a:p>
          </p:txBody>
        </p:sp>
        <p:sp>
          <p:nvSpPr>
            <p:cNvPr id="97" name="TextBox 96">
              <a:extLst>
                <a:ext uri="{FF2B5EF4-FFF2-40B4-BE49-F238E27FC236}">
                  <a16:creationId xmlns:a16="http://schemas.microsoft.com/office/drawing/2014/main" id="{8CA1E370-263E-462A-A88B-13B20AF2B74C}"/>
                </a:ext>
              </a:extLst>
            </p:cNvPr>
            <p:cNvSpPr txBox="1"/>
            <p:nvPr/>
          </p:nvSpPr>
          <p:spPr>
            <a:xfrm>
              <a:off x="1278483" y="2545414"/>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Bins/Libs</a:t>
              </a:r>
            </a:p>
          </p:txBody>
        </p:sp>
        <p:sp>
          <p:nvSpPr>
            <p:cNvPr id="98" name="TextBox 97">
              <a:extLst>
                <a:ext uri="{FF2B5EF4-FFF2-40B4-BE49-F238E27FC236}">
                  <a16:creationId xmlns:a16="http://schemas.microsoft.com/office/drawing/2014/main" id="{1E4690E1-3051-4839-9E18-867CB33D7DE5}"/>
                </a:ext>
              </a:extLst>
            </p:cNvPr>
            <p:cNvSpPr txBox="1"/>
            <p:nvPr/>
          </p:nvSpPr>
          <p:spPr>
            <a:xfrm>
              <a:off x="3645415" y="1701427"/>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App C</a:t>
              </a:r>
            </a:p>
          </p:txBody>
        </p:sp>
        <p:sp>
          <p:nvSpPr>
            <p:cNvPr id="99" name="TextBox 98">
              <a:extLst>
                <a:ext uri="{FF2B5EF4-FFF2-40B4-BE49-F238E27FC236}">
                  <a16:creationId xmlns:a16="http://schemas.microsoft.com/office/drawing/2014/main" id="{2C3169C1-ED44-46EE-B5F1-B505339AEFD4}"/>
                </a:ext>
              </a:extLst>
            </p:cNvPr>
            <p:cNvSpPr txBox="1"/>
            <p:nvPr/>
          </p:nvSpPr>
          <p:spPr>
            <a:xfrm>
              <a:off x="3645415" y="2490525"/>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Bins/Libs</a:t>
              </a:r>
            </a:p>
          </p:txBody>
        </p:sp>
        <p:sp>
          <p:nvSpPr>
            <p:cNvPr id="100" name="TextBox 99">
              <a:extLst>
                <a:ext uri="{FF2B5EF4-FFF2-40B4-BE49-F238E27FC236}">
                  <a16:creationId xmlns:a16="http://schemas.microsoft.com/office/drawing/2014/main" id="{4283582B-C035-4524-AF1E-002D5432B450}"/>
                </a:ext>
              </a:extLst>
            </p:cNvPr>
            <p:cNvSpPr txBox="1"/>
            <p:nvPr/>
          </p:nvSpPr>
          <p:spPr>
            <a:xfrm>
              <a:off x="2468808" y="3263121"/>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Docker</a:t>
              </a:r>
            </a:p>
          </p:txBody>
        </p:sp>
        <p:sp>
          <p:nvSpPr>
            <p:cNvPr id="101" name="TextBox 100">
              <a:extLst>
                <a:ext uri="{FF2B5EF4-FFF2-40B4-BE49-F238E27FC236}">
                  <a16:creationId xmlns:a16="http://schemas.microsoft.com/office/drawing/2014/main" id="{44A927F7-0D40-4ED3-8FBB-F076FB007AC2}"/>
                </a:ext>
              </a:extLst>
            </p:cNvPr>
            <p:cNvSpPr txBox="1"/>
            <p:nvPr/>
          </p:nvSpPr>
          <p:spPr>
            <a:xfrm>
              <a:off x="2468808" y="4052219"/>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Host OS</a:t>
              </a:r>
            </a:p>
          </p:txBody>
        </p:sp>
        <p:sp>
          <p:nvSpPr>
            <p:cNvPr id="102" name="TextBox 101">
              <a:extLst>
                <a:ext uri="{FF2B5EF4-FFF2-40B4-BE49-F238E27FC236}">
                  <a16:creationId xmlns:a16="http://schemas.microsoft.com/office/drawing/2014/main" id="{1443D3C4-DB9C-425F-A68D-BFA31360F3D7}"/>
                </a:ext>
              </a:extLst>
            </p:cNvPr>
            <p:cNvSpPr txBox="1"/>
            <p:nvPr/>
          </p:nvSpPr>
          <p:spPr>
            <a:xfrm>
              <a:off x="2246829" y="4849559"/>
              <a:ext cx="1638991"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Infrastructure</a:t>
              </a:r>
            </a:p>
          </p:txBody>
        </p:sp>
      </p:grpSp>
      <p:sp>
        <p:nvSpPr>
          <p:cNvPr id="103" name="TextBox 102">
            <a:extLst>
              <a:ext uri="{FF2B5EF4-FFF2-40B4-BE49-F238E27FC236}">
                <a16:creationId xmlns:a16="http://schemas.microsoft.com/office/drawing/2014/main" id="{923E861D-1BEB-49C1-9753-2C151B2FA9FF}"/>
              </a:ext>
            </a:extLst>
          </p:cNvPr>
          <p:cNvSpPr txBox="1"/>
          <p:nvPr/>
        </p:nvSpPr>
        <p:spPr>
          <a:xfrm>
            <a:off x="1178251" y="3479601"/>
            <a:ext cx="1195035" cy="430887"/>
          </a:xfrm>
          <a:prstGeom prst="rect">
            <a:avLst/>
          </a:prstGeom>
        </p:spPr>
        <p:txBody>
          <a:bodyPr vert="horz" wrap="square" lIns="91440" tIns="91440" rIns="91440" bIns="91440" rtlCol="0" anchor="t">
            <a:spAutoFit/>
          </a:bodyPr>
          <a:lstStyle/>
          <a:p>
            <a:pPr algn="ctr" defTabSz="1110264"/>
            <a:r>
              <a:rPr lang="en-US" sz="1600" dirty="0">
                <a:solidFill>
                  <a:srgbClr val="FFFFFF"/>
                </a:solidFill>
                <a:latin typeface="Segoe UI" pitchFamily="34" charset="0"/>
                <a:ea typeface="Segoe UI" pitchFamily="34" charset="0"/>
                <a:cs typeface="Segoe UI" pitchFamily="34" charset="0"/>
              </a:rPr>
              <a:t>Guest OS</a:t>
            </a:r>
          </a:p>
        </p:txBody>
      </p:sp>
    </p:spTree>
    <p:extLst>
      <p:ext uri="{BB962C8B-B14F-4D97-AF65-F5344CB8AC3E}">
        <p14:creationId xmlns:p14="http://schemas.microsoft.com/office/powerpoint/2010/main" val="3969455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down)">
                                      <p:cBhvr>
                                        <p:cTn id="7" dur="500"/>
                                        <p:tgtEl>
                                          <p:spTgt spid="5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wipe(down)">
                                      <p:cBhvr>
                                        <p:cTn id="10" dur="500"/>
                                        <p:tgtEl>
                                          <p:spTgt spid="8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81"/>
                                        </p:tgtEl>
                                        <p:attrNameLst>
                                          <p:attrName>style.visibility</p:attrName>
                                        </p:attrNameLst>
                                      </p:cBhvr>
                                      <p:to>
                                        <p:strVal val="visible"/>
                                      </p:to>
                                    </p:set>
                                    <p:animEffect transition="in" filter="wipe(down)">
                                      <p:cBhvr>
                                        <p:cTn id="15" dur="500"/>
                                        <p:tgtEl>
                                          <p:spTgt spid="81"/>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wipe(down)">
                                      <p:cBhvr>
                                        <p:cTn id="1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8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64EA90-B514-4709-98EB-1BAE2126AD3F}"/>
              </a:ext>
            </a:extLst>
          </p:cNvPr>
          <p:cNvSpPr>
            <a:spLocks noGrp="1"/>
          </p:cNvSpPr>
          <p:nvPr>
            <p:ph type="body" sz="quarter" idx="10"/>
          </p:nvPr>
        </p:nvSpPr>
        <p:spPr>
          <a:xfrm>
            <a:off x="560836" y="1777006"/>
            <a:ext cx="7824407" cy="4487607"/>
          </a:xfrm>
        </p:spPr>
        <p:txBody>
          <a:bodyPr>
            <a:normAutofit/>
          </a:bodyPr>
          <a:lstStyle/>
          <a:p>
            <a:pPr marL="457200" indent="-457200">
              <a:buFont typeface="Arial" panose="020B0604020202020204" pitchFamily="34" charset="0"/>
              <a:buChar char="•"/>
            </a:pPr>
            <a:r>
              <a:rPr lang="en-US" dirty="0"/>
              <a:t>Container is comprised of all components to run the application</a:t>
            </a:r>
          </a:p>
          <a:p>
            <a:endParaRPr lang="en-US" dirty="0"/>
          </a:p>
          <a:p>
            <a:pPr marL="457200" indent="-457200">
              <a:buFont typeface="Arial" panose="020B0604020202020204" pitchFamily="34" charset="0"/>
              <a:buChar char="•"/>
            </a:pPr>
            <a:r>
              <a:rPr lang="en-US" dirty="0"/>
              <a:t>Lighter weight than VMs</a:t>
            </a:r>
          </a:p>
          <a:p>
            <a:endParaRPr lang="en-US" dirty="0"/>
          </a:p>
          <a:p>
            <a:pPr marL="457200" indent="-457200">
              <a:buFont typeface="Arial" panose="020B0604020202020204" pitchFamily="34" charset="0"/>
              <a:buChar char="•"/>
            </a:pPr>
            <a:r>
              <a:rPr lang="en-US" dirty="0"/>
              <a:t>Predictable execution regardless of where it’s deployed.</a:t>
            </a:r>
          </a:p>
        </p:txBody>
      </p:sp>
      <p:sp>
        <p:nvSpPr>
          <p:cNvPr id="3" name="Title 2">
            <a:extLst>
              <a:ext uri="{FF2B5EF4-FFF2-40B4-BE49-F238E27FC236}">
                <a16:creationId xmlns:a16="http://schemas.microsoft.com/office/drawing/2014/main" id="{DFD16258-C704-44FB-BB28-051EB90BC3BC}"/>
              </a:ext>
            </a:extLst>
          </p:cNvPr>
          <p:cNvSpPr>
            <a:spLocks noGrp="1"/>
          </p:cNvSpPr>
          <p:nvPr>
            <p:ph type="title"/>
          </p:nvPr>
        </p:nvSpPr>
        <p:spPr/>
        <p:txBody>
          <a:bodyPr/>
          <a:lstStyle/>
          <a:p>
            <a:r>
              <a:rPr lang="en-US" dirty="0"/>
              <a:t>What is a container?</a:t>
            </a:r>
          </a:p>
        </p:txBody>
      </p:sp>
      <p:pic>
        <p:nvPicPr>
          <p:cNvPr id="4" name="Picture 3">
            <a:extLst>
              <a:ext uri="{FF2B5EF4-FFF2-40B4-BE49-F238E27FC236}">
                <a16:creationId xmlns:a16="http://schemas.microsoft.com/office/drawing/2014/main" id="{AC472586-CFDC-418C-ABCE-680C7CD0366E}"/>
              </a:ext>
            </a:extLst>
          </p:cNvPr>
          <p:cNvPicPr>
            <a:picLocks noChangeAspect="1"/>
          </p:cNvPicPr>
          <p:nvPr/>
        </p:nvPicPr>
        <p:blipFill>
          <a:blip r:embed="rId2"/>
          <a:stretch>
            <a:fillRect/>
          </a:stretch>
        </p:blipFill>
        <p:spPr>
          <a:xfrm>
            <a:off x="7897246" y="1985120"/>
            <a:ext cx="3733918" cy="2887760"/>
          </a:xfrm>
          <a:prstGeom prst="rect">
            <a:avLst/>
          </a:prstGeom>
        </p:spPr>
      </p:pic>
    </p:spTree>
    <p:extLst>
      <p:ext uri="{BB962C8B-B14F-4D97-AF65-F5344CB8AC3E}">
        <p14:creationId xmlns:p14="http://schemas.microsoft.com/office/powerpoint/2010/main" val="36434896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75242" y="138332"/>
            <a:ext cx="10515600" cy="1325563"/>
          </a:xfrm>
        </p:spPr>
        <p:txBody>
          <a:bodyPr/>
          <a:lstStyle/>
          <a:p>
            <a:r>
              <a:rPr lang="en-US"/>
              <a:t>Using Docker Images: Linux</a:t>
            </a:r>
            <a:endParaRPr lang="en-US" dirty="0"/>
          </a:p>
        </p:txBody>
      </p:sp>
      <p:sp>
        <p:nvSpPr>
          <p:cNvPr id="10" name="Text Placeholder 9"/>
          <p:cNvSpPr>
            <a:spLocks noGrp="1"/>
          </p:cNvSpPr>
          <p:nvPr>
            <p:ph type="body" sz="quarter" idx="4294967295"/>
          </p:nvPr>
        </p:nvSpPr>
        <p:spPr>
          <a:xfrm>
            <a:off x="327714" y="1466852"/>
            <a:ext cx="5260975" cy="4697413"/>
          </a:xfrm>
          <a:solidFill>
            <a:schemeClr val="accent6"/>
          </a:solidFill>
        </p:spPr>
        <p:txBody>
          <a:bodyPr>
            <a:normAutofit/>
          </a:bodyPr>
          <a:lstStyle/>
          <a:p>
            <a:r>
              <a:rPr lang="en-US" sz="2745" dirty="0">
                <a:solidFill>
                  <a:schemeClr val="bg1"/>
                </a:solidFill>
              </a:rPr>
              <a:t>Image is “pulled” from the Registry</a:t>
            </a:r>
          </a:p>
          <a:p>
            <a:pPr marL="785838" lvl="1" indent="-504217">
              <a:buFont typeface="+mj-lt"/>
              <a:buAutoNum type="arabicPeriod"/>
            </a:pPr>
            <a:r>
              <a:rPr lang="en-US" sz="2745" dirty="0">
                <a:solidFill>
                  <a:schemeClr val="bg1"/>
                </a:solidFill>
              </a:rPr>
              <a:t>docker pull </a:t>
            </a:r>
            <a:r>
              <a:rPr lang="en-US" sz="2745" dirty="0" err="1">
                <a:solidFill>
                  <a:schemeClr val="bg1"/>
                </a:solidFill>
              </a:rPr>
              <a:t>nginx</a:t>
            </a:r>
            <a:endParaRPr lang="en-US" sz="2745" dirty="0">
              <a:solidFill>
                <a:schemeClr val="bg1"/>
              </a:solidFill>
            </a:endParaRPr>
          </a:p>
          <a:p>
            <a:r>
              <a:rPr lang="en-US" sz="2745" dirty="0">
                <a:solidFill>
                  <a:schemeClr val="bg1"/>
                </a:solidFill>
              </a:rPr>
              <a:t>Container started using “Run”</a:t>
            </a:r>
          </a:p>
          <a:p>
            <a:r>
              <a:rPr lang="en-US" sz="2745" dirty="0">
                <a:solidFill>
                  <a:schemeClr val="bg1"/>
                </a:solidFill>
              </a:rPr>
              <a:t>Software accessible once container is started</a:t>
            </a:r>
          </a:p>
          <a:p>
            <a:r>
              <a:rPr lang="en-US" sz="2745" dirty="0">
                <a:solidFill>
                  <a:schemeClr val="bg1"/>
                </a:solidFill>
              </a:rPr>
              <a:t>TCP Ports mapped between Container and HOST</a:t>
            </a:r>
          </a:p>
          <a:p>
            <a:pPr marL="785838" lvl="1" indent="-504217">
              <a:buFont typeface="+mj-lt"/>
              <a:buAutoNum type="arabicPeriod" startAt="2"/>
            </a:pPr>
            <a:r>
              <a:rPr lang="en-US" sz="2745" dirty="0">
                <a:solidFill>
                  <a:schemeClr val="bg1"/>
                </a:solidFill>
              </a:rPr>
              <a:t>docker run nginx –p 80:81</a:t>
            </a:r>
          </a:p>
        </p:txBody>
      </p:sp>
      <p:grpSp>
        <p:nvGrpSpPr>
          <p:cNvPr id="14" name="Group 13"/>
          <p:cNvGrpSpPr/>
          <p:nvPr/>
        </p:nvGrpSpPr>
        <p:grpSpPr>
          <a:xfrm>
            <a:off x="7571319" y="931110"/>
            <a:ext cx="3090412" cy="2017617"/>
            <a:chOff x="7540880" y="539837"/>
            <a:chExt cx="3152381" cy="2058074"/>
          </a:xfrm>
        </p:grpSpPr>
        <p:sp>
          <p:nvSpPr>
            <p:cNvPr id="3" name="Isosceles Triangle 2"/>
            <p:cNvSpPr/>
            <p:nvPr/>
          </p:nvSpPr>
          <p:spPr>
            <a:xfrm rot="10800000">
              <a:off x="8453574" y="1964601"/>
              <a:ext cx="1326995" cy="633310"/>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a:endParaRPr lang="en-US" sz="1176" dirty="0" err="1"/>
            </a:p>
          </p:txBody>
        </p:sp>
        <p:pic>
          <p:nvPicPr>
            <p:cNvPr id="2" name="Picture 1"/>
            <p:cNvPicPr>
              <a:picLocks noChangeAspect="1"/>
            </p:cNvPicPr>
            <p:nvPr/>
          </p:nvPicPr>
          <p:blipFill>
            <a:blip r:embed="rId3"/>
            <a:stretch>
              <a:fillRect/>
            </a:stretch>
          </p:blipFill>
          <p:spPr>
            <a:xfrm>
              <a:off x="7540880" y="539837"/>
              <a:ext cx="3152381" cy="1723810"/>
            </a:xfrm>
            <a:prstGeom prst="rect">
              <a:avLst/>
            </a:prstGeom>
          </p:spPr>
        </p:pic>
      </p:grpSp>
      <p:grpSp>
        <p:nvGrpSpPr>
          <p:cNvPr id="4" name="Group 3"/>
          <p:cNvGrpSpPr/>
          <p:nvPr/>
        </p:nvGrpSpPr>
        <p:grpSpPr>
          <a:xfrm>
            <a:off x="8490806" y="2734335"/>
            <a:ext cx="1276175" cy="1395910"/>
            <a:chOff x="8444368" y="2436575"/>
            <a:chExt cx="1301765" cy="1423901"/>
          </a:xfrm>
        </p:grpSpPr>
        <p:pic>
          <p:nvPicPr>
            <p:cNvPr id="12" name="Picture 11"/>
            <p:cNvPicPr>
              <a:picLocks noChangeAspect="1"/>
            </p:cNvPicPr>
            <p:nvPr/>
          </p:nvPicPr>
          <p:blipFill>
            <a:blip r:embed="rId4"/>
            <a:stretch>
              <a:fillRect/>
            </a:stretch>
          </p:blipFill>
          <p:spPr>
            <a:xfrm>
              <a:off x="8444368" y="2436575"/>
              <a:ext cx="1301765" cy="1423901"/>
            </a:xfrm>
            <a:prstGeom prst="rect">
              <a:avLst/>
            </a:prstGeom>
          </p:spPr>
        </p:pic>
        <p:pic>
          <p:nvPicPr>
            <p:cNvPr id="11" name="Picture 10"/>
            <p:cNvPicPr>
              <a:picLocks noChangeAspect="1"/>
            </p:cNvPicPr>
            <p:nvPr/>
          </p:nvPicPr>
          <p:blipFill>
            <a:blip r:embed="rId3"/>
            <a:stretch>
              <a:fillRect/>
            </a:stretch>
          </p:blipFill>
          <p:spPr>
            <a:xfrm>
              <a:off x="8586849" y="2764019"/>
              <a:ext cx="1016804" cy="641434"/>
            </a:xfrm>
            <a:prstGeom prst="rect">
              <a:avLst/>
            </a:prstGeom>
          </p:spPr>
        </p:pic>
      </p:grpSp>
      <p:pic>
        <p:nvPicPr>
          <p:cNvPr id="5" name="Picture 4"/>
          <p:cNvPicPr>
            <a:picLocks noChangeAspect="1"/>
          </p:cNvPicPr>
          <p:nvPr/>
        </p:nvPicPr>
        <p:blipFill>
          <a:blip r:embed="rId5"/>
          <a:stretch>
            <a:fillRect/>
          </a:stretch>
        </p:blipFill>
        <p:spPr>
          <a:xfrm>
            <a:off x="9766980" y="5373001"/>
            <a:ext cx="2142675" cy="1088342"/>
          </a:xfrm>
          <a:prstGeom prst="rect">
            <a:avLst/>
          </a:prstGeom>
        </p:spPr>
      </p:pic>
      <p:pic>
        <p:nvPicPr>
          <p:cNvPr id="6" name="Picture 5"/>
          <p:cNvPicPr>
            <a:picLocks noChangeAspect="1"/>
          </p:cNvPicPr>
          <p:nvPr/>
        </p:nvPicPr>
        <p:blipFill>
          <a:blip r:embed="rId6"/>
          <a:stretch>
            <a:fillRect/>
          </a:stretch>
        </p:blipFill>
        <p:spPr>
          <a:xfrm>
            <a:off x="6396095" y="5017397"/>
            <a:ext cx="1309060" cy="298655"/>
          </a:xfrm>
          <a:prstGeom prst="rect">
            <a:avLst/>
          </a:prstGeom>
        </p:spPr>
      </p:pic>
      <p:pic>
        <p:nvPicPr>
          <p:cNvPr id="13" name="Picture 12"/>
          <p:cNvPicPr>
            <a:picLocks noChangeAspect="1"/>
          </p:cNvPicPr>
          <p:nvPr/>
        </p:nvPicPr>
        <p:blipFill>
          <a:blip r:embed="rId7"/>
          <a:stretch>
            <a:fillRect/>
          </a:stretch>
        </p:blipFill>
        <p:spPr>
          <a:xfrm>
            <a:off x="6279703" y="5551178"/>
            <a:ext cx="2350782" cy="1006171"/>
          </a:xfrm>
          <a:prstGeom prst="rect">
            <a:avLst/>
          </a:prstGeom>
        </p:spPr>
      </p:pic>
      <p:cxnSp>
        <p:nvCxnSpPr>
          <p:cNvPr id="15" name="Straight Arrow Connector 14"/>
          <p:cNvCxnSpPr/>
          <p:nvPr/>
        </p:nvCxnSpPr>
        <p:spPr>
          <a:xfrm flipV="1">
            <a:off x="8198596" y="4287974"/>
            <a:ext cx="576158" cy="956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479445" y="4243547"/>
            <a:ext cx="702984" cy="868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0421569" y="4214846"/>
            <a:ext cx="1879212" cy="663797"/>
          </a:xfrm>
          <a:prstGeom prst="rect">
            <a:avLst/>
          </a:prstGeom>
          <a:noFill/>
        </p:spPr>
        <p:txBody>
          <a:bodyPr vert="horz" wrap="square" lIns="89642" tIns="89642" rIns="89642" bIns="89642" rtlCol="0" anchor="t">
            <a:spAutoFit/>
          </a:bodyPr>
          <a:lstStyle/>
          <a:p>
            <a:pPr algn="ctr"/>
            <a:r>
              <a:rPr lang="en-US" sz="1568" b="1" dirty="0">
                <a:latin typeface="Segoe UI" pitchFamily="34" charset="0"/>
                <a:ea typeface="Segoe UI" pitchFamily="34" charset="0"/>
                <a:cs typeface="Segoe UI" pitchFamily="34" charset="0"/>
              </a:rPr>
              <a:t>NGINIX Container Up on Port 81</a:t>
            </a:r>
          </a:p>
        </p:txBody>
      </p:sp>
      <p:grpSp>
        <p:nvGrpSpPr>
          <p:cNvPr id="7" name="Group 6"/>
          <p:cNvGrpSpPr/>
          <p:nvPr/>
        </p:nvGrpSpPr>
        <p:grpSpPr>
          <a:xfrm>
            <a:off x="6050861" y="4118475"/>
            <a:ext cx="2507992" cy="663797"/>
            <a:chOff x="5989934" y="3791115"/>
            <a:chExt cx="2558282" cy="677108"/>
          </a:xfrm>
        </p:grpSpPr>
        <p:sp>
          <p:nvSpPr>
            <p:cNvPr id="23" name="TextBox 22"/>
            <p:cNvSpPr txBox="1"/>
            <p:nvPr/>
          </p:nvSpPr>
          <p:spPr>
            <a:xfrm>
              <a:off x="6533544" y="3791115"/>
              <a:ext cx="2014672" cy="677108"/>
            </a:xfrm>
            <a:prstGeom prst="rect">
              <a:avLst/>
            </a:prstGeom>
            <a:noFill/>
          </p:spPr>
          <p:txBody>
            <a:bodyPr vert="horz" wrap="square" lIns="89642" tIns="89642" rIns="89642" bIns="89642" rtlCol="0" anchor="t">
              <a:spAutoFit/>
            </a:bodyPr>
            <a:lstStyle/>
            <a:p>
              <a:pPr algn="ctr"/>
              <a:r>
                <a:rPr lang="en-US" sz="1568" b="1" dirty="0">
                  <a:latin typeface="Segoe UI" pitchFamily="34" charset="0"/>
                  <a:ea typeface="Segoe UI" pitchFamily="34" charset="0"/>
                  <a:cs typeface="Segoe UI" pitchFamily="34" charset="0"/>
                </a:rPr>
                <a:t>Image Pulled</a:t>
              </a:r>
            </a:p>
            <a:p>
              <a:pPr algn="ctr"/>
              <a:r>
                <a:rPr lang="en-US" sz="1568" b="1" dirty="0">
                  <a:latin typeface="Segoe UI" pitchFamily="34" charset="0"/>
                  <a:ea typeface="Segoe UI" pitchFamily="34" charset="0"/>
                  <a:cs typeface="Segoe UI" pitchFamily="34" charset="0"/>
                </a:rPr>
                <a:t>From Docker Hub</a:t>
              </a:r>
            </a:p>
          </p:txBody>
        </p:sp>
        <p:grpSp>
          <p:nvGrpSpPr>
            <p:cNvPr id="29" name="Group 28"/>
            <p:cNvGrpSpPr/>
            <p:nvPr/>
          </p:nvGrpSpPr>
          <p:grpSpPr>
            <a:xfrm>
              <a:off x="5989934" y="3889419"/>
              <a:ext cx="566404" cy="529886"/>
              <a:chOff x="5955498" y="3946774"/>
              <a:chExt cx="566404" cy="529886"/>
            </a:xfrm>
          </p:grpSpPr>
          <p:sp>
            <p:nvSpPr>
              <p:cNvPr id="27" name="Star: 8 Points 26"/>
              <p:cNvSpPr/>
              <p:nvPr/>
            </p:nvSpPr>
            <p:spPr>
              <a:xfrm>
                <a:off x="5955498" y="3946774"/>
                <a:ext cx="566404" cy="529886"/>
              </a:xfrm>
              <a:prstGeom prst="star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a:endParaRPr lang="en-US" sz="1176" dirty="0" err="1"/>
              </a:p>
            </p:txBody>
          </p:sp>
          <p:sp>
            <p:nvSpPr>
              <p:cNvPr id="28" name="TextBox 27"/>
              <p:cNvSpPr txBox="1"/>
              <p:nvPr/>
            </p:nvSpPr>
            <p:spPr>
              <a:xfrm>
                <a:off x="6078006" y="3964140"/>
                <a:ext cx="229648" cy="461665"/>
              </a:xfrm>
              <a:prstGeom prst="rect">
                <a:avLst/>
              </a:prstGeom>
            </p:spPr>
            <p:txBody>
              <a:bodyPr vert="horz" wrap="square" lIns="89642" tIns="89642" rIns="89642" bIns="89642" rtlCol="0" anchor="t">
                <a:spAutoFit/>
              </a:bodyPr>
              <a:lstStyle/>
              <a:p>
                <a:r>
                  <a:rPr lang="en-US" sz="1765" b="1" dirty="0">
                    <a:solidFill>
                      <a:schemeClr val="bg1"/>
                    </a:solidFill>
                    <a:latin typeface="Segoe UI" pitchFamily="34" charset="0"/>
                    <a:ea typeface="Segoe UI" pitchFamily="34" charset="0"/>
                    <a:cs typeface="Segoe UI" pitchFamily="34" charset="0"/>
                  </a:rPr>
                  <a:t>1</a:t>
                </a:r>
                <a:endParaRPr lang="en-US" sz="1568" b="1" dirty="0">
                  <a:solidFill>
                    <a:schemeClr val="bg1"/>
                  </a:solidFill>
                  <a:latin typeface="Segoe UI" pitchFamily="34" charset="0"/>
                  <a:ea typeface="Segoe UI" pitchFamily="34" charset="0"/>
                  <a:cs typeface="Segoe UI" pitchFamily="34" charset="0"/>
                </a:endParaRPr>
              </a:p>
            </p:txBody>
          </p:sp>
        </p:grpSp>
      </p:grpSp>
      <p:grpSp>
        <p:nvGrpSpPr>
          <p:cNvPr id="30" name="Group 29"/>
          <p:cNvGrpSpPr/>
          <p:nvPr/>
        </p:nvGrpSpPr>
        <p:grpSpPr>
          <a:xfrm>
            <a:off x="9956235" y="4273007"/>
            <a:ext cx="555270" cy="519470"/>
            <a:chOff x="5955498" y="3946774"/>
            <a:chExt cx="566404" cy="529886"/>
          </a:xfrm>
        </p:grpSpPr>
        <p:sp>
          <p:nvSpPr>
            <p:cNvPr id="31" name="Star: 8 Points 30"/>
            <p:cNvSpPr/>
            <p:nvPr/>
          </p:nvSpPr>
          <p:spPr>
            <a:xfrm>
              <a:off x="5955498" y="3946774"/>
              <a:ext cx="566404" cy="529886"/>
            </a:xfrm>
            <a:prstGeom prst="star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a:endParaRPr lang="en-US" sz="1176" dirty="0" err="1"/>
            </a:p>
          </p:txBody>
        </p:sp>
        <p:sp>
          <p:nvSpPr>
            <p:cNvPr id="32" name="TextBox 31"/>
            <p:cNvSpPr txBox="1"/>
            <p:nvPr/>
          </p:nvSpPr>
          <p:spPr>
            <a:xfrm>
              <a:off x="6078006" y="3964140"/>
              <a:ext cx="229648" cy="430887"/>
            </a:xfrm>
            <a:prstGeom prst="rect">
              <a:avLst/>
            </a:prstGeom>
          </p:spPr>
          <p:txBody>
            <a:bodyPr vert="horz" wrap="square" lIns="89642" tIns="89642" rIns="89642" bIns="89642" rtlCol="0" anchor="t">
              <a:spAutoFit/>
            </a:bodyPr>
            <a:lstStyle/>
            <a:p>
              <a:r>
                <a:rPr lang="en-US" sz="1568" b="1" dirty="0">
                  <a:solidFill>
                    <a:schemeClr val="bg1"/>
                  </a:solidFill>
                  <a:latin typeface="Segoe UI" pitchFamily="34" charset="0"/>
                  <a:ea typeface="Segoe UI" pitchFamily="34" charset="0"/>
                  <a:cs typeface="Segoe UI" pitchFamily="34" charset="0"/>
                </a:rPr>
                <a:t>2</a:t>
              </a:r>
            </a:p>
          </p:txBody>
        </p:sp>
      </p:grpSp>
    </p:spTree>
    <p:extLst>
      <p:ext uri="{BB962C8B-B14F-4D97-AF65-F5344CB8AC3E}">
        <p14:creationId xmlns:p14="http://schemas.microsoft.com/office/powerpoint/2010/main" val="145236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animEffect transition="in" filter="fade">
                                      <p:cBhvr>
                                        <p:cTn id="15" dur="500"/>
                                        <p:tgtEl>
                                          <p:spTgt spid="10">
                                            <p:txEl>
                                              <p:pRg st="1" end="1"/>
                                            </p:txEl>
                                          </p:spTgt>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par>
                          <p:cTn id="31" fill="hold">
                            <p:stCondLst>
                              <p:cond delay="2000"/>
                            </p:stCondLst>
                            <p:childTnLst>
                              <p:par>
                                <p:cTn id="32" presetID="22" presetClass="entr" presetSubtype="4"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down)">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
                                            <p:txEl>
                                              <p:pRg st="2" end="2"/>
                                            </p:txEl>
                                          </p:spTgt>
                                        </p:tgtEl>
                                        <p:attrNameLst>
                                          <p:attrName>style.visibility</p:attrName>
                                        </p:attrNameLst>
                                      </p:cBhvr>
                                      <p:to>
                                        <p:strVal val="visible"/>
                                      </p:to>
                                    </p:set>
                                    <p:animEffect transition="in" filter="fade">
                                      <p:cBhvr>
                                        <p:cTn id="39" dur="500"/>
                                        <p:tgtEl>
                                          <p:spTgt spid="10">
                                            <p:txEl>
                                              <p:pRg st="2" end="2"/>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0">
                                            <p:txEl>
                                              <p:pRg st="3" end="3"/>
                                            </p:txEl>
                                          </p:spTgt>
                                        </p:tgtEl>
                                        <p:attrNameLst>
                                          <p:attrName>style.visibility</p:attrName>
                                        </p:attrNameLst>
                                      </p:cBhvr>
                                      <p:to>
                                        <p:strVal val="visible"/>
                                      </p:to>
                                    </p:set>
                                    <p:animEffect transition="in" filter="fade">
                                      <p:cBhvr>
                                        <p:cTn id="42" dur="500"/>
                                        <p:tgtEl>
                                          <p:spTgt spid="10">
                                            <p:txEl>
                                              <p:pRg st="3" end="3"/>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10">
                                            <p:txEl>
                                              <p:pRg st="4" end="4"/>
                                            </p:txEl>
                                          </p:spTgt>
                                        </p:tgtEl>
                                        <p:attrNameLst>
                                          <p:attrName>style.visibility</p:attrName>
                                        </p:attrNameLst>
                                      </p:cBhvr>
                                      <p:to>
                                        <p:strVal val="visible"/>
                                      </p:to>
                                    </p:set>
                                    <p:animEffect transition="in" filter="fade">
                                      <p:cBhvr>
                                        <p:cTn id="45" dur="500"/>
                                        <p:tgtEl>
                                          <p:spTgt spid="10">
                                            <p:txEl>
                                              <p:pRg st="4" end="4"/>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10">
                                            <p:txEl>
                                              <p:pRg st="5" end="5"/>
                                            </p:txEl>
                                          </p:spTgt>
                                        </p:tgtEl>
                                        <p:attrNameLst>
                                          <p:attrName>style.visibility</p:attrName>
                                        </p:attrNameLst>
                                      </p:cBhvr>
                                      <p:to>
                                        <p:strVal val="visible"/>
                                      </p:to>
                                    </p:set>
                                    <p:animEffect transition="in" filter="fade">
                                      <p:cBhvr>
                                        <p:cTn id="48" dur="500"/>
                                        <p:tgtEl>
                                          <p:spTgt spid="10">
                                            <p:txEl>
                                              <p:pRg st="5" end="5"/>
                                            </p:txEl>
                                          </p:spTgt>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childTnLst>
                          </p:cTn>
                        </p:par>
                        <p:par>
                          <p:cTn id="57" fill="hold">
                            <p:stCondLst>
                              <p:cond delay="1500"/>
                            </p:stCondLst>
                            <p:childTnLst>
                              <p:par>
                                <p:cTn id="58" presetID="22" presetClass="entr" presetSubtype="4" fill="hold" nodeType="after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wipe(down)">
                                      <p:cBhvr>
                                        <p:cTn id="60" dur="500"/>
                                        <p:tgtEl>
                                          <p:spTgt spid="18"/>
                                        </p:tgtEl>
                                      </p:cBhvr>
                                    </p:animEffect>
                                  </p:childTnLst>
                                </p:cTn>
                              </p:par>
                            </p:childTnLst>
                          </p:cTn>
                        </p:par>
                        <p:par>
                          <p:cTn id="61" fill="hold">
                            <p:stCondLst>
                              <p:cond delay="2000"/>
                            </p:stCondLst>
                            <p:childTnLst>
                              <p:par>
                                <p:cTn id="62" presetID="10" presetClass="entr" presetSubtype="0" fill="hold" nodeType="after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1198" y="-92537"/>
            <a:ext cx="10515600" cy="1325563"/>
          </a:xfrm>
        </p:spPr>
        <p:txBody>
          <a:bodyPr/>
          <a:lstStyle/>
          <a:p>
            <a:r>
              <a:rPr lang="en-US" dirty="0"/>
              <a:t>Azure Container Registry</a:t>
            </a:r>
          </a:p>
        </p:txBody>
      </p:sp>
      <p:sp>
        <p:nvSpPr>
          <p:cNvPr id="2" name="Text Placeholder 1"/>
          <p:cNvSpPr>
            <a:spLocks noGrp="1"/>
          </p:cNvSpPr>
          <p:nvPr>
            <p:ph type="body" sz="quarter" idx="4294967295"/>
          </p:nvPr>
        </p:nvSpPr>
        <p:spPr>
          <a:xfrm>
            <a:off x="394636" y="1366805"/>
            <a:ext cx="5459413" cy="5183187"/>
          </a:xfrm>
          <a:solidFill>
            <a:schemeClr val="accent1"/>
          </a:solidFill>
        </p:spPr>
        <p:txBody>
          <a:bodyPr>
            <a:normAutofit/>
          </a:bodyPr>
          <a:lstStyle/>
          <a:p>
            <a:r>
              <a:rPr lang="en-US" sz="2400" dirty="0">
                <a:solidFill>
                  <a:schemeClr val="bg1"/>
                </a:solidFill>
              </a:rPr>
              <a:t>Docker Private Registry hosted in Azure</a:t>
            </a:r>
            <a:endParaRPr lang="en-US" sz="2353" dirty="0">
              <a:solidFill>
                <a:schemeClr val="bg1"/>
              </a:solidFill>
            </a:endParaRPr>
          </a:p>
          <a:p>
            <a:r>
              <a:rPr lang="en-US" sz="2353" dirty="0">
                <a:solidFill>
                  <a:schemeClr val="bg1"/>
                </a:solidFill>
              </a:rPr>
              <a:t>Store and manage container images across all types of Azure deployments</a:t>
            </a:r>
          </a:p>
          <a:p>
            <a:r>
              <a:rPr lang="en-US" sz="2353" dirty="0">
                <a:solidFill>
                  <a:schemeClr val="bg1"/>
                </a:solidFill>
              </a:rPr>
              <a:t>Keep container images near deployments to reduce latency and costs</a:t>
            </a:r>
          </a:p>
          <a:p>
            <a:r>
              <a:rPr lang="en-US" sz="2353" dirty="0">
                <a:solidFill>
                  <a:schemeClr val="bg1"/>
                </a:solidFill>
              </a:rPr>
              <a:t>Maintain Windows and Linux container images in a single Docker registry</a:t>
            </a:r>
          </a:p>
          <a:p>
            <a:r>
              <a:rPr lang="en-US" sz="2353" dirty="0">
                <a:solidFill>
                  <a:schemeClr val="bg1"/>
                </a:solidFill>
              </a:rPr>
              <a:t>Use familiar, open-source Docker command line interface (CLI) tools</a:t>
            </a:r>
          </a:p>
          <a:p>
            <a:r>
              <a:rPr lang="en-US" sz="2353" dirty="0">
                <a:solidFill>
                  <a:schemeClr val="bg1"/>
                </a:solidFill>
              </a:rPr>
              <a:t>Simplify registry access management with Azure Active Directory</a:t>
            </a:r>
          </a:p>
          <a:p>
            <a:endParaRPr lang="en-US" sz="1029" dirty="0"/>
          </a:p>
        </p:txBody>
      </p:sp>
      <p:pic>
        <p:nvPicPr>
          <p:cNvPr id="6" name="Picture 5"/>
          <p:cNvPicPr>
            <a:picLocks noChangeAspect="1"/>
          </p:cNvPicPr>
          <p:nvPr/>
        </p:nvPicPr>
        <p:blipFill>
          <a:blip r:embed="rId3"/>
          <a:stretch>
            <a:fillRect/>
          </a:stretch>
        </p:blipFill>
        <p:spPr>
          <a:xfrm>
            <a:off x="8195589" y="370299"/>
            <a:ext cx="1289691" cy="1289691"/>
          </a:xfrm>
          <a:prstGeom prst="rect">
            <a:avLst/>
          </a:prstGeom>
        </p:spPr>
      </p:pic>
      <p:pic>
        <p:nvPicPr>
          <p:cNvPr id="8" name="Picture 7"/>
          <p:cNvPicPr>
            <a:picLocks noChangeAspect="1"/>
          </p:cNvPicPr>
          <p:nvPr/>
        </p:nvPicPr>
        <p:blipFill>
          <a:blip r:embed="rId4"/>
          <a:stretch>
            <a:fillRect/>
          </a:stretch>
        </p:blipFill>
        <p:spPr>
          <a:xfrm>
            <a:off x="6224979" y="4849450"/>
            <a:ext cx="5557636" cy="1283032"/>
          </a:xfrm>
          <a:prstGeom prst="rect">
            <a:avLst/>
          </a:prstGeom>
          <a:ln>
            <a:solidFill>
              <a:schemeClr val="tx1"/>
            </a:solidFill>
          </a:ln>
        </p:spPr>
      </p:pic>
      <p:pic>
        <p:nvPicPr>
          <p:cNvPr id="10" name="Picture 9"/>
          <p:cNvPicPr>
            <a:picLocks noChangeAspect="1"/>
          </p:cNvPicPr>
          <p:nvPr/>
        </p:nvPicPr>
        <p:blipFill>
          <a:blip r:embed="rId5"/>
          <a:stretch>
            <a:fillRect/>
          </a:stretch>
        </p:blipFill>
        <p:spPr>
          <a:xfrm>
            <a:off x="6224979" y="1785741"/>
            <a:ext cx="5520262" cy="2664335"/>
          </a:xfrm>
          <a:prstGeom prst="rect">
            <a:avLst/>
          </a:prstGeom>
          <a:ln>
            <a:solidFill>
              <a:schemeClr val="tx1"/>
            </a:solidFill>
          </a:ln>
        </p:spPr>
      </p:pic>
    </p:spTree>
    <p:extLst>
      <p:ext uri="{BB962C8B-B14F-4D97-AF65-F5344CB8AC3E}">
        <p14:creationId xmlns:p14="http://schemas.microsoft.com/office/powerpoint/2010/main" val="10007278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8ED7C28-B20E-490F-87E2-5AB89A11F985}"/>
              </a:ext>
            </a:extLst>
          </p:cNvPr>
          <p:cNvSpPr/>
          <p:nvPr/>
        </p:nvSpPr>
        <p:spPr>
          <a:xfrm>
            <a:off x="0" y="0"/>
            <a:ext cx="7093819" cy="6858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395438" y="345874"/>
            <a:ext cx="10515600" cy="1325563"/>
          </a:xfrm>
        </p:spPr>
        <p:txBody>
          <a:bodyPr/>
          <a:lstStyle/>
          <a:p>
            <a:r>
              <a:rPr lang="en-US" dirty="0">
                <a:solidFill>
                  <a:schemeClr val="bg1"/>
                </a:solidFill>
              </a:rPr>
              <a:t>Azure Container Instances</a:t>
            </a:r>
          </a:p>
        </p:txBody>
      </p:sp>
      <p:sp>
        <p:nvSpPr>
          <p:cNvPr id="2" name="Text Placeholder 1"/>
          <p:cNvSpPr>
            <a:spLocks noGrp="1"/>
          </p:cNvSpPr>
          <p:nvPr>
            <p:ph type="body" sz="quarter" idx="4294967295"/>
          </p:nvPr>
        </p:nvSpPr>
        <p:spPr>
          <a:xfrm>
            <a:off x="481263" y="1828806"/>
            <a:ext cx="6054725" cy="4002088"/>
          </a:xfrm>
        </p:spPr>
        <p:txBody>
          <a:bodyPr>
            <a:normAutofit/>
          </a:bodyPr>
          <a:lstStyle/>
          <a:p>
            <a:r>
              <a:rPr lang="en-US" sz="2353" dirty="0">
                <a:solidFill>
                  <a:schemeClr val="bg1"/>
                </a:solidFill>
              </a:rPr>
              <a:t>Start a container in seconds with a single command without VMs</a:t>
            </a:r>
          </a:p>
          <a:p>
            <a:r>
              <a:rPr lang="en-US" sz="2353" dirty="0">
                <a:solidFill>
                  <a:schemeClr val="bg1"/>
                </a:solidFill>
              </a:rPr>
              <a:t>Pull container images from Docker Hub or Azure Container Registry</a:t>
            </a:r>
          </a:p>
          <a:p>
            <a:r>
              <a:rPr lang="en-US" sz="2353" dirty="0">
                <a:solidFill>
                  <a:schemeClr val="bg1"/>
                </a:solidFill>
              </a:rPr>
              <a:t>Containerize your application using Docker technology and execute immediately with one click</a:t>
            </a:r>
          </a:p>
          <a:p>
            <a:r>
              <a:rPr lang="en-US" sz="2353" dirty="0">
                <a:solidFill>
                  <a:schemeClr val="bg1"/>
                </a:solidFill>
              </a:rPr>
              <a:t>Take advantage of per-second billing &amp; container-based compute on demand</a:t>
            </a:r>
          </a:p>
        </p:txBody>
      </p:sp>
      <p:pic>
        <p:nvPicPr>
          <p:cNvPr id="5" name="Picture 4"/>
          <p:cNvPicPr>
            <a:picLocks noChangeAspect="1"/>
          </p:cNvPicPr>
          <p:nvPr/>
        </p:nvPicPr>
        <p:blipFill>
          <a:blip r:embed="rId3"/>
          <a:stretch>
            <a:fillRect/>
          </a:stretch>
        </p:blipFill>
        <p:spPr>
          <a:xfrm>
            <a:off x="8686541" y="2055813"/>
            <a:ext cx="2556375" cy="2648496"/>
          </a:xfrm>
          <a:prstGeom prst="rect">
            <a:avLst/>
          </a:prstGeom>
        </p:spPr>
      </p:pic>
    </p:spTree>
    <p:extLst>
      <p:ext uri="{BB962C8B-B14F-4D97-AF65-F5344CB8AC3E}">
        <p14:creationId xmlns:p14="http://schemas.microsoft.com/office/powerpoint/2010/main" val="538016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4A805C-42CF-4C21-AD74-A2BE5028867E}"/>
              </a:ext>
            </a:extLst>
          </p:cNvPr>
          <p:cNvPicPr>
            <a:picLocks noChangeAspect="1"/>
          </p:cNvPicPr>
          <p:nvPr/>
        </p:nvPicPr>
        <p:blipFill>
          <a:blip r:embed="rId4"/>
          <a:stretch>
            <a:fillRect/>
          </a:stretch>
        </p:blipFill>
        <p:spPr>
          <a:xfrm>
            <a:off x="0" y="365125"/>
            <a:ext cx="12192000" cy="1322832"/>
          </a:xfrm>
          <a:prstGeom prst="rect">
            <a:avLst/>
          </a:prstGeom>
        </p:spPr>
      </p:pic>
      <p:sp>
        <p:nvSpPr>
          <p:cNvPr id="2" name="Title 1">
            <a:extLst>
              <a:ext uri="{FF2B5EF4-FFF2-40B4-BE49-F238E27FC236}">
                <a16:creationId xmlns:a16="http://schemas.microsoft.com/office/drawing/2014/main" id="{9C4E48D6-2980-4452-A0D1-70A71AE47008}"/>
              </a:ext>
            </a:extLst>
          </p:cNvPr>
          <p:cNvSpPr>
            <a:spLocks noGrp="1"/>
          </p:cNvSpPr>
          <p:nvPr>
            <p:ph type="title"/>
          </p:nvPr>
        </p:nvSpPr>
        <p:spPr/>
        <p:txBody>
          <a:bodyPr/>
          <a:lstStyle/>
          <a:p>
            <a:r>
              <a:rPr lang="en-GB" dirty="0">
                <a:solidFill>
                  <a:schemeClr val="bg1"/>
                </a:solidFill>
              </a:rPr>
              <a:t>Azure PaaS</a:t>
            </a:r>
          </a:p>
        </p:txBody>
      </p:sp>
      <p:sp>
        <p:nvSpPr>
          <p:cNvPr id="3" name="Content Placeholder 2">
            <a:extLst>
              <a:ext uri="{FF2B5EF4-FFF2-40B4-BE49-F238E27FC236}">
                <a16:creationId xmlns:a16="http://schemas.microsoft.com/office/drawing/2014/main" id="{D668E383-1169-4916-888B-DCA06CB4A871}"/>
              </a:ext>
            </a:extLst>
          </p:cNvPr>
          <p:cNvSpPr>
            <a:spLocks noGrp="1"/>
          </p:cNvSpPr>
          <p:nvPr>
            <p:ph sz="half" idx="2"/>
          </p:nvPr>
        </p:nvSpPr>
        <p:spPr>
          <a:xfrm>
            <a:off x="839788" y="1806302"/>
            <a:ext cx="10515600" cy="3684588"/>
          </a:xfrm>
        </p:spPr>
        <p:txBody>
          <a:bodyPr>
            <a:normAutofit/>
          </a:bodyPr>
          <a:lstStyle/>
          <a:p>
            <a:pPr marL="457200" lvl="0" indent="-457200">
              <a:buFont typeface="Arial" panose="020B0604020202020204" pitchFamily="34" charset="0"/>
              <a:buChar char="•"/>
            </a:pPr>
            <a:r>
              <a:rPr lang="en-GB" dirty="0"/>
              <a:t>PaaS Compute </a:t>
            </a:r>
            <a:endParaRPr lang="en-US" dirty="0"/>
          </a:p>
          <a:p>
            <a:pPr marL="457200" lvl="0" indent="-457200">
              <a:buFont typeface="Arial" panose="020B0604020202020204" pitchFamily="34" charset="0"/>
              <a:buChar char="•"/>
            </a:pPr>
            <a:r>
              <a:rPr lang="en-GB" dirty="0"/>
              <a:t>Serverless</a:t>
            </a:r>
            <a:endParaRPr lang="en-US" dirty="0"/>
          </a:p>
          <a:p>
            <a:pPr marL="457200" indent="-457200">
              <a:buFont typeface="Arial" panose="020B0604020202020204" pitchFamily="34" charset="0"/>
              <a:buChar char="•"/>
            </a:pPr>
            <a:r>
              <a:rPr lang="en-GB" dirty="0"/>
              <a:t>Containers</a:t>
            </a:r>
            <a:endParaRPr lang="en-US" dirty="0"/>
          </a:p>
          <a:p>
            <a:pPr marL="457200" indent="-457200">
              <a:buFont typeface="Arial" panose="020B0604020202020204" pitchFamily="34" charset="0"/>
              <a:buChar char="•"/>
            </a:pPr>
            <a:r>
              <a:rPr lang="en-GB" dirty="0"/>
              <a:t>PaaS Networking &amp; Hybrid</a:t>
            </a:r>
            <a:endParaRPr lang="en-US" dirty="0"/>
          </a:p>
          <a:p>
            <a:pPr marL="457200" indent="-457200">
              <a:buFont typeface="Arial" panose="020B0604020202020204" pitchFamily="34" charset="0"/>
              <a:buChar char="•"/>
            </a:pPr>
            <a:r>
              <a:rPr lang="en-GB" dirty="0"/>
              <a:t>Messaging</a:t>
            </a:r>
            <a:endParaRPr lang="en-US" dirty="0"/>
          </a:p>
          <a:p>
            <a:pPr marL="457200" indent="-457200">
              <a:buFont typeface="Arial" panose="020B0604020202020204" pitchFamily="34" charset="0"/>
              <a:buChar char="•"/>
            </a:pPr>
            <a:r>
              <a:rPr lang="en-GB" dirty="0"/>
              <a:t>Databases &amp; Data stores</a:t>
            </a:r>
          </a:p>
        </p:txBody>
      </p:sp>
      <p:pic>
        <p:nvPicPr>
          <p:cNvPr id="8" name="Picture 7">
            <a:extLst>
              <a:ext uri="{FF2B5EF4-FFF2-40B4-BE49-F238E27FC236}">
                <a16:creationId xmlns:a16="http://schemas.microsoft.com/office/drawing/2014/main" id="{6373ECC0-D45C-4EA3-A2E0-2BA85ADC40E9}"/>
              </a:ext>
            </a:extLst>
          </p:cNvPr>
          <p:cNvPicPr>
            <a:picLocks noChangeAspect="1"/>
          </p:cNvPicPr>
          <p:nvPr/>
        </p:nvPicPr>
        <p:blipFill>
          <a:blip r:embed="rId5"/>
          <a:stretch>
            <a:fillRect/>
          </a:stretch>
        </p:blipFill>
        <p:spPr>
          <a:xfrm>
            <a:off x="5524070" y="5344333"/>
            <a:ext cx="1212513" cy="1212513"/>
          </a:xfrm>
          <a:prstGeom prst="rect">
            <a:avLst/>
          </a:prstGeom>
        </p:spPr>
      </p:pic>
      <p:pic>
        <p:nvPicPr>
          <p:cNvPr id="10" name="Picture 9">
            <a:extLst>
              <a:ext uri="{FF2B5EF4-FFF2-40B4-BE49-F238E27FC236}">
                <a16:creationId xmlns:a16="http://schemas.microsoft.com/office/drawing/2014/main" id="{A114A704-1633-409A-95B4-DBD2D94A63C2}"/>
              </a:ext>
            </a:extLst>
          </p:cNvPr>
          <p:cNvPicPr>
            <a:picLocks noChangeAspect="1"/>
          </p:cNvPicPr>
          <p:nvPr/>
        </p:nvPicPr>
        <p:blipFill>
          <a:blip r:embed="rId6"/>
          <a:stretch>
            <a:fillRect/>
          </a:stretch>
        </p:blipFill>
        <p:spPr>
          <a:xfrm>
            <a:off x="10358846" y="5377340"/>
            <a:ext cx="1115535" cy="1115535"/>
          </a:xfrm>
          <a:prstGeom prst="rect">
            <a:avLst/>
          </a:prstGeom>
        </p:spPr>
      </p:pic>
      <p:pic>
        <p:nvPicPr>
          <p:cNvPr id="12" name="Picture 11">
            <a:extLst>
              <a:ext uri="{FF2B5EF4-FFF2-40B4-BE49-F238E27FC236}">
                <a16:creationId xmlns:a16="http://schemas.microsoft.com/office/drawing/2014/main" id="{AC62DB70-5763-4B67-BECD-7547A96C692E}"/>
              </a:ext>
            </a:extLst>
          </p:cNvPr>
          <p:cNvPicPr>
            <a:picLocks noChangeAspect="1"/>
          </p:cNvPicPr>
          <p:nvPr/>
        </p:nvPicPr>
        <p:blipFill>
          <a:blip r:embed="rId7"/>
          <a:stretch>
            <a:fillRect/>
          </a:stretch>
        </p:blipFill>
        <p:spPr>
          <a:xfrm>
            <a:off x="8135162" y="5421063"/>
            <a:ext cx="1027297" cy="1027297"/>
          </a:xfrm>
          <a:prstGeom prst="rect">
            <a:avLst/>
          </a:prstGeom>
        </p:spPr>
      </p:pic>
      <p:pic>
        <p:nvPicPr>
          <p:cNvPr id="14" name="Picture 13">
            <a:extLst>
              <a:ext uri="{FF2B5EF4-FFF2-40B4-BE49-F238E27FC236}">
                <a16:creationId xmlns:a16="http://schemas.microsoft.com/office/drawing/2014/main" id="{74125FC0-3650-49D7-852E-4826A2A1D1EC}"/>
              </a:ext>
            </a:extLst>
          </p:cNvPr>
          <p:cNvPicPr>
            <a:picLocks noChangeAspect="1"/>
          </p:cNvPicPr>
          <p:nvPr/>
        </p:nvPicPr>
        <p:blipFill>
          <a:blip r:embed="rId8"/>
          <a:stretch>
            <a:fillRect/>
          </a:stretch>
        </p:blipFill>
        <p:spPr>
          <a:xfrm>
            <a:off x="3178040" y="5480398"/>
            <a:ext cx="1086873" cy="1086873"/>
          </a:xfrm>
          <a:prstGeom prst="rect">
            <a:avLst/>
          </a:prstGeom>
        </p:spPr>
      </p:pic>
      <p:pic>
        <p:nvPicPr>
          <p:cNvPr id="11" name="Picture 10">
            <a:extLst>
              <a:ext uri="{FF2B5EF4-FFF2-40B4-BE49-F238E27FC236}">
                <a16:creationId xmlns:a16="http://schemas.microsoft.com/office/drawing/2014/main" id="{9AFEBA8D-0075-43A5-86B3-A70D14652B68}"/>
              </a:ext>
            </a:extLst>
          </p:cNvPr>
          <p:cNvPicPr>
            <a:picLocks noChangeAspect="1"/>
          </p:cNvPicPr>
          <p:nvPr/>
        </p:nvPicPr>
        <p:blipFill>
          <a:blip r:embed="rId9"/>
          <a:stretch>
            <a:fillRect/>
          </a:stretch>
        </p:blipFill>
        <p:spPr>
          <a:xfrm>
            <a:off x="956513" y="5476892"/>
            <a:ext cx="961762" cy="961761"/>
          </a:xfrm>
          <a:prstGeom prst="rect">
            <a:avLst/>
          </a:prstGeom>
        </p:spPr>
      </p:pic>
    </p:spTree>
    <p:custDataLst>
      <p:tags r:id="rId1"/>
    </p:custDataLst>
    <p:extLst>
      <p:ext uri="{BB962C8B-B14F-4D97-AF65-F5344CB8AC3E}">
        <p14:creationId xmlns:p14="http://schemas.microsoft.com/office/powerpoint/2010/main" val="2873645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60837" y="1777006"/>
            <a:ext cx="10792962" cy="4344095"/>
          </a:xfrm>
        </p:spPr>
        <p:txBody>
          <a:bodyPr>
            <a:normAutofit/>
          </a:bodyPr>
          <a:lstStyle/>
          <a:p>
            <a:r>
              <a:rPr lang="en-US" dirty="0"/>
              <a:t>Fully managed Kubernetes service / Serverless Kubernetes</a:t>
            </a:r>
          </a:p>
          <a:p>
            <a:pPr marL="457200" indent="-457200">
              <a:buFont typeface="Arial" charset="0"/>
              <a:buChar char="•"/>
            </a:pPr>
            <a:r>
              <a:rPr lang="en-US" dirty="0"/>
              <a:t>Manage Kubernetes with ease</a:t>
            </a:r>
          </a:p>
          <a:p>
            <a:pPr marL="457200" indent="-457200">
              <a:buFont typeface="Arial" charset="0"/>
              <a:buChar char="•"/>
            </a:pPr>
            <a:r>
              <a:rPr lang="en-US" dirty="0"/>
              <a:t>Accelerate containerized application development</a:t>
            </a:r>
          </a:p>
          <a:p>
            <a:pPr marL="457200" indent="-457200">
              <a:buFont typeface="Arial" charset="0"/>
              <a:buChar char="•"/>
            </a:pPr>
            <a:r>
              <a:rPr lang="en-US" dirty="0"/>
              <a:t>Run any workload in the cloud, at the edge, </a:t>
            </a:r>
            <a:br>
              <a:rPr lang="en-US" dirty="0"/>
            </a:br>
            <a:r>
              <a:rPr lang="en-US" dirty="0"/>
              <a:t>or as a hybrid</a:t>
            </a:r>
          </a:p>
          <a:p>
            <a:pPr marL="457200" indent="-457200">
              <a:buFont typeface="Arial" charset="0"/>
              <a:buChar char="•"/>
            </a:pPr>
            <a:endParaRPr lang="en-US" dirty="0"/>
          </a:p>
        </p:txBody>
      </p:sp>
      <p:sp>
        <p:nvSpPr>
          <p:cNvPr id="2" name="Title 1"/>
          <p:cNvSpPr>
            <a:spLocks noGrp="1"/>
          </p:cNvSpPr>
          <p:nvPr>
            <p:ph type="title"/>
          </p:nvPr>
        </p:nvSpPr>
        <p:spPr/>
        <p:txBody>
          <a:bodyPr/>
          <a:lstStyle/>
          <a:p>
            <a:r>
              <a:rPr lang="en-US" dirty="0"/>
              <a:t>Azure </a:t>
            </a:r>
            <a:r>
              <a:rPr lang="en-US"/>
              <a:t>Kubernetes Service (AKS)</a:t>
            </a:r>
          </a:p>
        </p:txBody>
      </p:sp>
      <p:pic>
        <p:nvPicPr>
          <p:cNvPr id="3" name="Picture 2"/>
          <p:cNvPicPr>
            <a:picLocks noChangeAspect="1"/>
          </p:cNvPicPr>
          <p:nvPr/>
        </p:nvPicPr>
        <p:blipFill>
          <a:blip r:embed="rId3">
            <a:clrChange>
              <a:clrFrom>
                <a:srgbClr val="FFFFFF"/>
              </a:clrFrom>
              <a:clrTo>
                <a:srgbClr val="FFFFFF">
                  <a:alpha val="0"/>
                </a:srgbClr>
              </a:clrTo>
            </a:clrChange>
          </a:blip>
          <a:stretch>
            <a:fillRect/>
          </a:stretch>
        </p:blipFill>
        <p:spPr>
          <a:xfrm>
            <a:off x="8044852" y="3757271"/>
            <a:ext cx="3308948" cy="2509506"/>
          </a:xfrm>
          <a:prstGeom prst="rect">
            <a:avLst/>
          </a:prstGeom>
        </p:spPr>
      </p:pic>
      <p:pic>
        <p:nvPicPr>
          <p:cNvPr id="1026" name="Picture 2" descr="https://upload.wikimedia.org/wikipedia/en/0/00/Kubernetes_%28container_engine%2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2219" y="4220326"/>
            <a:ext cx="1630196" cy="1583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3294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12548" y="95852"/>
            <a:ext cx="10515600" cy="1325563"/>
          </a:xfrm>
        </p:spPr>
        <p:txBody>
          <a:bodyPr/>
          <a:lstStyle/>
          <a:p>
            <a:r>
              <a:rPr lang="en-US" dirty="0"/>
              <a:t>Kubernetes</a:t>
            </a:r>
          </a:p>
        </p:txBody>
      </p:sp>
      <p:sp>
        <p:nvSpPr>
          <p:cNvPr id="2" name="Text Placeholder 1"/>
          <p:cNvSpPr>
            <a:spLocks noGrp="1"/>
          </p:cNvSpPr>
          <p:nvPr>
            <p:ph type="body" sz="quarter" idx="4294967295"/>
          </p:nvPr>
        </p:nvSpPr>
        <p:spPr>
          <a:xfrm>
            <a:off x="258639" y="1137045"/>
            <a:ext cx="6340244" cy="5606133"/>
          </a:xfrm>
          <a:solidFill>
            <a:schemeClr val="accent1"/>
          </a:solidFill>
        </p:spPr>
        <p:txBody>
          <a:bodyPr>
            <a:noAutofit/>
          </a:bodyPr>
          <a:lstStyle/>
          <a:p>
            <a:r>
              <a:rPr lang="en-US" sz="2000" dirty="0">
                <a:solidFill>
                  <a:schemeClr val="bg1"/>
                </a:solidFill>
              </a:rPr>
              <a:t>High Level Components</a:t>
            </a:r>
          </a:p>
          <a:p>
            <a:pPr lvl="1"/>
            <a:r>
              <a:rPr lang="en-US" sz="2000" dirty="0">
                <a:solidFill>
                  <a:schemeClr val="bg1"/>
                </a:solidFill>
              </a:rPr>
              <a:t>Master</a:t>
            </a:r>
          </a:p>
          <a:p>
            <a:pPr lvl="2"/>
            <a:r>
              <a:rPr lang="en-US" dirty="0">
                <a:solidFill>
                  <a:schemeClr val="bg1"/>
                </a:solidFill>
              </a:rPr>
              <a:t>Defines the Cluster and Managing the resources  including the Storage, Scheduler &amp; API Endpoint</a:t>
            </a:r>
          </a:p>
          <a:p>
            <a:pPr lvl="2"/>
            <a:r>
              <a:rPr lang="en-US" dirty="0">
                <a:solidFill>
                  <a:schemeClr val="bg1"/>
                </a:solidFill>
              </a:rPr>
              <a:t>Manages Registries of various pieces of the cluster (Nodes, Services, Pods)</a:t>
            </a:r>
          </a:p>
          <a:p>
            <a:pPr lvl="1"/>
            <a:r>
              <a:rPr lang="en-US" sz="2000" dirty="0">
                <a:solidFill>
                  <a:schemeClr val="bg1"/>
                </a:solidFill>
              </a:rPr>
              <a:t>Nodes</a:t>
            </a:r>
          </a:p>
          <a:p>
            <a:pPr lvl="2"/>
            <a:r>
              <a:rPr lang="en-US" dirty="0">
                <a:solidFill>
                  <a:schemeClr val="bg1"/>
                </a:solidFill>
              </a:rPr>
              <a:t>Provides the compute power</a:t>
            </a:r>
          </a:p>
          <a:p>
            <a:pPr lvl="1"/>
            <a:r>
              <a:rPr lang="en-US" sz="2000" dirty="0">
                <a:solidFill>
                  <a:schemeClr val="bg1"/>
                </a:solidFill>
              </a:rPr>
              <a:t>Pods run on Nodes</a:t>
            </a:r>
          </a:p>
          <a:p>
            <a:pPr lvl="2"/>
            <a:r>
              <a:rPr lang="en-US" dirty="0">
                <a:solidFill>
                  <a:schemeClr val="bg1"/>
                </a:solidFill>
              </a:rPr>
              <a:t>Collection of Containers that can run on a host</a:t>
            </a:r>
          </a:p>
          <a:p>
            <a:pPr lvl="2"/>
            <a:r>
              <a:rPr lang="en-US" dirty="0">
                <a:solidFill>
                  <a:schemeClr val="bg1"/>
                </a:solidFill>
              </a:rPr>
              <a:t>Logical Host with access to a shared volume</a:t>
            </a:r>
          </a:p>
          <a:p>
            <a:pPr lvl="1"/>
            <a:r>
              <a:rPr lang="en-US" sz="2000" dirty="0">
                <a:solidFill>
                  <a:schemeClr val="bg1"/>
                </a:solidFill>
              </a:rPr>
              <a:t>Service</a:t>
            </a:r>
          </a:p>
          <a:p>
            <a:pPr lvl="2"/>
            <a:r>
              <a:rPr lang="en-US" dirty="0">
                <a:solidFill>
                  <a:schemeClr val="bg1"/>
                </a:solidFill>
              </a:rPr>
              <a:t>Defines Set of Pods to be used for a Service</a:t>
            </a:r>
          </a:p>
          <a:p>
            <a:pPr lvl="1"/>
            <a:r>
              <a:rPr lang="en-US" sz="2000" dirty="0">
                <a:solidFill>
                  <a:schemeClr val="bg1"/>
                </a:solidFill>
              </a:rPr>
              <a:t>Container</a:t>
            </a:r>
          </a:p>
          <a:p>
            <a:pPr lvl="2"/>
            <a:r>
              <a:rPr lang="en-US" dirty="0">
                <a:solidFill>
                  <a:schemeClr val="bg1"/>
                </a:solidFill>
              </a:rPr>
              <a:t>Unit of Compute</a:t>
            </a:r>
          </a:p>
          <a:p>
            <a:endParaRPr lang="en-US" sz="1400" dirty="0"/>
          </a:p>
        </p:txBody>
      </p:sp>
      <p:pic>
        <p:nvPicPr>
          <p:cNvPr id="5" name="Picture 4"/>
          <p:cNvPicPr>
            <a:picLocks noChangeAspect="1"/>
          </p:cNvPicPr>
          <p:nvPr/>
        </p:nvPicPr>
        <p:blipFill>
          <a:blip r:embed="rId3"/>
          <a:stretch>
            <a:fillRect/>
          </a:stretch>
        </p:blipFill>
        <p:spPr>
          <a:xfrm>
            <a:off x="10504780" y="11133"/>
            <a:ext cx="1565267" cy="1339817"/>
          </a:xfrm>
          <a:prstGeom prst="rect">
            <a:avLst/>
          </a:prstGeom>
        </p:spPr>
      </p:pic>
      <p:grpSp>
        <p:nvGrpSpPr>
          <p:cNvPr id="14" name="Group 13"/>
          <p:cNvGrpSpPr/>
          <p:nvPr/>
        </p:nvGrpSpPr>
        <p:grpSpPr>
          <a:xfrm>
            <a:off x="6951460" y="2930317"/>
            <a:ext cx="1924534" cy="1421491"/>
            <a:chOff x="7148051" y="2840757"/>
            <a:chExt cx="1963125" cy="1449995"/>
          </a:xfrm>
        </p:grpSpPr>
        <p:sp>
          <p:nvSpPr>
            <p:cNvPr id="9" name="Rectangle 8"/>
            <p:cNvSpPr/>
            <p:nvPr/>
          </p:nvSpPr>
          <p:spPr>
            <a:xfrm>
              <a:off x="7148051" y="2895599"/>
              <a:ext cx="1794387" cy="139515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a:endParaRPr lang="en-US" sz="1176" dirty="0" err="1"/>
            </a:p>
          </p:txBody>
        </p:sp>
        <p:sp>
          <p:nvSpPr>
            <p:cNvPr id="10" name="TextBox 9"/>
            <p:cNvSpPr txBox="1"/>
            <p:nvPr/>
          </p:nvSpPr>
          <p:spPr>
            <a:xfrm>
              <a:off x="7901808" y="2840757"/>
              <a:ext cx="1209368" cy="430887"/>
            </a:xfrm>
            <a:prstGeom prst="rect">
              <a:avLst/>
            </a:prstGeom>
          </p:spPr>
          <p:txBody>
            <a:bodyPr vert="horz" wrap="square" lIns="89642" tIns="89642" rIns="89642" bIns="89642" rtlCol="0" anchor="t">
              <a:spAutoFit/>
            </a:bodyPr>
            <a:lstStyle/>
            <a:p>
              <a:pPr algn="ctr"/>
              <a:r>
                <a:rPr lang="en-US" sz="1568" dirty="0">
                  <a:solidFill>
                    <a:schemeClr val="bg1"/>
                  </a:solidFill>
                  <a:latin typeface="Segoe UI" pitchFamily="34" charset="0"/>
                  <a:ea typeface="Segoe UI" pitchFamily="34" charset="0"/>
                  <a:cs typeface="Segoe UI" pitchFamily="34" charset="0"/>
                </a:rPr>
                <a:t>master</a:t>
              </a:r>
            </a:p>
          </p:txBody>
        </p:sp>
      </p:grpSp>
      <p:grpSp>
        <p:nvGrpSpPr>
          <p:cNvPr id="24" name="Group 23"/>
          <p:cNvGrpSpPr/>
          <p:nvPr/>
        </p:nvGrpSpPr>
        <p:grpSpPr>
          <a:xfrm>
            <a:off x="9318023" y="4085769"/>
            <a:ext cx="2163951" cy="1608701"/>
            <a:chOff x="9552038" y="1905653"/>
            <a:chExt cx="1961711" cy="1446119"/>
          </a:xfrm>
        </p:grpSpPr>
        <p:sp>
          <p:nvSpPr>
            <p:cNvPr id="31" name="Rectangle 30"/>
            <p:cNvSpPr/>
            <p:nvPr/>
          </p:nvSpPr>
          <p:spPr>
            <a:xfrm>
              <a:off x="9552038" y="1956619"/>
              <a:ext cx="1794387" cy="13951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a:endParaRPr lang="en-US" sz="1176" dirty="0" err="1"/>
            </a:p>
          </p:txBody>
        </p:sp>
        <p:sp>
          <p:nvSpPr>
            <p:cNvPr id="32" name="TextBox 31"/>
            <p:cNvSpPr txBox="1"/>
            <p:nvPr/>
          </p:nvSpPr>
          <p:spPr>
            <a:xfrm>
              <a:off x="10304381" y="1905653"/>
              <a:ext cx="1209368" cy="379725"/>
            </a:xfrm>
            <a:prstGeom prst="rect">
              <a:avLst/>
            </a:prstGeom>
          </p:spPr>
          <p:txBody>
            <a:bodyPr vert="horz" wrap="square" lIns="89642" tIns="89642" rIns="89642" bIns="89642" rtlCol="0" anchor="t">
              <a:spAutoFit/>
            </a:bodyPr>
            <a:lstStyle/>
            <a:p>
              <a:pPr algn="ctr"/>
              <a:r>
                <a:rPr lang="en-US" sz="1568" dirty="0">
                  <a:solidFill>
                    <a:schemeClr val="bg1"/>
                  </a:solidFill>
                  <a:latin typeface="Segoe UI" pitchFamily="34" charset="0"/>
                  <a:ea typeface="Segoe UI" pitchFamily="34" charset="0"/>
                  <a:cs typeface="Segoe UI" pitchFamily="34" charset="0"/>
                </a:rPr>
                <a:t>node2</a:t>
              </a:r>
            </a:p>
          </p:txBody>
        </p:sp>
      </p:grpSp>
      <p:grpSp>
        <p:nvGrpSpPr>
          <p:cNvPr id="25" name="Group 24"/>
          <p:cNvGrpSpPr/>
          <p:nvPr/>
        </p:nvGrpSpPr>
        <p:grpSpPr>
          <a:xfrm>
            <a:off x="10176964" y="4508185"/>
            <a:ext cx="944619" cy="452377"/>
            <a:chOff x="8512476" y="802088"/>
            <a:chExt cx="963561" cy="461448"/>
          </a:xfrm>
          <a:solidFill>
            <a:schemeClr val="accent6"/>
          </a:solidFill>
        </p:grpSpPr>
        <p:sp>
          <p:nvSpPr>
            <p:cNvPr id="29" name="Rectangle 28"/>
            <p:cNvSpPr/>
            <p:nvPr/>
          </p:nvSpPr>
          <p:spPr>
            <a:xfrm>
              <a:off x="8512476" y="802088"/>
              <a:ext cx="963561" cy="461448"/>
            </a:xfrm>
            <a:prstGeom prst="rect">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a:endParaRPr lang="en-US" sz="1176" dirty="0" err="1"/>
            </a:p>
          </p:txBody>
        </p:sp>
        <p:sp>
          <p:nvSpPr>
            <p:cNvPr id="30" name="TextBox 29"/>
            <p:cNvSpPr txBox="1"/>
            <p:nvPr/>
          </p:nvSpPr>
          <p:spPr>
            <a:xfrm>
              <a:off x="8659960" y="802088"/>
              <a:ext cx="672640" cy="430887"/>
            </a:xfrm>
            <a:prstGeom prst="rect">
              <a:avLst/>
            </a:prstGeom>
            <a:grpFill/>
          </p:spPr>
          <p:txBody>
            <a:bodyPr vert="horz" wrap="square" lIns="89642" tIns="89642" rIns="89642" bIns="89642" rtlCol="0" anchor="t">
              <a:spAutoFit/>
            </a:bodyPr>
            <a:lstStyle/>
            <a:p>
              <a:pPr algn="ctr"/>
              <a:r>
                <a:rPr lang="en-US" sz="1568" dirty="0">
                  <a:solidFill>
                    <a:schemeClr val="bg1"/>
                  </a:solidFill>
                  <a:latin typeface="Segoe UI" pitchFamily="34" charset="0"/>
                  <a:ea typeface="Segoe UI" pitchFamily="34" charset="0"/>
                  <a:cs typeface="Segoe UI" pitchFamily="34" charset="0"/>
                </a:rPr>
                <a:t>pod3</a:t>
              </a:r>
            </a:p>
          </p:txBody>
        </p:sp>
      </p:grpSp>
      <p:grpSp>
        <p:nvGrpSpPr>
          <p:cNvPr id="15" name="Group 14"/>
          <p:cNvGrpSpPr/>
          <p:nvPr/>
        </p:nvGrpSpPr>
        <p:grpSpPr>
          <a:xfrm>
            <a:off x="9308189" y="1535812"/>
            <a:ext cx="2163951" cy="1608701"/>
            <a:chOff x="9552038" y="1905653"/>
            <a:chExt cx="1961711" cy="1446119"/>
          </a:xfrm>
        </p:grpSpPr>
        <p:sp>
          <p:nvSpPr>
            <p:cNvPr id="7" name="Rectangle 6"/>
            <p:cNvSpPr/>
            <p:nvPr/>
          </p:nvSpPr>
          <p:spPr>
            <a:xfrm>
              <a:off x="9552038" y="1956619"/>
              <a:ext cx="1794387" cy="13951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a:endParaRPr lang="en-US" sz="1176" dirty="0" err="1"/>
            </a:p>
          </p:txBody>
        </p:sp>
        <p:sp>
          <p:nvSpPr>
            <p:cNvPr id="11" name="TextBox 10"/>
            <p:cNvSpPr txBox="1"/>
            <p:nvPr/>
          </p:nvSpPr>
          <p:spPr>
            <a:xfrm>
              <a:off x="10304381" y="1905653"/>
              <a:ext cx="1209368" cy="379638"/>
            </a:xfrm>
            <a:prstGeom prst="rect">
              <a:avLst/>
            </a:prstGeom>
          </p:spPr>
          <p:txBody>
            <a:bodyPr vert="horz" wrap="square" lIns="89642" tIns="89642" rIns="89642" bIns="89642" rtlCol="0" anchor="t">
              <a:spAutoFit/>
            </a:bodyPr>
            <a:lstStyle/>
            <a:p>
              <a:pPr algn="ctr"/>
              <a:r>
                <a:rPr lang="en-US" sz="1568" dirty="0">
                  <a:solidFill>
                    <a:schemeClr val="bg1"/>
                  </a:solidFill>
                  <a:latin typeface="Segoe UI" pitchFamily="34" charset="0"/>
                  <a:ea typeface="Segoe UI" pitchFamily="34" charset="0"/>
                  <a:cs typeface="Segoe UI" pitchFamily="34" charset="0"/>
                </a:rPr>
                <a:t>node1</a:t>
              </a:r>
            </a:p>
          </p:txBody>
        </p:sp>
      </p:grpSp>
      <p:grpSp>
        <p:nvGrpSpPr>
          <p:cNvPr id="18" name="Group 17"/>
          <p:cNvGrpSpPr/>
          <p:nvPr/>
        </p:nvGrpSpPr>
        <p:grpSpPr>
          <a:xfrm>
            <a:off x="9475338" y="1972598"/>
            <a:ext cx="944619" cy="452377"/>
            <a:chOff x="7806813" y="816746"/>
            <a:chExt cx="963561" cy="461448"/>
          </a:xfrm>
          <a:solidFill>
            <a:schemeClr val="accent6"/>
          </a:solidFill>
        </p:grpSpPr>
        <p:sp>
          <p:nvSpPr>
            <p:cNvPr id="16" name="Rectangle 15"/>
            <p:cNvSpPr/>
            <p:nvPr/>
          </p:nvSpPr>
          <p:spPr>
            <a:xfrm>
              <a:off x="7806813" y="816746"/>
              <a:ext cx="963561" cy="461448"/>
            </a:xfrm>
            <a:prstGeom prst="rect">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a:endParaRPr lang="en-US" sz="1176" dirty="0" err="1"/>
            </a:p>
          </p:txBody>
        </p:sp>
        <p:sp>
          <p:nvSpPr>
            <p:cNvPr id="17" name="TextBox 16"/>
            <p:cNvSpPr txBox="1"/>
            <p:nvPr/>
          </p:nvSpPr>
          <p:spPr>
            <a:xfrm>
              <a:off x="7952273" y="827764"/>
              <a:ext cx="672640" cy="430887"/>
            </a:xfrm>
            <a:prstGeom prst="rect">
              <a:avLst/>
            </a:prstGeom>
            <a:grpFill/>
          </p:spPr>
          <p:txBody>
            <a:bodyPr vert="horz" wrap="square" lIns="89642" tIns="89642" rIns="89642" bIns="89642" rtlCol="0" anchor="t">
              <a:spAutoFit/>
            </a:bodyPr>
            <a:lstStyle/>
            <a:p>
              <a:pPr algn="ctr"/>
              <a:r>
                <a:rPr lang="en-US" sz="1568" dirty="0">
                  <a:solidFill>
                    <a:schemeClr val="bg1"/>
                  </a:solidFill>
                  <a:latin typeface="Segoe UI" pitchFamily="34" charset="0"/>
                  <a:ea typeface="Segoe UI" pitchFamily="34" charset="0"/>
                  <a:cs typeface="Segoe UI" pitchFamily="34" charset="0"/>
                </a:rPr>
                <a:t>pod1</a:t>
              </a:r>
            </a:p>
          </p:txBody>
        </p:sp>
      </p:grpSp>
      <p:grpSp>
        <p:nvGrpSpPr>
          <p:cNvPr id="19" name="Group 18"/>
          <p:cNvGrpSpPr/>
          <p:nvPr/>
        </p:nvGrpSpPr>
        <p:grpSpPr>
          <a:xfrm>
            <a:off x="10255414" y="2507900"/>
            <a:ext cx="944619" cy="452377"/>
            <a:chOff x="7806813" y="816746"/>
            <a:chExt cx="963561" cy="461448"/>
          </a:xfrm>
          <a:solidFill>
            <a:schemeClr val="accent6"/>
          </a:solidFill>
        </p:grpSpPr>
        <p:sp>
          <p:nvSpPr>
            <p:cNvPr id="20" name="Rectangle 19"/>
            <p:cNvSpPr/>
            <p:nvPr/>
          </p:nvSpPr>
          <p:spPr>
            <a:xfrm>
              <a:off x="7806813" y="816746"/>
              <a:ext cx="963561" cy="461448"/>
            </a:xfrm>
            <a:prstGeom prst="rect">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a:endParaRPr lang="en-US" sz="1176" dirty="0" err="1"/>
            </a:p>
          </p:txBody>
        </p:sp>
        <p:sp>
          <p:nvSpPr>
            <p:cNvPr id="21" name="TextBox 20"/>
            <p:cNvSpPr txBox="1"/>
            <p:nvPr/>
          </p:nvSpPr>
          <p:spPr>
            <a:xfrm>
              <a:off x="7954297" y="816746"/>
              <a:ext cx="672640" cy="430887"/>
            </a:xfrm>
            <a:prstGeom prst="rect">
              <a:avLst/>
            </a:prstGeom>
            <a:grpFill/>
          </p:spPr>
          <p:txBody>
            <a:bodyPr vert="horz" wrap="square" lIns="89642" tIns="89642" rIns="89642" bIns="89642" rtlCol="0" anchor="t">
              <a:spAutoFit/>
            </a:bodyPr>
            <a:lstStyle/>
            <a:p>
              <a:pPr algn="ctr"/>
              <a:r>
                <a:rPr lang="en-US" sz="1568" dirty="0">
                  <a:solidFill>
                    <a:schemeClr val="bg1"/>
                  </a:solidFill>
                  <a:latin typeface="Segoe UI" pitchFamily="34" charset="0"/>
                  <a:ea typeface="Segoe UI" pitchFamily="34" charset="0"/>
                  <a:cs typeface="Segoe UI" pitchFamily="34" charset="0"/>
                </a:rPr>
                <a:t>pod2</a:t>
              </a:r>
            </a:p>
          </p:txBody>
        </p:sp>
      </p:grpSp>
      <p:cxnSp>
        <p:nvCxnSpPr>
          <p:cNvPr id="36" name="Connector: Elbow 35"/>
          <p:cNvCxnSpPr>
            <a:stCxn id="9" idx="0"/>
            <a:endCxn id="7" idx="1"/>
          </p:cNvCxnSpPr>
          <p:nvPr/>
        </p:nvCxnSpPr>
        <p:spPr>
          <a:xfrm rot="5400000" flipH="1" flipV="1">
            <a:off x="8261817" y="1937709"/>
            <a:ext cx="615571" cy="1477172"/>
          </a:xfrm>
          <a:prstGeom prst="bentConnector2">
            <a:avLst/>
          </a:prstGeom>
          <a:ln>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37" name="Connector: Elbow 36"/>
          <p:cNvCxnSpPr>
            <a:stCxn id="9" idx="2"/>
            <a:endCxn id="31" idx="1"/>
          </p:cNvCxnSpPr>
          <p:nvPr/>
        </p:nvCxnSpPr>
        <p:spPr>
          <a:xfrm rot="16200000" flipH="1">
            <a:off x="8291190" y="3891634"/>
            <a:ext cx="566659" cy="1487006"/>
          </a:xfrm>
          <a:prstGeom prst="bentConnector2">
            <a:avLst/>
          </a:prstGeom>
          <a:ln>
            <a:headEnd type="triangle"/>
            <a:tailEnd type="triangle"/>
          </a:ln>
        </p:spPr>
        <p:style>
          <a:lnRef idx="3">
            <a:schemeClr val="accent3"/>
          </a:lnRef>
          <a:fillRef idx="0">
            <a:schemeClr val="accent3"/>
          </a:fillRef>
          <a:effectRef idx="2">
            <a:schemeClr val="accent3"/>
          </a:effectRef>
          <a:fontRef idx="minor">
            <a:schemeClr val="tx1"/>
          </a:fontRef>
        </p:style>
      </p:cxnSp>
      <p:sp>
        <p:nvSpPr>
          <p:cNvPr id="45" name="Isosceles Triangle 44"/>
          <p:cNvSpPr/>
          <p:nvPr/>
        </p:nvSpPr>
        <p:spPr>
          <a:xfrm>
            <a:off x="8710572" y="5391347"/>
            <a:ext cx="2489460" cy="871748"/>
          </a:xfrm>
          <a:prstGeom prst="triangl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a:endParaRPr lang="en-US" sz="1176" dirty="0" err="1"/>
          </a:p>
        </p:txBody>
      </p:sp>
      <p:sp>
        <p:nvSpPr>
          <p:cNvPr id="40" name="Rectangle 39"/>
          <p:cNvSpPr/>
          <p:nvPr/>
        </p:nvSpPr>
        <p:spPr>
          <a:xfrm>
            <a:off x="9475338" y="5817025"/>
            <a:ext cx="302778" cy="300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a:r>
              <a:rPr lang="en-US" sz="1372" b="1" dirty="0"/>
              <a:t>1</a:t>
            </a:r>
          </a:p>
        </p:txBody>
      </p:sp>
      <p:sp>
        <p:nvSpPr>
          <p:cNvPr id="42" name="Rectangle 41"/>
          <p:cNvSpPr/>
          <p:nvPr/>
        </p:nvSpPr>
        <p:spPr>
          <a:xfrm>
            <a:off x="9835315" y="5817025"/>
            <a:ext cx="302778" cy="300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a:r>
              <a:rPr lang="en-US" sz="1372" b="1" dirty="0"/>
              <a:t>2</a:t>
            </a:r>
          </a:p>
        </p:txBody>
      </p:sp>
      <p:sp>
        <p:nvSpPr>
          <p:cNvPr id="43" name="Rectangle 42"/>
          <p:cNvSpPr/>
          <p:nvPr/>
        </p:nvSpPr>
        <p:spPr>
          <a:xfrm>
            <a:off x="10195293" y="5817024"/>
            <a:ext cx="302778" cy="300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a:r>
              <a:rPr lang="en-US" sz="1372" b="1" dirty="0"/>
              <a:t>3</a:t>
            </a:r>
          </a:p>
        </p:txBody>
      </p:sp>
      <p:sp>
        <p:nvSpPr>
          <p:cNvPr id="46" name="TextBox 45"/>
          <p:cNvSpPr txBox="1"/>
          <p:nvPr/>
        </p:nvSpPr>
        <p:spPr>
          <a:xfrm>
            <a:off x="7226204" y="5394102"/>
            <a:ext cx="1349458" cy="1146560"/>
          </a:xfrm>
          <a:prstGeom prst="rect">
            <a:avLst/>
          </a:prstGeom>
          <a:solidFill>
            <a:schemeClr val="accent3"/>
          </a:solidFill>
        </p:spPr>
        <p:txBody>
          <a:bodyPr vert="horz" wrap="square" lIns="89642" tIns="89642" rIns="89642" bIns="89642" rtlCol="0" anchor="t">
            <a:spAutoFit/>
          </a:bodyPr>
          <a:lstStyle/>
          <a:p>
            <a:pPr algn="ctr"/>
            <a:r>
              <a:rPr lang="en-US" sz="1568" dirty="0">
                <a:solidFill>
                  <a:schemeClr val="bg1"/>
                </a:solidFill>
                <a:latin typeface="Segoe UI" pitchFamily="34" charset="0"/>
                <a:ea typeface="Segoe UI" pitchFamily="34" charset="0"/>
                <a:cs typeface="Segoe UI" pitchFamily="34" charset="0"/>
              </a:rPr>
              <a:t>Containers run in Pods as defined by a Service</a:t>
            </a:r>
          </a:p>
        </p:txBody>
      </p:sp>
      <p:sp>
        <p:nvSpPr>
          <p:cNvPr id="49" name="TextBox 48"/>
          <p:cNvSpPr txBox="1"/>
          <p:nvPr/>
        </p:nvSpPr>
        <p:spPr>
          <a:xfrm>
            <a:off x="7176008" y="3465695"/>
            <a:ext cx="1225527" cy="663797"/>
          </a:xfrm>
          <a:prstGeom prst="rect">
            <a:avLst/>
          </a:prstGeom>
          <a:solidFill>
            <a:schemeClr val="accent6">
              <a:lumMod val="40000"/>
              <a:lumOff val="60000"/>
            </a:schemeClr>
          </a:solidFill>
        </p:spPr>
        <p:txBody>
          <a:bodyPr vert="horz" wrap="square" lIns="89642" tIns="89642" rIns="89642" bIns="89642" rtlCol="0" anchor="t">
            <a:spAutoFit/>
          </a:bodyPr>
          <a:lstStyle/>
          <a:p>
            <a:pPr algn="ctr"/>
            <a:r>
              <a:rPr lang="en-US" sz="1568" dirty="0">
                <a:solidFill>
                  <a:schemeClr val="bg1"/>
                </a:solidFill>
                <a:latin typeface="Segoe UI" pitchFamily="34" charset="0"/>
                <a:ea typeface="Segoe UI" pitchFamily="34" charset="0"/>
                <a:cs typeface="Segoe UI" pitchFamily="34" charset="0"/>
              </a:rPr>
              <a:t>service 1</a:t>
            </a:r>
          </a:p>
          <a:p>
            <a:pPr algn="ctr"/>
            <a:r>
              <a:rPr lang="en-US" sz="1568" dirty="0">
                <a:solidFill>
                  <a:schemeClr val="bg1"/>
                </a:solidFill>
                <a:latin typeface="Segoe UI" pitchFamily="34" charset="0"/>
                <a:ea typeface="Segoe UI" pitchFamily="34" charset="0"/>
                <a:cs typeface="Segoe UI" pitchFamily="34" charset="0"/>
              </a:rPr>
              <a:t>{pod4}</a:t>
            </a:r>
          </a:p>
        </p:txBody>
      </p:sp>
      <p:pic>
        <p:nvPicPr>
          <p:cNvPr id="51" name="Picture 50"/>
          <p:cNvPicPr>
            <a:picLocks noChangeAspect="1"/>
          </p:cNvPicPr>
          <p:nvPr/>
        </p:nvPicPr>
        <p:blipFill>
          <a:blip r:embed="rId4">
            <a:duotone>
              <a:prstClr val="black"/>
              <a:schemeClr val="tx2">
                <a:tint val="45000"/>
                <a:satMod val="400000"/>
              </a:schemeClr>
            </a:duotone>
          </a:blip>
          <a:stretch>
            <a:fillRect/>
          </a:stretch>
        </p:blipFill>
        <p:spPr>
          <a:xfrm>
            <a:off x="9981048" y="3306455"/>
            <a:ext cx="633657" cy="633657"/>
          </a:xfrm>
          <a:prstGeom prst="rect">
            <a:avLst/>
          </a:prstGeom>
        </p:spPr>
      </p:pic>
      <p:sp>
        <p:nvSpPr>
          <p:cNvPr id="52" name="Rectangle 51"/>
          <p:cNvSpPr/>
          <p:nvPr/>
        </p:nvSpPr>
        <p:spPr bwMode="auto">
          <a:xfrm>
            <a:off x="10575653" y="3454750"/>
            <a:ext cx="752495" cy="3317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4821" tIns="44819" rIns="44821" bIns="44819" numCol="1" rtlCol="0" anchor="ctr" anchorCtr="0" compatLnSpc="1">
            <a:prstTxWarp prst="textNoShape">
              <a:avLst/>
            </a:prstTxWarp>
            <a:spAutoFit/>
          </a:bodyPr>
          <a:lstStyle/>
          <a:p>
            <a:pPr algn="ctr" defTabSz="894777" fontAlgn="base">
              <a:spcBef>
                <a:spcPct val="0"/>
              </a:spcBef>
              <a:spcAft>
                <a:spcPct val="0"/>
              </a:spcAft>
            </a:pPr>
            <a:r>
              <a:rPr lang="en-US" sz="1568" dirty="0">
                <a:ln>
                  <a:solidFill>
                    <a:srgbClr val="FFFFFF">
                      <a:alpha val="0"/>
                    </a:srgbClr>
                  </a:solidFill>
                </a:ln>
                <a:solidFill>
                  <a:srgbClr val="292929">
                    <a:alpha val="99000"/>
                  </a:srgbClr>
                </a:solidFill>
              </a:rPr>
              <a:t>Storage</a:t>
            </a:r>
          </a:p>
        </p:txBody>
      </p:sp>
      <p:cxnSp>
        <p:nvCxnSpPr>
          <p:cNvPr id="53" name="Straight Connector 52"/>
          <p:cNvCxnSpPr>
            <a:stCxn id="7" idx="2"/>
            <a:endCxn id="51" idx="0"/>
          </p:cNvCxnSpPr>
          <p:nvPr/>
        </p:nvCxnSpPr>
        <p:spPr>
          <a:xfrm>
            <a:off x="10297877" y="3144513"/>
            <a:ext cx="0" cy="161942"/>
          </a:xfrm>
          <a:prstGeom prst="line">
            <a:avLst/>
          </a:prstGeom>
        </p:spPr>
        <p:style>
          <a:lnRef idx="3">
            <a:schemeClr val="dk1"/>
          </a:lnRef>
          <a:fillRef idx="0">
            <a:schemeClr val="dk1"/>
          </a:fillRef>
          <a:effectRef idx="2">
            <a:schemeClr val="dk1"/>
          </a:effectRef>
          <a:fontRef idx="minor">
            <a:schemeClr val="tx1"/>
          </a:fontRef>
        </p:style>
      </p:cxnSp>
      <p:cxnSp>
        <p:nvCxnSpPr>
          <p:cNvPr id="58" name="Straight Connector 57"/>
          <p:cNvCxnSpPr>
            <a:stCxn id="51" idx="2"/>
            <a:endCxn id="31" idx="0"/>
          </p:cNvCxnSpPr>
          <p:nvPr/>
        </p:nvCxnSpPr>
        <p:spPr>
          <a:xfrm>
            <a:off x="10297877" y="3940112"/>
            <a:ext cx="9835" cy="202353"/>
          </a:xfrm>
          <a:prstGeom prst="line">
            <a:avLst/>
          </a:prstGeom>
        </p:spPr>
        <p:style>
          <a:lnRef idx="3">
            <a:schemeClr val="dk1"/>
          </a:lnRef>
          <a:fillRef idx="0">
            <a:schemeClr val="dk1"/>
          </a:fillRef>
          <a:effectRef idx="2">
            <a:schemeClr val="dk1"/>
          </a:effectRef>
          <a:fontRef idx="minor">
            <a:schemeClr val="tx1"/>
          </a:fontRef>
        </p:style>
      </p:cxnSp>
      <p:cxnSp>
        <p:nvCxnSpPr>
          <p:cNvPr id="64" name="Straight Connector 63"/>
          <p:cNvCxnSpPr/>
          <p:nvPr/>
        </p:nvCxnSpPr>
        <p:spPr>
          <a:xfrm flipH="1" flipV="1">
            <a:off x="8710572" y="3629989"/>
            <a:ext cx="1427521" cy="2280"/>
          </a:xfrm>
          <a:prstGeom prst="line">
            <a:avLst/>
          </a:prstGeom>
        </p:spPr>
        <p:style>
          <a:lnRef idx="3">
            <a:schemeClr val="dk1"/>
          </a:lnRef>
          <a:fillRef idx="0">
            <a:schemeClr val="dk1"/>
          </a:fillRef>
          <a:effectRef idx="2">
            <a:schemeClr val="dk1"/>
          </a:effectRef>
          <a:fontRef idx="minor">
            <a:schemeClr val="tx1"/>
          </a:fontRef>
        </p:style>
      </p:cxnSp>
      <p:grpSp>
        <p:nvGrpSpPr>
          <p:cNvPr id="26" name="Group 25"/>
          <p:cNvGrpSpPr/>
          <p:nvPr/>
        </p:nvGrpSpPr>
        <p:grpSpPr>
          <a:xfrm>
            <a:off x="9485173" y="5076810"/>
            <a:ext cx="944619" cy="452377"/>
            <a:chOff x="7011095" y="836079"/>
            <a:chExt cx="963561" cy="461448"/>
          </a:xfrm>
          <a:solidFill>
            <a:schemeClr val="accent6"/>
          </a:solidFill>
        </p:grpSpPr>
        <p:sp>
          <p:nvSpPr>
            <p:cNvPr id="27" name="Rectangle 26"/>
            <p:cNvSpPr/>
            <p:nvPr/>
          </p:nvSpPr>
          <p:spPr>
            <a:xfrm>
              <a:off x="7011095" y="836079"/>
              <a:ext cx="963561" cy="461448"/>
            </a:xfrm>
            <a:prstGeom prst="rect">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a:endParaRPr lang="en-US" sz="1176" dirty="0" err="1"/>
            </a:p>
          </p:txBody>
        </p:sp>
        <p:sp>
          <p:nvSpPr>
            <p:cNvPr id="28" name="TextBox 27"/>
            <p:cNvSpPr txBox="1"/>
            <p:nvPr/>
          </p:nvSpPr>
          <p:spPr>
            <a:xfrm>
              <a:off x="7158579" y="836079"/>
              <a:ext cx="672640" cy="430887"/>
            </a:xfrm>
            <a:prstGeom prst="rect">
              <a:avLst/>
            </a:prstGeom>
            <a:grpFill/>
          </p:spPr>
          <p:txBody>
            <a:bodyPr vert="horz" wrap="square" lIns="89642" tIns="89642" rIns="89642" bIns="89642" rtlCol="0" anchor="t">
              <a:spAutoFit/>
            </a:bodyPr>
            <a:lstStyle/>
            <a:p>
              <a:pPr algn="ctr"/>
              <a:r>
                <a:rPr lang="en-US" sz="1568" dirty="0">
                  <a:solidFill>
                    <a:schemeClr val="bg1"/>
                  </a:solidFill>
                  <a:latin typeface="Segoe UI" pitchFamily="34" charset="0"/>
                  <a:ea typeface="Segoe UI" pitchFamily="34" charset="0"/>
                  <a:cs typeface="Segoe UI" pitchFamily="34" charset="0"/>
                </a:rPr>
                <a:t>pod4</a:t>
              </a:r>
            </a:p>
          </p:txBody>
        </p:sp>
      </p:grpSp>
    </p:spTree>
    <p:extLst>
      <p:ext uri="{BB962C8B-B14F-4D97-AF65-F5344CB8AC3E}">
        <p14:creationId xmlns:p14="http://schemas.microsoft.com/office/powerpoint/2010/main" val="1842997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down)">
                                      <p:cBhvr>
                                        <p:cTn id="20" dur="500"/>
                                        <p:tgtEl>
                                          <p:spTgt spid="14"/>
                                        </p:tgtEl>
                                      </p:cBhvr>
                                    </p:animEffect>
                                  </p:childTnLst>
                                </p:cTn>
                              </p:par>
                            </p:childTnLst>
                          </p:cTn>
                        </p:par>
                        <p:par>
                          <p:cTn id="21" fill="hold">
                            <p:stCondLst>
                              <p:cond delay="1000"/>
                            </p:stCondLst>
                            <p:childTnLst>
                              <p:par>
                                <p:cTn id="22" presetID="22" presetClass="entr" presetSubtype="4" fill="hold" nodeType="after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wipe(down)">
                                      <p:cBhvr>
                                        <p:cTn id="24" dur="500"/>
                                        <p:tgtEl>
                                          <p:spTgt spid="64"/>
                                        </p:tgtEl>
                                      </p:cBhvr>
                                    </p:animEffect>
                                  </p:childTnLst>
                                </p:cTn>
                              </p:par>
                            </p:childTnLst>
                          </p:cTn>
                        </p:par>
                        <p:par>
                          <p:cTn id="25" fill="hold">
                            <p:stCondLst>
                              <p:cond delay="1500"/>
                            </p:stCondLst>
                            <p:childTnLst>
                              <p:par>
                                <p:cTn id="26" presetID="22" presetClass="entr" presetSubtype="4" fill="hold" nodeType="after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wipe(down)">
                                      <p:cBhvr>
                                        <p:cTn id="28" dur="500"/>
                                        <p:tgtEl>
                                          <p:spTgt spid="51"/>
                                        </p:tgtEl>
                                      </p:cBhvr>
                                    </p:animEffect>
                                  </p:childTnLst>
                                </p:cTn>
                              </p:par>
                            </p:childTnLst>
                          </p:cTn>
                        </p:par>
                        <p:par>
                          <p:cTn id="29" fill="hold">
                            <p:stCondLst>
                              <p:cond delay="2000"/>
                            </p:stCondLst>
                            <p:childTnLst>
                              <p:par>
                                <p:cTn id="30" presetID="1" presetClass="entr" presetSubtype="0" fill="hold" grpId="0" nodeType="afterEffect">
                                  <p:stCondLst>
                                    <p:cond delay="0"/>
                                  </p:stCondLst>
                                  <p:childTnLst>
                                    <p:set>
                                      <p:cBhvr>
                                        <p:cTn id="31" dur="1" fill="hold">
                                          <p:stCondLst>
                                            <p:cond delay="0"/>
                                          </p:stCondLst>
                                        </p:cTn>
                                        <p:tgtEl>
                                          <p:spTgt spid="5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
                                            <p:txEl>
                                              <p:pRg st="4" end="4"/>
                                            </p:txEl>
                                          </p:spTgt>
                                        </p:tgtEl>
                                        <p:attrNameLst>
                                          <p:attrName>style.visibility</p:attrName>
                                        </p:attrNameLst>
                                      </p:cBhvr>
                                      <p:to>
                                        <p:strVal val="visible"/>
                                      </p:to>
                                    </p:set>
                                    <p:animEffect transition="in" filter="fade">
                                      <p:cBhvr>
                                        <p:cTn id="36" dur="500"/>
                                        <p:tgtEl>
                                          <p:spTgt spid="2">
                                            <p:txEl>
                                              <p:pRg st="4" end="4"/>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2">
                                            <p:txEl>
                                              <p:pRg st="5" end="5"/>
                                            </p:txEl>
                                          </p:spTgt>
                                        </p:tgtEl>
                                        <p:attrNameLst>
                                          <p:attrName>style.visibility</p:attrName>
                                        </p:attrNameLst>
                                      </p:cBhvr>
                                      <p:to>
                                        <p:strVal val="visible"/>
                                      </p:to>
                                    </p:set>
                                    <p:animEffect transition="in" filter="fade">
                                      <p:cBhvr>
                                        <p:cTn id="39" dur="500"/>
                                        <p:tgtEl>
                                          <p:spTgt spid="2">
                                            <p:txEl>
                                              <p:pRg st="5" end="5"/>
                                            </p:txEl>
                                          </p:spTgt>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down)">
                                      <p:cBhvr>
                                        <p:cTn id="43" dur="500"/>
                                        <p:tgtEl>
                                          <p:spTgt spid="15"/>
                                        </p:tgtEl>
                                      </p:cBhvr>
                                    </p:animEffect>
                                  </p:childTnLst>
                                </p:cTn>
                              </p:par>
                              <p:par>
                                <p:cTn id="44" presetID="22" presetClass="entr" presetSubtype="4" fill="hold"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down)">
                                      <p:cBhvr>
                                        <p:cTn id="46" dur="500"/>
                                        <p:tgtEl>
                                          <p:spTgt spid="24"/>
                                        </p:tgtEl>
                                      </p:cBhvr>
                                    </p:animEffect>
                                  </p:childTnLst>
                                </p:cTn>
                              </p:par>
                            </p:childTnLst>
                          </p:cTn>
                        </p:par>
                        <p:par>
                          <p:cTn id="47" fill="hold">
                            <p:stCondLst>
                              <p:cond delay="1000"/>
                            </p:stCondLst>
                            <p:childTnLst>
                              <p:par>
                                <p:cTn id="48" presetID="1" presetClass="entr" presetSubtype="0" fill="hold" nodeType="afterEffect">
                                  <p:stCondLst>
                                    <p:cond delay="0"/>
                                  </p:stCondLst>
                                  <p:childTnLst>
                                    <p:set>
                                      <p:cBhvr>
                                        <p:cTn id="49" dur="1" fill="hold">
                                          <p:stCondLst>
                                            <p:cond delay="0"/>
                                          </p:stCondLst>
                                        </p:cTn>
                                        <p:tgtEl>
                                          <p:spTgt spid="37"/>
                                        </p:tgtEl>
                                        <p:attrNameLst>
                                          <p:attrName>style.visibility</p:attrName>
                                        </p:attrNameLst>
                                      </p:cBhvr>
                                      <p:to>
                                        <p:strVal val="visible"/>
                                      </p:to>
                                    </p:set>
                                  </p:childTnLst>
                                </p:cTn>
                              </p:par>
                            </p:childTnLst>
                          </p:cTn>
                        </p:par>
                        <p:par>
                          <p:cTn id="50" fill="hold">
                            <p:stCondLst>
                              <p:cond delay="1000"/>
                            </p:stCondLst>
                            <p:childTnLst>
                              <p:par>
                                <p:cTn id="51" presetID="1" presetClass="entr" presetSubtype="0" fill="hold" nodeType="after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22" presetClass="entr" presetSubtype="4" fill="hold" nodeType="with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wipe(down)">
                                      <p:cBhvr>
                                        <p:cTn id="55" dur="500"/>
                                        <p:tgtEl>
                                          <p:spTgt spid="58"/>
                                        </p:tgtEl>
                                      </p:cBhvr>
                                    </p:animEffect>
                                  </p:childTnLst>
                                </p:cTn>
                              </p:par>
                              <p:par>
                                <p:cTn id="56" presetID="22" presetClass="entr" presetSubtype="4" fill="hold" nodeType="with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wipe(down)">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
                                            <p:txEl>
                                              <p:pRg st="6" end="6"/>
                                            </p:txEl>
                                          </p:spTgt>
                                        </p:tgtEl>
                                        <p:attrNameLst>
                                          <p:attrName>style.visibility</p:attrName>
                                        </p:attrNameLst>
                                      </p:cBhvr>
                                      <p:to>
                                        <p:strVal val="visible"/>
                                      </p:to>
                                    </p:set>
                                    <p:animEffect transition="in" filter="fade">
                                      <p:cBhvr>
                                        <p:cTn id="63" dur="500"/>
                                        <p:tgtEl>
                                          <p:spTgt spid="2">
                                            <p:txEl>
                                              <p:pRg st="6" end="6"/>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2">
                                            <p:txEl>
                                              <p:pRg st="7" end="7"/>
                                            </p:txEl>
                                          </p:spTgt>
                                        </p:tgtEl>
                                        <p:attrNameLst>
                                          <p:attrName>style.visibility</p:attrName>
                                        </p:attrNameLst>
                                      </p:cBhvr>
                                      <p:to>
                                        <p:strVal val="visible"/>
                                      </p:to>
                                    </p:set>
                                    <p:animEffect transition="in" filter="fade">
                                      <p:cBhvr>
                                        <p:cTn id="66" dur="500"/>
                                        <p:tgtEl>
                                          <p:spTgt spid="2">
                                            <p:txEl>
                                              <p:pRg st="7" end="7"/>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2">
                                            <p:txEl>
                                              <p:pRg st="8" end="8"/>
                                            </p:txEl>
                                          </p:spTgt>
                                        </p:tgtEl>
                                        <p:attrNameLst>
                                          <p:attrName>style.visibility</p:attrName>
                                        </p:attrNameLst>
                                      </p:cBhvr>
                                      <p:to>
                                        <p:strVal val="visible"/>
                                      </p:to>
                                    </p:set>
                                    <p:animEffect transition="in" filter="fade">
                                      <p:cBhvr>
                                        <p:cTn id="69" dur="500"/>
                                        <p:tgtEl>
                                          <p:spTgt spid="2">
                                            <p:txEl>
                                              <p:pRg st="8" end="8"/>
                                            </p:txEl>
                                          </p:spTgt>
                                        </p:tgtEl>
                                      </p:cBhvr>
                                    </p:animEffect>
                                  </p:childTnLst>
                                </p:cTn>
                              </p:par>
                            </p:childTnLst>
                          </p:cTn>
                        </p:par>
                        <p:par>
                          <p:cTn id="70" fill="hold">
                            <p:stCondLst>
                              <p:cond delay="500"/>
                            </p:stCondLst>
                            <p:childTnLst>
                              <p:par>
                                <p:cTn id="71" presetID="22" presetClass="entr" presetSubtype="4" fill="hold" nodeType="after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wipe(down)">
                                      <p:cBhvr>
                                        <p:cTn id="73" dur="500"/>
                                        <p:tgtEl>
                                          <p:spTgt spid="18"/>
                                        </p:tgtEl>
                                      </p:cBhvr>
                                    </p:animEffect>
                                  </p:childTnLst>
                                </p:cTn>
                              </p:par>
                              <p:par>
                                <p:cTn id="74" presetID="22" presetClass="entr" presetSubtype="4"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wipe(down)">
                                      <p:cBhvr>
                                        <p:cTn id="76" dur="500"/>
                                        <p:tgtEl>
                                          <p:spTgt spid="19"/>
                                        </p:tgtEl>
                                      </p:cBhvr>
                                    </p:animEffect>
                                  </p:childTnLst>
                                </p:cTn>
                              </p:par>
                              <p:par>
                                <p:cTn id="77" presetID="22" presetClass="entr" presetSubtype="4" fill="hold" nodeType="with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down)">
                                      <p:cBhvr>
                                        <p:cTn id="79" dur="500"/>
                                        <p:tgtEl>
                                          <p:spTgt spid="25"/>
                                        </p:tgtEl>
                                      </p:cBhvr>
                                    </p:animEffect>
                                  </p:childTnLst>
                                </p:cTn>
                              </p:par>
                              <p:par>
                                <p:cTn id="80" presetID="22" presetClass="entr" presetSubtype="4" fill="hold" nodeType="with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wipe(down)">
                                      <p:cBhvr>
                                        <p:cTn id="82" dur="500"/>
                                        <p:tgtEl>
                                          <p:spTgt spid="26"/>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
                                            <p:txEl>
                                              <p:pRg st="9" end="9"/>
                                            </p:txEl>
                                          </p:spTgt>
                                        </p:tgtEl>
                                        <p:attrNameLst>
                                          <p:attrName>style.visibility</p:attrName>
                                        </p:attrNameLst>
                                      </p:cBhvr>
                                      <p:to>
                                        <p:strVal val="visible"/>
                                      </p:to>
                                    </p:set>
                                    <p:animEffect transition="in" filter="fade">
                                      <p:cBhvr>
                                        <p:cTn id="87" dur="500"/>
                                        <p:tgtEl>
                                          <p:spTgt spid="2">
                                            <p:txEl>
                                              <p:pRg st="9" end="9"/>
                                            </p:txEl>
                                          </p:spTgt>
                                        </p:tgtEl>
                                      </p:cBhvr>
                                    </p:animEffect>
                                  </p:childTnLst>
                                </p:cTn>
                              </p:par>
                              <p:par>
                                <p:cTn id="88" presetID="10" presetClass="entr" presetSubtype="0" fill="hold" nodeType="withEffect">
                                  <p:stCondLst>
                                    <p:cond delay="0"/>
                                  </p:stCondLst>
                                  <p:childTnLst>
                                    <p:set>
                                      <p:cBhvr>
                                        <p:cTn id="89" dur="1" fill="hold">
                                          <p:stCondLst>
                                            <p:cond delay="0"/>
                                          </p:stCondLst>
                                        </p:cTn>
                                        <p:tgtEl>
                                          <p:spTgt spid="2">
                                            <p:txEl>
                                              <p:pRg st="10" end="10"/>
                                            </p:txEl>
                                          </p:spTgt>
                                        </p:tgtEl>
                                        <p:attrNameLst>
                                          <p:attrName>style.visibility</p:attrName>
                                        </p:attrNameLst>
                                      </p:cBhvr>
                                      <p:to>
                                        <p:strVal val="visible"/>
                                      </p:to>
                                    </p:set>
                                    <p:animEffect transition="in" filter="fade">
                                      <p:cBhvr>
                                        <p:cTn id="90" dur="500"/>
                                        <p:tgtEl>
                                          <p:spTgt spid="2">
                                            <p:txEl>
                                              <p:pRg st="10" end="10"/>
                                            </p:txEl>
                                          </p:spTgt>
                                        </p:tgtEl>
                                      </p:cBhvr>
                                    </p:animEffect>
                                  </p:childTnLst>
                                </p:cTn>
                              </p:par>
                            </p:childTnLst>
                          </p:cTn>
                        </p:par>
                        <p:par>
                          <p:cTn id="91" fill="hold">
                            <p:stCondLst>
                              <p:cond delay="500"/>
                            </p:stCondLst>
                            <p:childTnLst>
                              <p:par>
                                <p:cTn id="92" presetID="22" presetClass="entr" presetSubtype="4" fill="hold" grpId="0" nodeType="afterEffect">
                                  <p:stCondLst>
                                    <p:cond delay="0"/>
                                  </p:stCondLst>
                                  <p:childTnLst>
                                    <p:set>
                                      <p:cBhvr>
                                        <p:cTn id="93" dur="1" fill="hold">
                                          <p:stCondLst>
                                            <p:cond delay="0"/>
                                          </p:stCondLst>
                                        </p:cTn>
                                        <p:tgtEl>
                                          <p:spTgt spid="49"/>
                                        </p:tgtEl>
                                        <p:attrNameLst>
                                          <p:attrName>style.visibility</p:attrName>
                                        </p:attrNameLst>
                                      </p:cBhvr>
                                      <p:to>
                                        <p:strVal val="visible"/>
                                      </p:to>
                                    </p:set>
                                    <p:animEffect transition="in" filter="wipe(down)">
                                      <p:cBhvr>
                                        <p:cTn id="94" dur="500"/>
                                        <p:tgtEl>
                                          <p:spTgt spid="49"/>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2">
                                            <p:txEl>
                                              <p:pRg st="11" end="11"/>
                                            </p:txEl>
                                          </p:spTgt>
                                        </p:tgtEl>
                                        <p:attrNameLst>
                                          <p:attrName>style.visibility</p:attrName>
                                        </p:attrNameLst>
                                      </p:cBhvr>
                                      <p:to>
                                        <p:strVal val="visible"/>
                                      </p:to>
                                    </p:set>
                                    <p:animEffect transition="in" filter="fade">
                                      <p:cBhvr>
                                        <p:cTn id="99" dur="500"/>
                                        <p:tgtEl>
                                          <p:spTgt spid="2">
                                            <p:txEl>
                                              <p:pRg st="11" end="11"/>
                                            </p:txEl>
                                          </p:spTgt>
                                        </p:tgtEl>
                                      </p:cBhvr>
                                    </p:animEffect>
                                  </p:childTnLst>
                                </p:cTn>
                              </p:par>
                              <p:par>
                                <p:cTn id="100" presetID="10" presetClass="entr" presetSubtype="0" fill="hold" nodeType="withEffect">
                                  <p:stCondLst>
                                    <p:cond delay="0"/>
                                  </p:stCondLst>
                                  <p:childTnLst>
                                    <p:set>
                                      <p:cBhvr>
                                        <p:cTn id="101" dur="1" fill="hold">
                                          <p:stCondLst>
                                            <p:cond delay="0"/>
                                          </p:stCondLst>
                                        </p:cTn>
                                        <p:tgtEl>
                                          <p:spTgt spid="2">
                                            <p:txEl>
                                              <p:pRg st="12" end="12"/>
                                            </p:txEl>
                                          </p:spTgt>
                                        </p:tgtEl>
                                        <p:attrNameLst>
                                          <p:attrName>style.visibility</p:attrName>
                                        </p:attrNameLst>
                                      </p:cBhvr>
                                      <p:to>
                                        <p:strVal val="visible"/>
                                      </p:to>
                                    </p:set>
                                    <p:animEffect transition="in" filter="fade">
                                      <p:cBhvr>
                                        <p:cTn id="102" dur="500"/>
                                        <p:tgtEl>
                                          <p:spTgt spid="2">
                                            <p:txEl>
                                              <p:pRg st="12" end="12"/>
                                            </p:txEl>
                                          </p:spTgt>
                                        </p:tgtEl>
                                      </p:cBhvr>
                                    </p:animEffect>
                                  </p:childTnLst>
                                </p:cTn>
                              </p:par>
                            </p:childTnLst>
                          </p:cTn>
                        </p:par>
                        <p:par>
                          <p:cTn id="103" fill="hold">
                            <p:stCondLst>
                              <p:cond delay="500"/>
                            </p:stCondLst>
                            <p:childTnLst>
                              <p:par>
                                <p:cTn id="104" presetID="22" presetClass="entr" presetSubtype="1" fill="hold" grpId="0" nodeType="afterEffect">
                                  <p:stCondLst>
                                    <p:cond delay="0"/>
                                  </p:stCondLst>
                                  <p:childTnLst>
                                    <p:set>
                                      <p:cBhvr>
                                        <p:cTn id="105" dur="1" fill="hold">
                                          <p:stCondLst>
                                            <p:cond delay="0"/>
                                          </p:stCondLst>
                                        </p:cTn>
                                        <p:tgtEl>
                                          <p:spTgt spid="45"/>
                                        </p:tgtEl>
                                        <p:attrNameLst>
                                          <p:attrName>style.visibility</p:attrName>
                                        </p:attrNameLst>
                                      </p:cBhvr>
                                      <p:to>
                                        <p:strVal val="visible"/>
                                      </p:to>
                                    </p:set>
                                    <p:animEffect transition="in" filter="wipe(up)">
                                      <p:cBhvr>
                                        <p:cTn id="106" dur="500"/>
                                        <p:tgtEl>
                                          <p:spTgt spid="45"/>
                                        </p:tgtEl>
                                      </p:cBhvr>
                                    </p:animEffect>
                                  </p:childTnLst>
                                </p:cTn>
                              </p:par>
                            </p:childTnLst>
                          </p:cTn>
                        </p:par>
                        <p:par>
                          <p:cTn id="107" fill="hold">
                            <p:stCondLst>
                              <p:cond delay="1000"/>
                            </p:stCondLst>
                            <p:childTnLst>
                              <p:par>
                                <p:cTn id="108" presetID="22" presetClass="entr" presetSubtype="4" fill="hold" grpId="0" nodeType="afterEffect">
                                  <p:stCondLst>
                                    <p:cond delay="0"/>
                                  </p:stCondLst>
                                  <p:childTnLst>
                                    <p:set>
                                      <p:cBhvr>
                                        <p:cTn id="109" dur="1" fill="hold">
                                          <p:stCondLst>
                                            <p:cond delay="0"/>
                                          </p:stCondLst>
                                        </p:cTn>
                                        <p:tgtEl>
                                          <p:spTgt spid="40"/>
                                        </p:tgtEl>
                                        <p:attrNameLst>
                                          <p:attrName>style.visibility</p:attrName>
                                        </p:attrNameLst>
                                      </p:cBhvr>
                                      <p:to>
                                        <p:strVal val="visible"/>
                                      </p:to>
                                    </p:set>
                                    <p:animEffect transition="in" filter="wipe(down)">
                                      <p:cBhvr>
                                        <p:cTn id="110" dur="500"/>
                                        <p:tgtEl>
                                          <p:spTgt spid="40"/>
                                        </p:tgtEl>
                                      </p:cBhvr>
                                    </p:animEffect>
                                  </p:childTnLst>
                                </p:cTn>
                              </p:par>
                            </p:childTnLst>
                          </p:cTn>
                        </p:par>
                        <p:par>
                          <p:cTn id="111" fill="hold">
                            <p:stCondLst>
                              <p:cond delay="1500"/>
                            </p:stCondLst>
                            <p:childTnLst>
                              <p:par>
                                <p:cTn id="112" presetID="22" presetClass="entr" presetSubtype="4" fill="hold" grpId="0" nodeType="afterEffect">
                                  <p:stCondLst>
                                    <p:cond delay="0"/>
                                  </p:stCondLst>
                                  <p:childTnLst>
                                    <p:set>
                                      <p:cBhvr>
                                        <p:cTn id="113" dur="1" fill="hold">
                                          <p:stCondLst>
                                            <p:cond delay="0"/>
                                          </p:stCondLst>
                                        </p:cTn>
                                        <p:tgtEl>
                                          <p:spTgt spid="42"/>
                                        </p:tgtEl>
                                        <p:attrNameLst>
                                          <p:attrName>style.visibility</p:attrName>
                                        </p:attrNameLst>
                                      </p:cBhvr>
                                      <p:to>
                                        <p:strVal val="visible"/>
                                      </p:to>
                                    </p:set>
                                    <p:animEffect transition="in" filter="wipe(down)">
                                      <p:cBhvr>
                                        <p:cTn id="114" dur="500"/>
                                        <p:tgtEl>
                                          <p:spTgt spid="42"/>
                                        </p:tgtEl>
                                      </p:cBhvr>
                                    </p:animEffect>
                                  </p:childTnLst>
                                </p:cTn>
                              </p:par>
                            </p:childTnLst>
                          </p:cTn>
                        </p:par>
                        <p:par>
                          <p:cTn id="115" fill="hold">
                            <p:stCondLst>
                              <p:cond delay="2000"/>
                            </p:stCondLst>
                            <p:childTnLst>
                              <p:par>
                                <p:cTn id="116" presetID="22" presetClass="entr" presetSubtype="4" fill="hold" grpId="0" nodeType="afterEffect">
                                  <p:stCondLst>
                                    <p:cond delay="0"/>
                                  </p:stCondLst>
                                  <p:childTnLst>
                                    <p:set>
                                      <p:cBhvr>
                                        <p:cTn id="117" dur="1" fill="hold">
                                          <p:stCondLst>
                                            <p:cond delay="0"/>
                                          </p:stCondLst>
                                        </p:cTn>
                                        <p:tgtEl>
                                          <p:spTgt spid="43"/>
                                        </p:tgtEl>
                                        <p:attrNameLst>
                                          <p:attrName>style.visibility</p:attrName>
                                        </p:attrNameLst>
                                      </p:cBhvr>
                                      <p:to>
                                        <p:strVal val="visible"/>
                                      </p:to>
                                    </p:set>
                                    <p:animEffect transition="in" filter="wipe(down)">
                                      <p:cBhvr>
                                        <p:cTn id="118" dur="500"/>
                                        <p:tgtEl>
                                          <p:spTgt spid="43"/>
                                        </p:tgtEl>
                                      </p:cBhvr>
                                    </p:animEffect>
                                  </p:childTnLst>
                                </p:cTn>
                              </p:par>
                            </p:childTnLst>
                          </p:cTn>
                        </p:par>
                        <p:par>
                          <p:cTn id="119" fill="hold">
                            <p:stCondLst>
                              <p:cond delay="2500"/>
                            </p:stCondLst>
                            <p:childTnLst>
                              <p:par>
                                <p:cTn id="120" presetID="1" presetClass="entr" presetSubtype="0" fill="hold" grpId="0" nodeType="afterEffect">
                                  <p:stCondLst>
                                    <p:cond delay="0"/>
                                  </p:stCondLst>
                                  <p:childTnLst>
                                    <p:set>
                                      <p:cBhvr>
                                        <p:cTn id="121"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0" grpId="0" animBg="1"/>
      <p:bldP spid="42" grpId="0" animBg="1"/>
      <p:bldP spid="43" grpId="0" animBg="1"/>
      <p:bldP spid="46" grpId="0" animBg="1"/>
      <p:bldP spid="49" grpId="0" animBg="1"/>
      <p:bldP spid="5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051F37B-0B6C-4DF6-A8F8-D23908780F5E}"/>
              </a:ext>
            </a:extLst>
          </p:cNvPr>
          <p:cNvSpPr>
            <a:spLocks noGrp="1"/>
          </p:cNvSpPr>
          <p:nvPr>
            <p:ph idx="1"/>
          </p:nvPr>
        </p:nvSpPr>
        <p:spPr/>
        <p:txBody>
          <a:bodyPr/>
          <a:lstStyle/>
          <a:p>
            <a:pPr marL="457200" indent="-457200">
              <a:buFont typeface="Wingdings" panose="05000000000000000000" pitchFamily="2" charset="2"/>
              <a:buChar char="q"/>
            </a:pPr>
            <a:r>
              <a:rPr lang="en-US" b="1" i="1" dirty="0"/>
              <a:t>Do you feel like you can explain the basics of containers?</a:t>
            </a:r>
          </a:p>
          <a:p>
            <a:pPr marL="457200" indent="-457200">
              <a:buFont typeface="Wingdings" panose="05000000000000000000" pitchFamily="2" charset="2"/>
              <a:buChar char="q"/>
            </a:pPr>
            <a:endParaRPr lang="en-US" b="1" i="1" dirty="0"/>
          </a:p>
          <a:p>
            <a:pPr marL="457200" indent="-457200">
              <a:buFont typeface="Wingdings" panose="05000000000000000000" pitchFamily="2" charset="2"/>
              <a:buChar char="q"/>
            </a:pPr>
            <a:r>
              <a:rPr lang="en-US" b="1" i="1" dirty="0"/>
              <a:t>Why are they important?</a:t>
            </a:r>
          </a:p>
          <a:p>
            <a:pPr marL="457200" indent="-457200">
              <a:buFont typeface="Wingdings" panose="05000000000000000000" pitchFamily="2" charset="2"/>
              <a:buChar char="q"/>
            </a:pPr>
            <a:endParaRPr lang="en-US" b="1" i="1" dirty="0"/>
          </a:p>
          <a:p>
            <a:pPr marL="457200" indent="-457200">
              <a:buFont typeface="Wingdings" panose="05000000000000000000" pitchFamily="2" charset="2"/>
              <a:buChar char="q"/>
            </a:pPr>
            <a:r>
              <a:rPr lang="en-US" b="1" i="1" dirty="0"/>
              <a:t>Have you seen customers used K8s or another container orchestrator in production?</a:t>
            </a:r>
          </a:p>
        </p:txBody>
      </p:sp>
      <p:sp>
        <p:nvSpPr>
          <p:cNvPr id="3" name="Title 2">
            <a:extLst>
              <a:ext uri="{FF2B5EF4-FFF2-40B4-BE49-F238E27FC236}">
                <a16:creationId xmlns:a16="http://schemas.microsoft.com/office/drawing/2014/main" id="{EE636B91-CDFB-4301-950E-1E37C95B0A41}"/>
              </a:ext>
            </a:extLst>
          </p:cNvPr>
          <p:cNvSpPr>
            <a:spLocks noGrp="1"/>
          </p:cNvSpPr>
          <p:nvPr>
            <p:ph type="title"/>
          </p:nvPr>
        </p:nvSpPr>
        <p:spPr/>
        <p:txBody>
          <a:bodyPr/>
          <a:lstStyle/>
          <a:p>
            <a:r>
              <a:rPr lang="en-US" dirty="0"/>
              <a:t>Discussion Point</a:t>
            </a:r>
          </a:p>
        </p:txBody>
      </p:sp>
    </p:spTree>
    <p:extLst>
      <p:ext uri="{BB962C8B-B14F-4D97-AF65-F5344CB8AC3E}">
        <p14:creationId xmlns:p14="http://schemas.microsoft.com/office/powerpoint/2010/main" val="7494016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63C26-7BDB-4E4C-9EAF-CBE549B2E72C}"/>
              </a:ext>
            </a:extLst>
          </p:cNvPr>
          <p:cNvSpPr>
            <a:spLocks noGrp="1"/>
          </p:cNvSpPr>
          <p:nvPr>
            <p:ph type="title"/>
          </p:nvPr>
        </p:nvSpPr>
        <p:spPr/>
        <p:txBody>
          <a:bodyPr/>
          <a:lstStyle/>
          <a:p>
            <a:r>
              <a:rPr lang="en-GB" dirty="0"/>
              <a:t>PaaS Networking &amp; Hybrid</a:t>
            </a:r>
            <a:endParaRPr lang="en-US" dirty="0"/>
          </a:p>
        </p:txBody>
      </p:sp>
    </p:spTree>
    <p:extLst>
      <p:ext uri="{BB962C8B-B14F-4D97-AF65-F5344CB8AC3E}">
        <p14:creationId xmlns:p14="http://schemas.microsoft.com/office/powerpoint/2010/main" val="18246302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2492C15D-F588-4D5F-AEC4-6A5AD866F8A8}"/>
              </a:ext>
            </a:extLst>
          </p:cNvPr>
          <p:cNvSpPr/>
          <p:nvPr/>
        </p:nvSpPr>
        <p:spPr>
          <a:xfrm>
            <a:off x="0" y="0"/>
            <a:ext cx="5720278"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 Placeholder 82">
            <a:extLst>
              <a:ext uri="{FF2B5EF4-FFF2-40B4-BE49-F238E27FC236}">
                <a16:creationId xmlns:a16="http://schemas.microsoft.com/office/drawing/2014/main" id="{9A8C0329-1FDA-43F0-8B13-961BEDDE68F3}"/>
              </a:ext>
            </a:extLst>
          </p:cNvPr>
          <p:cNvSpPr>
            <a:spLocks noGrp="1"/>
          </p:cNvSpPr>
          <p:nvPr>
            <p:ph type="body" sz="quarter" idx="10"/>
          </p:nvPr>
        </p:nvSpPr>
        <p:spPr>
          <a:xfrm>
            <a:off x="560837" y="1777006"/>
            <a:ext cx="4534066" cy="4340817"/>
          </a:xfrm>
        </p:spPr>
        <p:txBody>
          <a:bodyPr>
            <a:normAutofit/>
          </a:bodyPr>
          <a:lstStyle/>
          <a:p>
            <a:pPr marL="457200" indent="-457200" defTabSz="932563">
              <a:spcBef>
                <a:spcPts val="1200"/>
              </a:spcBef>
              <a:buClr>
                <a:schemeClr val="bg1"/>
              </a:buClr>
              <a:buFont typeface="Arial" panose="020B0604020202020204" pitchFamily="34" charset="0"/>
              <a:buChar char="•"/>
            </a:pPr>
            <a:r>
              <a:rPr lang="en-US" dirty="0">
                <a:solidFill>
                  <a:schemeClr val="bg1"/>
                </a:solidFill>
              </a:rPr>
              <a:t>Customer dedicated PaaS Services deployed to VNETs</a:t>
            </a:r>
          </a:p>
          <a:p>
            <a:pPr marL="457200" indent="-457200" defTabSz="932563">
              <a:spcBef>
                <a:spcPts val="1200"/>
              </a:spcBef>
              <a:buClr>
                <a:schemeClr val="bg1"/>
              </a:buClr>
              <a:buFont typeface="Arial" panose="020B0604020202020204" pitchFamily="34" charset="0"/>
              <a:buChar char="•"/>
            </a:pPr>
            <a:r>
              <a:rPr lang="en-US" dirty="0">
                <a:solidFill>
                  <a:schemeClr val="bg1"/>
                </a:solidFill>
              </a:rPr>
              <a:t>Service Tunnel security connects customer VNET to multi-tenet PaaS services</a:t>
            </a:r>
          </a:p>
        </p:txBody>
      </p:sp>
      <p:sp>
        <p:nvSpPr>
          <p:cNvPr id="2" name="Title 1">
            <a:extLst>
              <a:ext uri="{FF2B5EF4-FFF2-40B4-BE49-F238E27FC236}">
                <a16:creationId xmlns:a16="http://schemas.microsoft.com/office/drawing/2014/main" id="{968BA583-12D3-42EB-8781-7F6ECCA7C3C6}"/>
              </a:ext>
            </a:extLst>
          </p:cNvPr>
          <p:cNvSpPr>
            <a:spLocks noGrp="1"/>
          </p:cNvSpPr>
          <p:nvPr>
            <p:ph type="title"/>
          </p:nvPr>
        </p:nvSpPr>
        <p:spPr>
          <a:xfrm>
            <a:off x="560836" y="345029"/>
            <a:ext cx="4735173" cy="900968"/>
          </a:xfrm>
        </p:spPr>
        <p:txBody>
          <a:bodyPr>
            <a:normAutofit fontScale="90000"/>
          </a:bodyPr>
          <a:lstStyle/>
          <a:p>
            <a:r>
              <a:rPr lang="en-US" dirty="0">
                <a:solidFill>
                  <a:schemeClr val="bg1"/>
                </a:solidFill>
              </a:rPr>
              <a:t>VNET PaaS Service Integration</a:t>
            </a:r>
          </a:p>
        </p:txBody>
      </p:sp>
      <p:grpSp>
        <p:nvGrpSpPr>
          <p:cNvPr id="43" name="Group 42">
            <a:extLst>
              <a:ext uri="{FF2B5EF4-FFF2-40B4-BE49-F238E27FC236}">
                <a16:creationId xmlns:a16="http://schemas.microsoft.com/office/drawing/2014/main" id="{28CD0F4E-79B3-4100-B5C6-21A41BDB717F}"/>
              </a:ext>
            </a:extLst>
          </p:cNvPr>
          <p:cNvGrpSpPr/>
          <p:nvPr/>
        </p:nvGrpSpPr>
        <p:grpSpPr>
          <a:xfrm>
            <a:off x="5846436" y="642314"/>
            <a:ext cx="6107537" cy="1692882"/>
            <a:chOff x="6343650" y="1088418"/>
            <a:chExt cx="5505450" cy="1692882"/>
          </a:xfrm>
        </p:grpSpPr>
        <p:sp>
          <p:nvSpPr>
            <p:cNvPr id="44" name="Rectangle 43">
              <a:extLst>
                <a:ext uri="{FF2B5EF4-FFF2-40B4-BE49-F238E27FC236}">
                  <a16:creationId xmlns:a16="http://schemas.microsoft.com/office/drawing/2014/main" id="{C3DF2634-62B6-421F-AF26-8995C0EA42B4}"/>
                </a:ext>
              </a:extLst>
            </p:cNvPr>
            <p:cNvSpPr/>
            <p:nvPr/>
          </p:nvSpPr>
          <p:spPr bwMode="auto">
            <a:xfrm>
              <a:off x="6343650" y="1362075"/>
              <a:ext cx="5505450" cy="1419225"/>
            </a:xfrm>
            <a:prstGeom prst="rect">
              <a:avLst/>
            </a:prstGeom>
            <a:solidFill>
              <a:srgbClr val="FFFFFF"/>
            </a:solidFill>
            <a:ln w="1079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 name="Rectangle 44">
              <a:extLst>
                <a:ext uri="{FF2B5EF4-FFF2-40B4-BE49-F238E27FC236}">
                  <a16:creationId xmlns:a16="http://schemas.microsoft.com/office/drawing/2014/main" id="{51B4182D-1653-4F84-93B7-D7FABB93C217}"/>
                </a:ext>
              </a:extLst>
            </p:cNvPr>
            <p:cNvSpPr/>
            <p:nvPr/>
          </p:nvSpPr>
          <p:spPr bwMode="auto">
            <a:xfrm>
              <a:off x="6343650" y="1088418"/>
              <a:ext cx="5505450" cy="273657"/>
            </a:xfrm>
            <a:prstGeom prst="rect">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Dedicated PaaS</a:t>
              </a:r>
            </a:p>
          </p:txBody>
        </p:sp>
      </p:grpSp>
      <p:grpSp>
        <p:nvGrpSpPr>
          <p:cNvPr id="46" name="Group 45">
            <a:extLst>
              <a:ext uri="{FF2B5EF4-FFF2-40B4-BE49-F238E27FC236}">
                <a16:creationId xmlns:a16="http://schemas.microsoft.com/office/drawing/2014/main" id="{B5B8B346-6C85-434D-A382-7FAA6B986536}"/>
              </a:ext>
            </a:extLst>
          </p:cNvPr>
          <p:cNvGrpSpPr/>
          <p:nvPr/>
        </p:nvGrpSpPr>
        <p:grpSpPr>
          <a:xfrm>
            <a:off x="5846436" y="3119231"/>
            <a:ext cx="2371726" cy="3245285"/>
            <a:chOff x="6343646" y="1088418"/>
            <a:chExt cx="5505452" cy="1692882"/>
          </a:xfrm>
        </p:grpSpPr>
        <p:sp>
          <p:nvSpPr>
            <p:cNvPr id="47" name="Rectangle 46">
              <a:extLst>
                <a:ext uri="{FF2B5EF4-FFF2-40B4-BE49-F238E27FC236}">
                  <a16:creationId xmlns:a16="http://schemas.microsoft.com/office/drawing/2014/main" id="{90EAB15F-545C-40E3-9166-51E401FF37D2}"/>
                </a:ext>
              </a:extLst>
            </p:cNvPr>
            <p:cNvSpPr/>
            <p:nvPr/>
          </p:nvSpPr>
          <p:spPr bwMode="auto">
            <a:xfrm>
              <a:off x="6343646" y="1362075"/>
              <a:ext cx="5505450" cy="1419225"/>
            </a:xfrm>
            <a:prstGeom prst="rect">
              <a:avLst/>
            </a:prstGeom>
            <a:solidFill>
              <a:srgbClr val="FFFFFF"/>
            </a:solidFill>
            <a:ln w="1079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 name="Rectangle 47">
              <a:extLst>
                <a:ext uri="{FF2B5EF4-FFF2-40B4-BE49-F238E27FC236}">
                  <a16:creationId xmlns:a16="http://schemas.microsoft.com/office/drawing/2014/main" id="{3FA5057B-46BE-4086-8402-BB8ABED7DAFF}"/>
                </a:ext>
              </a:extLst>
            </p:cNvPr>
            <p:cNvSpPr/>
            <p:nvPr/>
          </p:nvSpPr>
          <p:spPr bwMode="auto">
            <a:xfrm>
              <a:off x="6343648" y="1088418"/>
              <a:ext cx="5505450" cy="273657"/>
            </a:xfrm>
            <a:prstGeom prst="rect">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Customer VNET</a:t>
              </a:r>
            </a:p>
          </p:txBody>
        </p:sp>
      </p:grpSp>
      <p:grpSp>
        <p:nvGrpSpPr>
          <p:cNvPr id="49" name="Group 48">
            <a:extLst>
              <a:ext uri="{FF2B5EF4-FFF2-40B4-BE49-F238E27FC236}">
                <a16:creationId xmlns:a16="http://schemas.microsoft.com/office/drawing/2014/main" id="{931736E0-8289-4308-BBAE-3A36F6AA2F3A}"/>
              </a:ext>
            </a:extLst>
          </p:cNvPr>
          <p:cNvGrpSpPr/>
          <p:nvPr/>
        </p:nvGrpSpPr>
        <p:grpSpPr>
          <a:xfrm>
            <a:off x="9914711" y="3119231"/>
            <a:ext cx="2058311" cy="3245285"/>
            <a:chOff x="6343646" y="1088418"/>
            <a:chExt cx="5505452" cy="1692882"/>
          </a:xfrm>
        </p:grpSpPr>
        <p:sp>
          <p:nvSpPr>
            <p:cNvPr id="50" name="Rectangle 49">
              <a:extLst>
                <a:ext uri="{FF2B5EF4-FFF2-40B4-BE49-F238E27FC236}">
                  <a16:creationId xmlns:a16="http://schemas.microsoft.com/office/drawing/2014/main" id="{AE2BE4D5-1CB9-4296-A596-A0D69D7F0CA7}"/>
                </a:ext>
              </a:extLst>
            </p:cNvPr>
            <p:cNvSpPr/>
            <p:nvPr/>
          </p:nvSpPr>
          <p:spPr bwMode="auto">
            <a:xfrm>
              <a:off x="6343646" y="1362075"/>
              <a:ext cx="5505450" cy="1419225"/>
            </a:xfrm>
            <a:prstGeom prst="rect">
              <a:avLst/>
            </a:prstGeom>
            <a:solidFill>
              <a:srgbClr val="FFFFFF"/>
            </a:solidFill>
            <a:ln w="1079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 name="Rectangle 50">
              <a:extLst>
                <a:ext uri="{FF2B5EF4-FFF2-40B4-BE49-F238E27FC236}">
                  <a16:creationId xmlns:a16="http://schemas.microsoft.com/office/drawing/2014/main" id="{E26154FE-CE88-437F-BEA2-0D29AA257FB0}"/>
                </a:ext>
              </a:extLst>
            </p:cNvPr>
            <p:cNvSpPr/>
            <p:nvPr/>
          </p:nvSpPr>
          <p:spPr bwMode="auto">
            <a:xfrm>
              <a:off x="6343648" y="1088418"/>
              <a:ext cx="5505450" cy="273657"/>
            </a:xfrm>
            <a:prstGeom prst="rect">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Multi-Tenet PaaS</a:t>
              </a:r>
            </a:p>
          </p:txBody>
        </p:sp>
      </p:grpSp>
      <p:sp>
        <p:nvSpPr>
          <p:cNvPr id="52" name="Rectangle 51">
            <a:extLst>
              <a:ext uri="{FF2B5EF4-FFF2-40B4-BE49-F238E27FC236}">
                <a16:creationId xmlns:a16="http://schemas.microsoft.com/office/drawing/2014/main" id="{D5F07457-EEA8-4628-86DB-26F53DFB0B18}"/>
              </a:ext>
            </a:extLst>
          </p:cNvPr>
          <p:cNvSpPr/>
          <p:nvPr/>
        </p:nvSpPr>
        <p:spPr bwMode="auto">
          <a:xfrm>
            <a:off x="8218161" y="4519258"/>
            <a:ext cx="1383135" cy="524605"/>
          </a:xfrm>
          <a:prstGeom prst="rect">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Service Tunnel</a:t>
            </a:r>
          </a:p>
        </p:txBody>
      </p:sp>
      <p:sp>
        <p:nvSpPr>
          <p:cNvPr id="53" name="Rectangle 52">
            <a:extLst>
              <a:ext uri="{FF2B5EF4-FFF2-40B4-BE49-F238E27FC236}">
                <a16:creationId xmlns:a16="http://schemas.microsoft.com/office/drawing/2014/main" id="{58422F99-91A8-4EC7-83B3-AFDBA48A52A2}"/>
              </a:ext>
            </a:extLst>
          </p:cNvPr>
          <p:cNvSpPr/>
          <p:nvPr/>
        </p:nvSpPr>
        <p:spPr bwMode="auto">
          <a:xfrm rot="5400000">
            <a:off x="9051909" y="4648139"/>
            <a:ext cx="1383135" cy="342470"/>
          </a:xfrm>
          <a:prstGeom prst="rect">
            <a:avLst/>
          </a:prstGeom>
          <a:solidFill>
            <a:srgbClr val="D2D2D2"/>
          </a:solidFill>
          <a:ln w="3175" cap="flat" cmpd="sng" algn="ctr">
            <a:solidFill>
              <a:srgbClr val="505050"/>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ACL</a:t>
            </a:r>
          </a:p>
        </p:txBody>
      </p:sp>
      <p:pic>
        <p:nvPicPr>
          <p:cNvPr id="54" name="Picture 53">
            <a:extLst>
              <a:ext uri="{FF2B5EF4-FFF2-40B4-BE49-F238E27FC236}">
                <a16:creationId xmlns:a16="http://schemas.microsoft.com/office/drawing/2014/main" id="{A772C0A3-7607-4F93-892E-5DF24C0B5E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33051" y="3801866"/>
            <a:ext cx="539000" cy="539000"/>
          </a:xfrm>
          <a:prstGeom prst="rect">
            <a:avLst/>
          </a:prstGeom>
        </p:spPr>
      </p:pic>
      <p:pic>
        <p:nvPicPr>
          <p:cNvPr id="55" name="Picture 54">
            <a:extLst>
              <a:ext uri="{FF2B5EF4-FFF2-40B4-BE49-F238E27FC236}">
                <a16:creationId xmlns:a16="http://schemas.microsoft.com/office/drawing/2014/main" id="{79B387FB-183E-462D-BBB5-811FF433303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87606" y="5487508"/>
            <a:ext cx="630315" cy="630315"/>
          </a:xfrm>
          <a:prstGeom prst="rect">
            <a:avLst/>
          </a:prstGeom>
        </p:spPr>
      </p:pic>
      <p:pic>
        <p:nvPicPr>
          <p:cNvPr id="56" name="Picture 55">
            <a:extLst>
              <a:ext uri="{FF2B5EF4-FFF2-40B4-BE49-F238E27FC236}">
                <a16:creationId xmlns:a16="http://schemas.microsoft.com/office/drawing/2014/main" id="{C673AA28-0E1D-4714-A956-4B59290B60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90815" y="4533579"/>
            <a:ext cx="571590" cy="571590"/>
          </a:xfrm>
          <a:prstGeom prst="rect">
            <a:avLst/>
          </a:prstGeom>
        </p:spPr>
      </p:pic>
      <p:pic>
        <p:nvPicPr>
          <p:cNvPr id="57" name="Picture 56">
            <a:extLst>
              <a:ext uri="{FF2B5EF4-FFF2-40B4-BE49-F238E27FC236}">
                <a16:creationId xmlns:a16="http://schemas.microsoft.com/office/drawing/2014/main" id="{D2DBF540-C5EA-4288-AAB3-393814DD936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83582" y="5979413"/>
            <a:ext cx="443399" cy="443399"/>
          </a:xfrm>
          <a:prstGeom prst="rect">
            <a:avLst/>
          </a:prstGeom>
        </p:spPr>
      </p:pic>
      <p:grpSp>
        <p:nvGrpSpPr>
          <p:cNvPr id="58" name="Group 57">
            <a:extLst>
              <a:ext uri="{FF2B5EF4-FFF2-40B4-BE49-F238E27FC236}">
                <a16:creationId xmlns:a16="http://schemas.microsoft.com/office/drawing/2014/main" id="{3C4CA08F-B26C-4834-AD14-55FDD7D9C2CC}"/>
              </a:ext>
            </a:extLst>
          </p:cNvPr>
          <p:cNvGrpSpPr/>
          <p:nvPr/>
        </p:nvGrpSpPr>
        <p:grpSpPr>
          <a:xfrm>
            <a:off x="5931104" y="1097046"/>
            <a:ext cx="1141728" cy="1057075"/>
            <a:chOff x="6094733" y="1639414"/>
            <a:chExt cx="1141728" cy="1057075"/>
          </a:xfrm>
        </p:grpSpPr>
        <p:pic>
          <p:nvPicPr>
            <p:cNvPr id="59" name="Picture 58">
              <a:extLst>
                <a:ext uri="{FF2B5EF4-FFF2-40B4-BE49-F238E27FC236}">
                  <a16:creationId xmlns:a16="http://schemas.microsoft.com/office/drawing/2014/main" id="{2D550930-08BD-496B-A323-EA2FC1F7DF3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57310" y="1639414"/>
              <a:ext cx="780290" cy="780290"/>
            </a:xfrm>
            <a:prstGeom prst="rect">
              <a:avLst/>
            </a:prstGeom>
          </p:spPr>
        </p:pic>
        <p:sp>
          <p:nvSpPr>
            <p:cNvPr id="60" name="Rectangle 59">
              <a:extLst>
                <a:ext uri="{FF2B5EF4-FFF2-40B4-BE49-F238E27FC236}">
                  <a16:creationId xmlns:a16="http://schemas.microsoft.com/office/drawing/2014/main" id="{6B5DF44B-2340-4731-945F-7BB37007F4B9}"/>
                </a:ext>
              </a:extLst>
            </p:cNvPr>
            <p:cNvSpPr/>
            <p:nvPr/>
          </p:nvSpPr>
          <p:spPr>
            <a:xfrm>
              <a:off x="6094733" y="2388712"/>
              <a:ext cx="1141728" cy="307777"/>
            </a:xfrm>
            <a:prstGeom prst="rect">
              <a:avLst/>
            </a:prstGeom>
          </p:spPr>
          <p:txBody>
            <a:bodyPr wrap="square" lIns="182880">
              <a:spAutoFit/>
            </a:bodyPr>
            <a:lstStyle/>
            <a:p>
              <a:pPr algn="ctr" defTabSz="932742">
                <a:defRPr/>
              </a:pPr>
              <a:r>
                <a:rPr lang="en-US" sz="1400" kern="0" dirty="0">
                  <a:gradFill>
                    <a:gsLst>
                      <a:gs pos="0">
                        <a:srgbClr val="0078D7"/>
                      </a:gs>
                      <a:gs pos="100000">
                        <a:srgbClr val="0078D7"/>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HDInsight</a:t>
              </a:r>
            </a:p>
          </p:txBody>
        </p:sp>
      </p:grpSp>
      <p:grpSp>
        <p:nvGrpSpPr>
          <p:cNvPr id="61" name="Group 60">
            <a:extLst>
              <a:ext uri="{FF2B5EF4-FFF2-40B4-BE49-F238E27FC236}">
                <a16:creationId xmlns:a16="http://schemas.microsoft.com/office/drawing/2014/main" id="{BB8DA01E-F738-4303-833A-742EE5D58A64}"/>
              </a:ext>
            </a:extLst>
          </p:cNvPr>
          <p:cNvGrpSpPr/>
          <p:nvPr/>
        </p:nvGrpSpPr>
        <p:grpSpPr>
          <a:xfrm>
            <a:off x="8932773" y="1120268"/>
            <a:ext cx="1232879" cy="1080679"/>
            <a:chOff x="9096402" y="1662636"/>
            <a:chExt cx="1232879" cy="1080679"/>
          </a:xfrm>
        </p:grpSpPr>
        <p:pic>
          <p:nvPicPr>
            <p:cNvPr id="62" name="Picture 61">
              <a:extLst>
                <a:ext uri="{FF2B5EF4-FFF2-40B4-BE49-F238E27FC236}">
                  <a16:creationId xmlns:a16="http://schemas.microsoft.com/office/drawing/2014/main" id="{258EF3F2-226B-4056-84D2-FCA0367234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389383" y="1662636"/>
              <a:ext cx="692973" cy="692973"/>
            </a:xfrm>
            <a:prstGeom prst="rect">
              <a:avLst/>
            </a:prstGeom>
          </p:spPr>
        </p:pic>
        <p:sp>
          <p:nvSpPr>
            <p:cNvPr id="63" name="Rectangle 62">
              <a:extLst>
                <a:ext uri="{FF2B5EF4-FFF2-40B4-BE49-F238E27FC236}">
                  <a16:creationId xmlns:a16="http://schemas.microsoft.com/office/drawing/2014/main" id="{EEE60705-309F-4737-A1FB-70AE0FE43A16}"/>
                </a:ext>
              </a:extLst>
            </p:cNvPr>
            <p:cNvSpPr/>
            <p:nvPr/>
          </p:nvSpPr>
          <p:spPr>
            <a:xfrm>
              <a:off x="9096402" y="2435538"/>
              <a:ext cx="1232879" cy="307777"/>
            </a:xfrm>
            <a:prstGeom prst="rect">
              <a:avLst/>
            </a:prstGeom>
          </p:spPr>
          <p:txBody>
            <a:bodyPr wrap="square" lIns="182880">
              <a:spAutoFit/>
            </a:bodyPr>
            <a:lstStyle/>
            <a:p>
              <a:pPr algn="ctr" defTabSz="932742">
                <a:defRPr/>
              </a:pPr>
              <a:r>
                <a:rPr lang="en-US" sz="1400" kern="0" dirty="0">
                  <a:gradFill>
                    <a:gsLst>
                      <a:gs pos="0">
                        <a:srgbClr val="0078D7"/>
                      </a:gs>
                      <a:gs pos="100000">
                        <a:srgbClr val="0078D7"/>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App Service</a:t>
              </a:r>
            </a:p>
          </p:txBody>
        </p:sp>
      </p:grpSp>
      <p:grpSp>
        <p:nvGrpSpPr>
          <p:cNvPr id="64" name="Group 63">
            <a:extLst>
              <a:ext uri="{FF2B5EF4-FFF2-40B4-BE49-F238E27FC236}">
                <a16:creationId xmlns:a16="http://schemas.microsoft.com/office/drawing/2014/main" id="{E4593CF7-3744-496E-A379-CA4322046ADA}"/>
              </a:ext>
            </a:extLst>
          </p:cNvPr>
          <p:cNvGrpSpPr/>
          <p:nvPr/>
        </p:nvGrpSpPr>
        <p:grpSpPr>
          <a:xfrm>
            <a:off x="10434155" y="1110351"/>
            <a:ext cx="1251316" cy="1071158"/>
            <a:chOff x="10597784" y="1652719"/>
            <a:chExt cx="1251316" cy="1071158"/>
          </a:xfrm>
        </p:grpSpPr>
        <p:pic>
          <p:nvPicPr>
            <p:cNvPr id="65" name="Picture 64">
              <a:extLst>
                <a:ext uri="{FF2B5EF4-FFF2-40B4-BE49-F238E27FC236}">
                  <a16:creationId xmlns:a16="http://schemas.microsoft.com/office/drawing/2014/main" id="{5280BC96-55FD-433E-86C7-3EC7752416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786885" y="1652719"/>
              <a:ext cx="780290" cy="780290"/>
            </a:xfrm>
            <a:prstGeom prst="rect">
              <a:avLst/>
            </a:prstGeom>
          </p:spPr>
        </p:pic>
        <p:sp>
          <p:nvSpPr>
            <p:cNvPr id="66" name="Rectangle 65">
              <a:extLst>
                <a:ext uri="{FF2B5EF4-FFF2-40B4-BE49-F238E27FC236}">
                  <a16:creationId xmlns:a16="http://schemas.microsoft.com/office/drawing/2014/main" id="{4B414EE4-134D-4441-85E5-D9486E3F817A}"/>
                </a:ext>
              </a:extLst>
            </p:cNvPr>
            <p:cNvSpPr/>
            <p:nvPr/>
          </p:nvSpPr>
          <p:spPr>
            <a:xfrm>
              <a:off x="10597784" y="2416100"/>
              <a:ext cx="1251316" cy="307777"/>
            </a:xfrm>
            <a:prstGeom prst="rect">
              <a:avLst/>
            </a:prstGeom>
          </p:spPr>
          <p:txBody>
            <a:bodyPr wrap="square" lIns="182880">
              <a:spAutoFit/>
            </a:bodyPr>
            <a:lstStyle/>
            <a:p>
              <a:pPr algn="ctr" defTabSz="932742">
                <a:defRPr/>
              </a:pPr>
              <a:r>
                <a:rPr lang="en-US" sz="1400" kern="0" dirty="0">
                  <a:gradFill>
                    <a:gsLst>
                      <a:gs pos="0">
                        <a:srgbClr val="0078D7"/>
                      </a:gs>
                      <a:gs pos="100000">
                        <a:srgbClr val="0078D7"/>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RedisCache</a:t>
              </a:r>
            </a:p>
          </p:txBody>
        </p:sp>
      </p:grpSp>
      <p:sp>
        <p:nvSpPr>
          <p:cNvPr id="67" name="Down Arrow 37">
            <a:extLst>
              <a:ext uri="{FF2B5EF4-FFF2-40B4-BE49-F238E27FC236}">
                <a16:creationId xmlns:a16="http://schemas.microsoft.com/office/drawing/2014/main" id="{9344707B-861B-486A-B325-7DD49A5E7F33}"/>
              </a:ext>
            </a:extLst>
          </p:cNvPr>
          <p:cNvSpPr/>
          <p:nvPr/>
        </p:nvSpPr>
        <p:spPr bwMode="auto">
          <a:xfrm>
            <a:off x="6561371" y="2342434"/>
            <a:ext cx="558013" cy="788965"/>
          </a:xfrm>
          <a:prstGeom prst="downArrow">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ectangle 67">
            <a:extLst>
              <a:ext uri="{FF2B5EF4-FFF2-40B4-BE49-F238E27FC236}">
                <a16:creationId xmlns:a16="http://schemas.microsoft.com/office/drawing/2014/main" id="{8D123048-843F-421A-8731-1A8F570C9702}"/>
              </a:ext>
            </a:extLst>
          </p:cNvPr>
          <p:cNvSpPr/>
          <p:nvPr/>
        </p:nvSpPr>
        <p:spPr>
          <a:xfrm>
            <a:off x="5720278" y="2532243"/>
            <a:ext cx="1141728" cy="307777"/>
          </a:xfrm>
          <a:prstGeom prst="rect">
            <a:avLst/>
          </a:prstGeom>
        </p:spPr>
        <p:txBody>
          <a:bodyPr wrap="square" lIns="182880">
            <a:spAutoFit/>
          </a:bodyPr>
          <a:lstStyle/>
          <a:p>
            <a:pPr algn="ctr" defTabSz="932742">
              <a:defRPr/>
            </a:pPr>
            <a:r>
              <a:rPr lang="en-US" sz="1400" kern="0" dirty="0">
                <a:gradFill>
                  <a:gsLst>
                    <a:gs pos="0">
                      <a:srgbClr val="0078D7"/>
                    </a:gs>
                    <a:gs pos="100000">
                      <a:srgbClr val="0078D7"/>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Deploy</a:t>
            </a:r>
          </a:p>
        </p:txBody>
      </p:sp>
      <p:sp>
        <p:nvSpPr>
          <p:cNvPr id="69" name="Rectangle 68">
            <a:extLst>
              <a:ext uri="{FF2B5EF4-FFF2-40B4-BE49-F238E27FC236}">
                <a16:creationId xmlns:a16="http://schemas.microsoft.com/office/drawing/2014/main" id="{3F86F13C-ED0A-4B14-A5C5-090E239010DC}"/>
              </a:ext>
            </a:extLst>
          </p:cNvPr>
          <p:cNvSpPr/>
          <p:nvPr/>
        </p:nvSpPr>
        <p:spPr bwMode="auto">
          <a:xfrm>
            <a:off x="6272497" y="3801865"/>
            <a:ext cx="1510427" cy="1008429"/>
          </a:xfrm>
          <a:prstGeom prst="rect">
            <a:avLst/>
          </a:prstGeom>
          <a:solidFill>
            <a:srgbClr val="FFFFFF"/>
          </a:solidFill>
          <a:ln w="3175" cap="flat" cmpd="sng" algn="ctr">
            <a:solidFill>
              <a:srgbClr val="0078D7"/>
            </a:solidFill>
            <a:prstDash val="lgDashDot"/>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0" name="Rectangle 69">
            <a:extLst>
              <a:ext uri="{FF2B5EF4-FFF2-40B4-BE49-F238E27FC236}">
                <a16:creationId xmlns:a16="http://schemas.microsoft.com/office/drawing/2014/main" id="{966629D8-CFA4-4A91-9F23-4B802A1AC8B0}"/>
              </a:ext>
            </a:extLst>
          </p:cNvPr>
          <p:cNvSpPr/>
          <p:nvPr/>
        </p:nvSpPr>
        <p:spPr bwMode="auto">
          <a:xfrm>
            <a:off x="6272497" y="4991370"/>
            <a:ext cx="1510427" cy="1046338"/>
          </a:xfrm>
          <a:prstGeom prst="rect">
            <a:avLst/>
          </a:prstGeom>
          <a:solidFill>
            <a:srgbClr val="FFFFFF"/>
          </a:solidFill>
          <a:ln w="3175" cap="flat" cmpd="sng" algn="ctr">
            <a:solidFill>
              <a:srgbClr val="0078D7"/>
            </a:solidFill>
            <a:prstDash val="lgDashDot"/>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1" name="Picture 70">
            <a:extLst>
              <a:ext uri="{FF2B5EF4-FFF2-40B4-BE49-F238E27FC236}">
                <a16:creationId xmlns:a16="http://schemas.microsoft.com/office/drawing/2014/main" id="{137E499E-5AB7-473C-9012-98520ED0727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466731" y="3896160"/>
            <a:ext cx="463292" cy="463292"/>
          </a:xfrm>
          <a:prstGeom prst="rect">
            <a:avLst/>
          </a:prstGeom>
        </p:spPr>
      </p:pic>
      <p:pic>
        <p:nvPicPr>
          <p:cNvPr id="72" name="Picture 71">
            <a:extLst>
              <a:ext uri="{FF2B5EF4-FFF2-40B4-BE49-F238E27FC236}">
                <a16:creationId xmlns:a16="http://schemas.microsoft.com/office/drawing/2014/main" id="{47F21B2B-6E1E-4099-B670-B178B56E9F9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24438" y="3896160"/>
            <a:ext cx="463292" cy="463292"/>
          </a:xfrm>
          <a:prstGeom prst="rect">
            <a:avLst/>
          </a:prstGeom>
        </p:spPr>
      </p:pic>
      <p:pic>
        <p:nvPicPr>
          <p:cNvPr id="73" name="Picture 72">
            <a:extLst>
              <a:ext uri="{FF2B5EF4-FFF2-40B4-BE49-F238E27FC236}">
                <a16:creationId xmlns:a16="http://schemas.microsoft.com/office/drawing/2014/main" id="{549AF1F8-EE9C-4A8A-AAE5-605704BD0F8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461677" y="5077661"/>
            <a:ext cx="463292" cy="463292"/>
          </a:xfrm>
          <a:prstGeom prst="rect">
            <a:avLst/>
          </a:prstGeom>
        </p:spPr>
      </p:pic>
      <p:pic>
        <p:nvPicPr>
          <p:cNvPr id="74" name="Picture 73">
            <a:extLst>
              <a:ext uri="{FF2B5EF4-FFF2-40B4-BE49-F238E27FC236}">
                <a16:creationId xmlns:a16="http://schemas.microsoft.com/office/drawing/2014/main" id="{CA00213F-018A-48B3-A482-796C08F8D40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19384" y="5077661"/>
            <a:ext cx="463292" cy="463292"/>
          </a:xfrm>
          <a:prstGeom prst="rect">
            <a:avLst/>
          </a:prstGeom>
        </p:spPr>
      </p:pic>
      <p:pic>
        <p:nvPicPr>
          <p:cNvPr id="75" name="Picture 74">
            <a:extLst>
              <a:ext uri="{FF2B5EF4-FFF2-40B4-BE49-F238E27FC236}">
                <a16:creationId xmlns:a16="http://schemas.microsoft.com/office/drawing/2014/main" id="{F3ECF123-5165-421A-92D4-FBF3639F34F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96955" y="5668241"/>
            <a:ext cx="317754" cy="317754"/>
          </a:xfrm>
          <a:prstGeom prst="rect">
            <a:avLst/>
          </a:prstGeom>
        </p:spPr>
      </p:pic>
      <p:pic>
        <p:nvPicPr>
          <p:cNvPr id="76" name="Picture 75">
            <a:extLst>
              <a:ext uri="{FF2B5EF4-FFF2-40B4-BE49-F238E27FC236}">
                <a16:creationId xmlns:a16="http://schemas.microsoft.com/office/drawing/2014/main" id="{1B411244-2A4E-4265-AE67-A4BC7770EF8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51030" y="4405753"/>
            <a:ext cx="409605" cy="409605"/>
          </a:xfrm>
          <a:prstGeom prst="rect">
            <a:avLst/>
          </a:prstGeom>
        </p:spPr>
      </p:pic>
      <p:sp>
        <p:nvSpPr>
          <p:cNvPr id="77" name="Rectangle 76">
            <a:extLst>
              <a:ext uri="{FF2B5EF4-FFF2-40B4-BE49-F238E27FC236}">
                <a16:creationId xmlns:a16="http://schemas.microsoft.com/office/drawing/2014/main" id="{50E36958-B147-41F8-B7F6-1B9CBE9250DA}"/>
              </a:ext>
            </a:extLst>
          </p:cNvPr>
          <p:cNvSpPr/>
          <p:nvPr/>
        </p:nvSpPr>
        <p:spPr>
          <a:xfrm>
            <a:off x="10639141" y="3896160"/>
            <a:ext cx="1141728" cy="307777"/>
          </a:xfrm>
          <a:prstGeom prst="rect">
            <a:avLst/>
          </a:prstGeom>
        </p:spPr>
        <p:txBody>
          <a:bodyPr wrap="square" lIns="182880">
            <a:spAutoFit/>
          </a:bodyPr>
          <a:lstStyle/>
          <a:p>
            <a:pPr algn="ctr" defTabSz="932742">
              <a:defRPr/>
            </a:pPr>
            <a:r>
              <a:rPr lang="en-US" sz="1400" kern="0" dirty="0">
                <a:gradFill>
                  <a:gsLst>
                    <a:gs pos="0">
                      <a:srgbClr val="0078D7"/>
                    </a:gs>
                    <a:gs pos="100000">
                      <a:srgbClr val="0078D7"/>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Storage</a:t>
            </a:r>
          </a:p>
        </p:txBody>
      </p:sp>
      <p:sp>
        <p:nvSpPr>
          <p:cNvPr id="78" name="Rectangle 77">
            <a:extLst>
              <a:ext uri="{FF2B5EF4-FFF2-40B4-BE49-F238E27FC236}">
                <a16:creationId xmlns:a16="http://schemas.microsoft.com/office/drawing/2014/main" id="{B09FDDB5-090A-4296-8F41-E5CE6978103A}"/>
              </a:ext>
            </a:extLst>
          </p:cNvPr>
          <p:cNvSpPr/>
          <p:nvPr/>
        </p:nvSpPr>
        <p:spPr>
          <a:xfrm>
            <a:off x="10831294" y="5686492"/>
            <a:ext cx="1141728" cy="307777"/>
          </a:xfrm>
          <a:prstGeom prst="rect">
            <a:avLst/>
          </a:prstGeom>
        </p:spPr>
        <p:txBody>
          <a:bodyPr wrap="square" lIns="182880">
            <a:spAutoFit/>
          </a:bodyPr>
          <a:lstStyle/>
          <a:p>
            <a:pPr algn="ctr" defTabSz="932742">
              <a:defRPr/>
            </a:pPr>
            <a:r>
              <a:rPr lang="en-US" sz="1400" kern="0" dirty="0">
                <a:gradFill>
                  <a:gsLst>
                    <a:gs pos="0">
                      <a:srgbClr val="0078D7"/>
                    </a:gs>
                    <a:gs pos="100000">
                      <a:srgbClr val="0078D7"/>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SQL DW</a:t>
            </a:r>
          </a:p>
        </p:txBody>
      </p:sp>
      <p:sp>
        <p:nvSpPr>
          <p:cNvPr id="79" name="Rectangle 78">
            <a:extLst>
              <a:ext uri="{FF2B5EF4-FFF2-40B4-BE49-F238E27FC236}">
                <a16:creationId xmlns:a16="http://schemas.microsoft.com/office/drawing/2014/main" id="{107A56A4-0124-4DBB-B65F-E8242BB366BE}"/>
              </a:ext>
            </a:extLst>
          </p:cNvPr>
          <p:cNvSpPr/>
          <p:nvPr/>
        </p:nvSpPr>
        <p:spPr>
          <a:xfrm>
            <a:off x="9957348" y="4679722"/>
            <a:ext cx="1141728" cy="307777"/>
          </a:xfrm>
          <a:prstGeom prst="rect">
            <a:avLst/>
          </a:prstGeom>
        </p:spPr>
        <p:txBody>
          <a:bodyPr wrap="square" lIns="182880">
            <a:spAutoFit/>
          </a:bodyPr>
          <a:lstStyle/>
          <a:p>
            <a:pPr algn="ctr" defTabSz="932742">
              <a:defRPr/>
            </a:pPr>
            <a:r>
              <a:rPr lang="en-US" sz="1400" kern="0" dirty="0">
                <a:gradFill>
                  <a:gsLst>
                    <a:gs pos="0">
                      <a:srgbClr val="0078D7"/>
                    </a:gs>
                    <a:gs pos="100000">
                      <a:srgbClr val="0078D7"/>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SQL DB</a:t>
            </a:r>
          </a:p>
        </p:txBody>
      </p:sp>
      <p:grpSp>
        <p:nvGrpSpPr>
          <p:cNvPr id="80" name="Group 79">
            <a:extLst>
              <a:ext uri="{FF2B5EF4-FFF2-40B4-BE49-F238E27FC236}">
                <a16:creationId xmlns:a16="http://schemas.microsoft.com/office/drawing/2014/main" id="{ABD72B14-9610-486C-BF4A-86906EB75060}"/>
              </a:ext>
            </a:extLst>
          </p:cNvPr>
          <p:cNvGrpSpPr/>
          <p:nvPr/>
        </p:nvGrpSpPr>
        <p:grpSpPr>
          <a:xfrm>
            <a:off x="7476951" y="1118285"/>
            <a:ext cx="1141728" cy="1091812"/>
            <a:chOff x="7640580" y="1264324"/>
            <a:chExt cx="1141728" cy="1091812"/>
          </a:xfrm>
        </p:grpSpPr>
        <p:sp>
          <p:nvSpPr>
            <p:cNvPr id="81" name="Rectangle 80">
              <a:extLst>
                <a:ext uri="{FF2B5EF4-FFF2-40B4-BE49-F238E27FC236}">
                  <a16:creationId xmlns:a16="http://schemas.microsoft.com/office/drawing/2014/main" id="{6E510A9D-04DE-4F54-BC3D-D48CBBE2888E}"/>
                </a:ext>
              </a:extLst>
            </p:cNvPr>
            <p:cNvSpPr/>
            <p:nvPr/>
          </p:nvSpPr>
          <p:spPr>
            <a:xfrm>
              <a:off x="7640580" y="2048359"/>
              <a:ext cx="1141728" cy="307777"/>
            </a:xfrm>
            <a:prstGeom prst="rect">
              <a:avLst/>
            </a:prstGeom>
          </p:spPr>
          <p:txBody>
            <a:bodyPr wrap="square" lIns="182880">
              <a:spAutoFit/>
            </a:bodyPr>
            <a:lstStyle/>
            <a:p>
              <a:pPr algn="ctr" defTabSz="932742">
                <a:defRPr/>
              </a:pPr>
              <a:r>
                <a:rPr lang="en-US" sz="1400" kern="0" dirty="0">
                  <a:gradFill>
                    <a:gsLst>
                      <a:gs pos="0">
                        <a:srgbClr val="0078D7"/>
                      </a:gs>
                      <a:gs pos="100000">
                        <a:srgbClr val="0078D7"/>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Batch</a:t>
              </a:r>
            </a:p>
          </p:txBody>
        </p:sp>
        <p:pic>
          <p:nvPicPr>
            <p:cNvPr id="82" name="Picture 81">
              <a:extLst>
                <a:ext uri="{FF2B5EF4-FFF2-40B4-BE49-F238E27FC236}">
                  <a16:creationId xmlns:a16="http://schemas.microsoft.com/office/drawing/2014/main" id="{1DBDBDF8-373B-4689-9617-38332D8184D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829596" y="1264324"/>
              <a:ext cx="760888" cy="760888"/>
            </a:xfrm>
            <a:prstGeom prst="rect">
              <a:avLst/>
            </a:prstGeom>
          </p:spPr>
        </p:pic>
      </p:grpSp>
    </p:spTree>
    <p:extLst>
      <p:ext uri="{BB962C8B-B14F-4D97-AF65-F5344CB8AC3E}">
        <p14:creationId xmlns:p14="http://schemas.microsoft.com/office/powerpoint/2010/main" val="34867535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2492C15D-F588-4D5F-AEC4-6A5AD866F8A8}"/>
              </a:ext>
            </a:extLst>
          </p:cNvPr>
          <p:cNvSpPr/>
          <p:nvPr/>
        </p:nvSpPr>
        <p:spPr>
          <a:xfrm>
            <a:off x="0" y="0"/>
            <a:ext cx="5720278"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 Placeholder 82">
            <a:extLst>
              <a:ext uri="{FF2B5EF4-FFF2-40B4-BE49-F238E27FC236}">
                <a16:creationId xmlns:a16="http://schemas.microsoft.com/office/drawing/2014/main" id="{9A8C0329-1FDA-43F0-8B13-961BEDDE68F3}"/>
              </a:ext>
            </a:extLst>
          </p:cNvPr>
          <p:cNvSpPr>
            <a:spLocks noGrp="1"/>
          </p:cNvSpPr>
          <p:nvPr>
            <p:ph type="body" sz="quarter" idx="10"/>
          </p:nvPr>
        </p:nvSpPr>
        <p:spPr>
          <a:xfrm>
            <a:off x="560837" y="1777006"/>
            <a:ext cx="4534066" cy="4340817"/>
          </a:xfrm>
        </p:spPr>
        <p:txBody>
          <a:bodyPr>
            <a:normAutofit lnSpcReduction="10000"/>
          </a:bodyPr>
          <a:lstStyle/>
          <a:p>
            <a:pPr defTabSz="932563">
              <a:spcBef>
                <a:spcPts val="1200"/>
              </a:spcBef>
              <a:buClr>
                <a:schemeClr val="bg1"/>
              </a:buClr>
            </a:pPr>
            <a:r>
              <a:rPr lang="en-US" b="0" i="0" dirty="0">
                <a:solidFill>
                  <a:schemeClr val="bg1"/>
                </a:solidFill>
                <a:effectLst/>
                <a:latin typeface="Segoe UI" panose="020B0502040204020203" pitchFamily="34" charset="0"/>
              </a:rPr>
              <a:t>Azure Private Link provides private connectivity from a virtual network to Azure platform as a service (PaaS), customer-owned, or Microsoft partner services</a:t>
            </a:r>
          </a:p>
          <a:p>
            <a:pPr defTabSz="932563">
              <a:spcBef>
                <a:spcPts val="1200"/>
              </a:spcBef>
              <a:buClr>
                <a:schemeClr val="bg1"/>
              </a:buClr>
            </a:pPr>
            <a:r>
              <a:rPr lang="en-US" b="0" i="0" dirty="0">
                <a:solidFill>
                  <a:schemeClr val="bg1"/>
                </a:solidFill>
                <a:effectLst/>
                <a:latin typeface="Segoe UI" panose="020B0502040204020203" pitchFamily="34" charset="0"/>
              </a:rPr>
              <a:t>Secures the connection between endpoints in Azure by eliminating data exposure to the public internet</a:t>
            </a:r>
            <a:endParaRPr lang="en-US" dirty="0">
              <a:solidFill>
                <a:schemeClr val="bg1"/>
              </a:solidFill>
            </a:endParaRPr>
          </a:p>
        </p:txBody>
      </p:sp>
      <p:sp>
        <p:nvSpPr>
          <p:cNvPr id="2" name="Title 1">
            <a:extLst>
              <a:ext uri="{FF2B5EF4-FFF2-40B4-BE49-F238E27FC236}">
                <a16:creationId xmlns:a16="http://schemas.microsoft.com/office/drawing/2014/main" id="{968BA583-12D3-42EB-8781-7F6ECCA7C3C6}"/>
              </a:ext>
            </a:extLst>
          </p:cNvPr>
          <p:cNvSpPr>
            <a:spLocks noGrp="1"/>
          </p:cNvSpPr>
          <p:nvPr>
            <p:ph type="title"/>
          </p:nvPr>
        </p:nvSpPr>
        <p:spPr>
          <a:xfrm>
            <a:off x="560836" y="345029"/>
            <a:ext cx="4735173" cy="900968"/>
          </a:xfrm>
        </p:spPr>
        <p:txBody>
          <a:bodyPr>
            <a:normAutofit/>
          </a:bodyPr>
          <a:lstStyle/>
          <a:p>
            <a:r>
              <a:rPr lang="en-US" dirty="0">
                <a:solidFill>
                  <a:schemeClr val="bg1"/>
                </a:solidFill>
              </a:rPr>
              <a:t>Private Link</a:t>
            </a:r>
          </a:p>
        </p:txBody>
      </p:sp>
      <p:pic>
        <p:nvPicPr>
          <p:cNvPr id="1026" name="Picture 2">
            <a:extLst>
              <a:ext uri="{FF2B5EF4-FFF2-40B4-BE49-F238E27FC236}">
                <a16:creationId xmlns:a16="http://schemas.microsoft.com/office/drawing/2014/main" id="{CC84BD8A-C17A-4C28-9483-B6A82B353E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1993" y="1714500"/>
            <a:ext cx="6060056"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051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EF879E22-7294-416A-BE64-8E7DA0E913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5075"/>
          <a:stretch/>
        </p:blipFill>
        <p:spPr bwMode="auto">
          <a:xfrm>
            <a:off x="120650" y="1426464"/>
            <a:ext cx="11950700" cy="6721475"/>
          </a:xfrm>
          <a:prstGeom prst="rect">
            <a:avLst/>
          </a:prstGeom>
          <a:solidFill>
            <a:srgbClr val="FFFFFF"/>
          </a:solidFill>
        </p:spPr>
      </p:pic>
      <p:sp>
        <p:nvSpPr>
          <p:cNvPr id="9" name="Title 2">
            <a:extLst>
              <a:ext uri="{FF2B5EF4-FFF2-40B4-BE49-F238E27FC236}">
                <a16:creationId xmlns:a16="http://schemas.microsoft.com/office/drawing/2014/main" id="{A743EFD8-25FD-4700-9058-23C787B8F7D6}"/>
              </a:ext>
            </a:extLst>
          </p:cNvPr>
          <p:cNvSpPr txBox="1">
            <a:spLocks/>
          </p:cNvSpPr>
          <p:nvPr/>
        </p:nvSpPr>
        <p:spPr>
          <a:xfrm>
            <a:off x="0" y="365125"/>
            <a:ext cx="12192000" cy="1325563"/>
          </a:xfrm>
          <a:prstGeom prst="rect">
            <a:avLst/>
          </a:prstGeom>
        </p:spPr>
        <p:style>
          <a:lnRef idx="3">
            <a:schemeClr val="lt1"/>
          </a:lnRef>
          <a:fillRef idx="1">
            <a:schemeClr val="accent1"/>
          </a:fillRef>
          <a:effectRef idx="1">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solidFill>
                  <a:schemeClr val="bg1"/>
                </a:solidFill>
              </a:rPr>
              <a:t>Private Link</a:t>
            </a:r>
          </a:p>
        </p:txBody>
      </p:sp>
    </p:spTree>
    <p:extLst>
      <p:ext uri="{BB962C8B-B14F-4D97-AF65-F5344CB8AC3E}">
        <p14:creationId xmlns:p14="http://schemas.microsoft.com/office/powerpoint/2010/main" val="7458714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63C26-7BDB-4E4C-9EAF-CBE549B2E72C}"/>
              </a:ext>
            </a:extLst>
          </p:cNvPr>
          <p:cNvSpPr>
            <a:spLocks noGrp="1"/>
          </p:cNvSpPr>
          <p:nvPr>
            <p:ph type="title"/>
          </p:nvPr>
        </p:nvSpPr>
        <p:spPr/>
        <p:txBody>
          <a:bodyPr/>
          <a:lstStyle/>
          <a:p>
            <a:r>
              <a:rPr lang="en-GB" dirty="0"/>
              <a:t>Messaging</a:t>
            </a:r>
            <a:endParaRPr lang="en-US" dirty="0"/>
          </a:p>
        </p:txBody>
      </p:sp>
    </p:spTree>
    <p:extLst>
      <p:ext uri="{BB962C8B-B14F-4D97-AF65-F5344CB8AC3E}">
        <p14:creationId xmlns:p14="http://schemas.microsoft.com/office/powerpoint/2010/main" val="39571245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8D4C39-AE14-447F-8E45-42C0C161B010}"/>
              </a:ext>
            </a:extLst>
          </p:cNvPr>
          <p:cNvSpPr/>
          <p:nvPr/>
        </p:nvSpPr>
        <p:spPr>
          <a:xfrm>
            <a:off x="0" y="0"/>
            <a:ext cx="65024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1801DABB-7E27-4A6A-A870-4C395BB78028}"/>
              </a:ext>
            </a:extLst>
          </p:cNvPr>
          <p:cNvSpPr>
            <a:spLocks noGrp="1"/>
          </p:cNvSpPr>
          <p:nvPr>
            <p:ph type="body" sz="quarter" idx="10"/>
          </p:nvPr>
        </p:nvSpPr>
        <p:spPr>
          <a:xfrm>
            <a:off x="754799" y="2548741"/>
            <a:ext cx="4565345" cy="2066691"/>
          </a:xfrm>
          <a:noFill/>
        </p:spPr>
        <p:txBody>
          <a:bodyPr>
            <a:normAutofit/>
          </a:bodyPr>
          <a:lstStyle/>
          <a:p>
            <a:r>
              <a:rPr lang="en-US" sz="3600" dirty="0">
                <a:solidFill>
                  <a:schemeClr val="bg1"/>
                </a:solidFill>
              </a:rPr>
              <a:t>Azure offers three services to assist in delivering events messages</a:t>
            </a:r>
          </a:p>
        </p:txBody>
      </p:sp>
      <p:sp>
        <p:nvSpPr>
          <p:cNvPr id="3" name="Title 2">
            <a:extLst>
              <a:ext uri="{FF2B5EF4-FFF2-40B4-BE49-F238E27FC236}">
                <a16:creationId xmlns:a16="http://schemas.microsoft.com/office/drawing/2014/main" id="{4A164D3C-2770-4A78-B228-300ACBAA8440}"/>
              </a:ext>
            </a:extLst>
          </p:cNvPr>
          <p:cNvSpPr>
            <a:spLocks noGrp="1"/>
          </p:cNvSpPr>
          <p:nvPr>
            <p:ph type="title"/>
          </p:nvPr>
        </p:nvSpPr>
        <p:spPr/>
        <p:txBody>
          <a:bodyPr/>
          <a:lstStyle/>
          <a:p>
            <a:r>
              <a:rPr lang="en-US" dirty="0">
                <a:solidFill>
                  <a:schemeClr val="bg1"/>
                </a:solidFill>
              </a:rPr>
              <a:t>Messages in Azure</a:t>
            </a:r>
          </a:p>
        </p:txBody>
      </p:sp>
      <p:grpSp>
        <p:nvGrpSpPr>
          <p:cNvPr id="15" name="Group 14">
            <a:extLst>
              <a:ext uri="{FF2B5EF4-FFF2-40B4-BE49-F238E27FC236}">
                <a16:creationId xmlns:a16="http://schemas.microsoft.com/office/drawing/2014/main" id="{49F2BE97-50C8-445E-8FA3-463CB707CE2F}"/>
              </a:ext>
            </a:extLst>
          </p:cNvPr>
          <p:cNvGrpSpPr/>
          <p:nvPr/>
        </p:nvGrpSpPr>
        <p:grpSpPr>
          <a:xfrm>
            <a:off x="7493285" y="795513"/>
            <a:ext cx="3318408" cy="1168689"/>
            <a:chOff x="7203207" y="1288603"/>
            <a:chExt cx="3318408" cy="1168689"/>
          </a:xfrm>
        </p:grpSpPr>
        <p:pic>
          <p:nvPicPr>
            <p:cNvPr id="5" name="Graphic 4">
              <a:extLst>
                <a:ext uri="{FF2B5EF4-FFF2-40B4-BE49-F238E27FC236}">
                  <a16:creationId xmlns:a16="http://schemas.microsoft.com/office/drawing/2014/main" id="{9C7A8F7F-B774-49F2-A13F-A8D5ED6BD9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03207" y="1288603"/>
              <a:ext cx="1168689" cy="1168689"/>
            </a:xfrm>
            <a:prstGeom prst="rect">
              <a:avLst/>
            </a:prstGeom>
          </p:spPr>
        </p:pic>
        <p:sp>
          <p:nvSpPr>
            <p:cNvPr id="10" name="Rectangle 9">
              <a:extLst>
                <a:ext uri="{FF2B5EF4-FFF2-40B4-BE49-F238E27FC236}">
                  <a16:creationId xmlns:a16="http://schemas.microsoft.com/office/drawing/2014/main" id="{753674DE-4BE6-47E2-82DF-6FB18E8E97A9}"/>
                </a:ext>
              </a:extLst>
            </p:cNvPr>
            <p:cNvSpPr/>
            <p:nvPr/>
          </p:nvSpPr>
          <p:spPr>
            <a:xfrm>
              <a:off x="8745680" y="1516105"/>
              <a:ext cx="1775935" cy="523220"/>
            </a:xfrm>
            <a:prstGeom prst="rect">
              <a:avLst/>
            </a:prstGeom>
          </p:spPr>
          <p:txBody>
            <a:bodyPr wrap="none">
              <a:spAutoFit/>
            </a:bodyPr>
            <a:lstStyle/>
            <a:p>
              <a:r>
                <a:rPr lang="en-US" sz="2800" dirty="0"/>
                <a:t>Event Grid</a:t>
              </a:r>
            </a:p>
          </p:txBody>
        </p:sp>
      </p:grpSp>
      <p:grpSp>
        <p:nvGrpSpPr>
          <p:cNvPr id="13" name="Group 12">
            <a:extLst>
              <a:ext uri="{FF2B5EF4-FFF2-40B4-BE49-F238E27FC236}">
                <a16:creationId xmlns:a16="http://schemas.microsoft.com/office/drawing/2014/main" id="{4D6D1F5F-AC95-4FA4-8446-E7083649F873}"/>
              </a:ext>
            </a:extLst>
          </p:cNvPr>
          <p:cNvGrpSpPr/>
          <p:nvPr/>
        </p:nvGrpSpPr>
        <p:grpSpPr>
          <a:xfrm>
            <a:off x="7701971" y="4872706"/>
            <a:ext cx="3466333" cy="1168689"/>
            <a:chOff x="7203207" y="4640982"/>
            <a:chExt cx="3466333" cy="1168689"/>
          </a:xfrm>
        </p:grpSpPr>
        <p:pic>
          <p:nvPicPr>
            <p:cNvPr id="9" name="Picture 8">
              <a:extLst>
                <a:ext uri="{FF2B5EF4-FFF2-40B4-BE49-F238E27FC236}">
                  <a16:creationId xmlns:a16="http://schemas.microsoft.com/office/drawing/2014/main" id="{53F3D734-8CF2-47E3-8117-ED55C6BD4E9B}"/>
                </a:ext>
              </a:extLst>
            </p:cNvPr>
            <p:cNvPicPr>
              <a:picLocks noChangeAspect="1"/>
            </p:cNvPicPr>
            <p:nvPr/>
          </p:nvPicPr>
          <p:blipFill>
            <a:blip r:embed="rId4"/>
            <a:stretch>
              <a:fillRect/>
            </a:stretch>
          </p:blipFill>
          <p:spPr>
            <a:xfrm>
              <a:off x="7203207" y="4640982"/>
              <a:ext cx="1168689" cy="1168689"/>
            </a:xfrm>
            <a:prstGeom prst="rect">
              <a:avLst/>
            </a:prstGeom>
          </p:spPr>
        </p:pic>
        <p:sp>
          <p:nvSpPr>
            <p:cNvPr id="11" name="Rectangle 10">
              <a:extLst>
                <a:ext uri="{FF2B5EF4-FFF2-40B4-BE49-F238E27FC236}">
                  <a16:creationId xmlns:a16="http://schemas.microsoft.com/office/drawing/2014/main" id="{20383D0C-52A6-4EA2-AD38-EC97FDF0468F}"/>
                </a:ext>
              </a:extLst>
            </p:cNvPr>
            <p:cNvSpPr/>
            <p:nvPr/>
          </p:nvSpPr>
          <p:spPr>
            <a:xfrm>
              <a:off x="8745680" y="4963716"/>
              <a:ext cx="1923860" cy="523220"/>
            </a:xfrm>
            <a:prstGeom prst="rect">
              <a:avLst/>
            </a:prstGeom>
          </p:spPr>
          <p:txBody>
            <a:bodyPr wrap="none">
              <a:spAutoFit/>
            </a:bodyPr>
            <a:lstStyle/>
            <a:p>
              <a:r>
                <a:rPr lang="en-US" sz="2800" dirty="0"/>
                <a:t>Service Bus</a:t>
              </a:r>
            </a:p>
          </p:txBody>
        </p:sp>
      </p:grpSp>
      <p:grpSp>
        <p:nvGrpSpPr>
          <p:cNvPr id="14" name="Group 13">
            <a:extLst>
              <a:ext uri="{FF2B5EF4-FFF2-40B4-BE49-F238E27FC236}">
                <a16:creationId xmlns:a16="http://schemas.microsoft.com/office/drawing/2014/main" id="{F6A80583-420A-4AC9-9FBE-D18946C9FD09}"/>
              </a:ext>
            </a:extLst>
          </p:cNvPr>
          <p:cNvGrpSpPr/>
          <p:nvPr/>
        </p:nvGrpSpPr>
        <p:grpSpPr>
          <a:xfrm>
            <a:off x="7696520" y="2844655"/>
            <a:ext cx="3095847" cy="1168690"/>
            <a:chOff x="7122145" y="2853456"/>
            <a:chExt cx="3095847" cy="1168690"/>
          </a:xfrm>
        </p:grpSpPr>
        <p:pic>
          <p:nvPicPr>
            <p:cNvPr id="7" name="Picture 6">
              <a:extLst>
                <a:ext uri="{FF2B5EF4-FFF2-40B4-BE49-F238E27FC236}">
                  <a16:creationId xmlns:a16="http://schemas.microsoft.com/office/drawing/2014/main" id="{259504C5-D08D-40DD-BF23-6279BC305E30}"/>
                </a:ext>
              </a:extLst>
            </p:cNvPr>
            <p:cNvPicPr>
              <a:picLocks noChangeAspect="1"/>
            </p:cNvPicPr>
            <p:nvPr/>
          </p:nvPicPr>
          <p:blipFill>
            <a:blip r:embed="rId5"/>
            <a:stretch>
              <a:fillRect/>
            </a:stretch>
          </p:blipFill>
          <p:spPr>
            <a:xfrm>
              <a:off x="9049302" y="2853456"/>
              <a:ext cx="1168690" cy="1168690"/>
            </a:xfrm>
            <a:prstGeom prst="rect">
              <a:avLst/>
            </a:prstGeom>
          </p:spPr>
        </p:pic>
        <p:sp>
          <p:nvSpPr>
            <p:cNvPr id="12" name="Rectangle 11">
              <a:extLst>
                <a:ext uri="{FF2B5EF4-FFF2-40B4-BE49-F238E27FC236}">
                  <a16:creationId xmlns:a16="http://schemas.microsoft.com/office/drawing/2014/main" id="{ED951877-6345-4639-83AB-39E7F97F8849}"/>
                </a:ext>
              </a:extLst>
            </p:cNvPr>
            <p:cNvSpPr/>
            <p:nvPr/>
          </p:nvSpPr>
          <p:spPr>
            <a:xfrm>
              <a:off x="7122145" y="3320477"/>
              <a:ext cx="1775935" cy="523220"/>
            </a:xfrm>
            <a:prstGeom prst="rect">
              <a:avLst/>
            </a:prstGeom>
          </p:spPr>
          <p:txBody>
            <a:bodyPr wrap="none">
              <a:spAutoFit/>
            </a:bodyPr>
            <a:lstStyle/>
            <a:p>
              <a:r>
                <a:rPr lang="en-US" sz="2800" dirty="0"/>
                <a:t>Event Hub</a:t>
              </a:r>
            </a:p>
          </p:txBody>
        </p:sp>
      </p:grpSp>
    </p:spTree>
    <p:extLst>
      <p:ext uri="{BB962C8B-B14F-4D97-AF65-F5344CB8AC3E}">
        <p14:creationId xmlns:p14="http://schemas.microsoft.com/office/powerpoint/2010/main" val="432916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228C1D7-3A1E-4A85-B4B3-BE9A4ABB2E48}"/>
              </a:ext>
            </a:extLst>
          </p:cNvPr>
          <p:cNvSpPr/>
          <p:nvPr/>
        </p:nvSpPr>
        <p:spPr>
          <a:xfrm>
            <a:off x="6400474" y="2298074"/>
            <a:ext cx="5560925" cy="4559926"/>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E0AFB04-1C5E-4080-BBA1-850C3AB8AD94}"/>
              </a:ext>
            </a:extLst>
          </p:cNvPr>
          <p:cNvSpPr/>
          <p:nvPr/>
        </p:nvSpPr>
        <p:spPr>
          <a:xfrm>
            <a:off x="230275" y="2298074"/>
            <a:ext cx="5560925" cy="455992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BBBFA22D-ECFE-4016-B6D8-794E85470B77}"/>
              </a:ext>
            </a:extLst>
          </p:cNvPr>
          <p:cNvSpPr>
            <a:spLocks noGrp="1"/>
          </p:cNvSpPr>
          <p:nvPr>
            <p:ph type="title"/>
          </p:nvPr>
        </p:nvSpPr>
        <p:spPr/>
        <p:txBody>
          <a:bodyPr/>
          <a:lstStyle/>
          <a:p>
            <a:r>
              <a:rPr lang="en-US" dirty="0"/>
              <a:t>Important distinction in Type</a:t>
            </a:r>
          </a:p>
        </p:txBody>
      </p:sp>
      <p:sp>
        <p:nvSpPr>
          <p:cNvPr id="6" name="Text Placeholder 5">
            <a:extLst>
              <a:ext uri="{FF2B5EF4-FFF2-40B4-BE49-F238E27FC236}">
                <a16:creationId xmlns:a16="http://schemas.microsoft.com/office/drawing/2014/main" id="{64198DC2-7F0F-44F9-A144-53ACE6C8D725}"/>
              </a:ext>
            </a:extLst>
          </p:cNvPr>
          <p:cNvSpPr>
            <a:spLocks noGrp="1"/>
          </p:cNvSpPr>
          <p:nvPr>
            <p:ph type="body" sz="quarter" idx="10"/>
          </p:nvPr>
        </p:nvSpPr>
        <p:spPr>
          <a:xfrm>
            <a:off x="307879" y="2502822"/>
            <a:ext cx="5378548" cy="4355178"/>
          </a:xfrm>
        </p:spPr>
        <p:txBody>
          <a:bodyPr>
            <a:normAutofit/>
          </a:bodyPr>
          <a:lstStyle/>
          <a:p>
            <a:pPr>
              <a:buClr>
                <a:schemeClr val="bg1"/>
              </a:buClr>
            </a:pPr>
            <a:r>
              <a:rPr lang="en-US" dirty="0">
                <a:solidFill>
                  <a:schemeClr val="bg1"/>
                </a:solidFill>
              </a:rPr>
              <a:t>lightweight notification of action / state change</a:t>
            </a:r>
          </a:p>
          <a:p>
            <a:pPr>
              <a:buClr>
                <a:schemeClr val="bg1"/>
              </a:buClr>
            </a:pPr>
            <a:r>
              <a:rPr lang="en-US" dirty="0">
                <a:solidFill>
                  <a:schemeClr val="bg1"/>
                </a:solidFill>
              </a:rPr>
              <a:t>Contains metadata of the Event</a:t>
            </a:r>
          </a:p>
          <a:p>
            <a:pPr>
              <a:buClr>
                <a:schemeClr val="bg1"/>
              </a:buClr>
            </a:pPr>
            <a:r>
              <a:rPr lang="en-US" dirty="0">
                <a:solidFill>
                  <a:schemeClr val="bg1"/>
                </a:solidFill>
              </a:rPr>
              <a:t>Example</a:t>
            </a:r>
          </a:p>
          <a:p>
            <a:pPr lvl="1">
              <a:buClr>
                <a:schemeClr val="bg1"/>
              </a:buClr>
            </a:pPr>
            <a:r>
              <a:rPr lang="en-US" dirty="0">
                <a:solidFill>
                  <a:schemeClr val="bg1"/>
                </a:solidFill>
              </a:rPr>
              <a:t>Notification that a file was changed</a:t>
            </a:r>
          </a:p>
          <a:p>
            <a:pPr lvl="1">
              <a:buClr>
                <a:schemeClr val="bg1"/>
              </a:buClr>
            </a:pPr>
            <a:endParaRPr lang="en-US" dirty="0">
              <a:solidFill>
                <a:schemeClr val="bg1"/>
              </a:solidFill>
            </a:endParaRPr>
          </a:p>
        </p:txBody>
      </p:sp>
      <p:sp>
        <p:nvSpPr>
          <p:cNvPr id="7" name="Text Placeholder 6">
            <a:extLst>
              <a:ext uri="{FF2B5EF4-FFF2-40B4-BE49-F238E27FC236}">
                <a16:creationId xmlns:a16="http://schemas.microsoft.com/office/drawing/2014/main" id="{4E6B0DC3-706C-4CC4-817E-DFCEE52199B3}"/>
              </a:ext>
            </a:extLst>
          </p:cNvPr>
          <p:cNvSpPr>
            <a:spLocks noGrp="1"/>
          </p:cNvSpPr>
          <p:nvPr>
            <p:ph type="body" sz="quarter" idx="11"/>
          </p:nvPr>
        </p:nvSpPr>
        <p:spPr>
          <a:xfrm>
            <a:off x="6491662" y="2502822"/>
            <a:ext cx="5378548" cy="4355178"/>
          </a:xfrm>
        </p:spPr>
        <p:txBody>
          <a:bodyPr>
            <a:normAutofit fontScale="92500" lnSpcReduction="20000"/>
          </a:bodyPr>
          <a:lstStyle/>
          <a:p>
            <a:pPr>
              <a:buClr>
                <a:schemeClr val="bg1"/>
              </a:buClr>
            </a:pPr>
            <a:r>
              <a:rPr lang="en-US" dirty="0">
                <a:solidFill>
                  <a:schemeClr val="bg1"/>
                </a:solidFill>
              </a:rPr>
              <a:t>Raw data sent from one service to another</a:t>
            </a:r>
          </a:p>
          <a:p>
            <a:pPr>
              <a:buClr>
                <a:schemeClr val="bg1"/>
              </a:buClr>
            </a:pPr>
            <a:r>
              <a:rPr lang="en-US" dirty="0">
                <a:solidFill>
                  <a:schemeClr val="bg1"/>
                </a:solidFill>
              </a:rPr>
              <a:t>Contains the data being sent</a:t>
            </a:r>
          </a:p>
          <a:p>
            <a:pPr>
              <a:buClr>
                <a:schemeClr val="bg1"/>
              </a:buClr>
            </a:pPr>
            <a:r>
              <a:rPr lang="en-US" dirty="0">
                <a:solidFill>
                  <a:schemeClr val="bg1"/>
                </a:solidFill>
              </a:rPr>
              <a:t>Examples</a:t>
            </a:r>
          </a:p>
          <a:p>
            <a:pPr lvl="1">
              <a:buClr>
                <a:schemeClr val="bg1"/>
              </a:buClr>
            </a:pPr>
            <a:r>
              <a:rPr lang="en-US" dirty="0">
                <a:solidFill>
                  <a:schemeClr val="bg1"/>
                </a:solidFill>
              </a:rPr>
              <a:t>E-commerce order needs to be fulfilled</a:t>
            </a:r>
          </a:p>
          <a:p>
            <a:pPr lvl="1">
              <a:buClr>
                <a:schemeClr val="bg1"/>
              </a:buClr>
            </a:pPr>
            <a:r>
              <a:rPr lang="en-US" dirty="0">
                <a:solidFill>
                  <a:schemeClr val="bg1"/>
                </a:solidFill>
              </a:rPr>
              <a:t>Application telemetry sent for logging</a:t>
            </a:r>
          </a:p>
          <a:p>
            <a:pPr>
              <a:buClr>
                <a:schemeClr val="bg1"/>
              </a:buClr>
            </a:pPr>
            <a:r>
              <a:rPr lang="en-US" dirty="0">
                <a:solidFill>
                  <a:schemeClr val="bg1"/>
                </a:solidFill>
              </a:rPr>
              <a:t>Publisher may expect a response message back after processing</a:t>
            </a:r>
          </a:p>
        </p:txBody>
      </p:sp>
      <p:sp>
        <p:nvSpPr>
          <p:cNvPr id="8" name="Rectangle 7">
            <a:extLst>
              <a:ext uri="{FF2B5EF4-FFF2-40B4-BE49-F238E27FC236}">
                <a16:creationId xmlns:a16="http://schemas.microsoft.com/office/drawing/2014/main" id="{06E69E94-0192-4441-A546-4D4EC7E129AA}"/>
              </a:ext>
            </a:extLst>
          </p:cNvPr>
          <p:cNvSpPr/>
          <p:nvPr/>
        </p:nvSpPr>
        <p:spPr>
          <a:xfrm>
            <a:off x="8216569" y="1451689"/>
            <a:ext cx="1928733" cy="646331"/>
          </a:xfrm>
          <a:prstGeom prst="rect">
            <a:avLst/>
          </a:prstGeom>
        </p:spPr>
        <p:txBody>
          <a:bodyPr wrap="none">
            <a:spAutoFit/>
          </a:bodyPr>
          <a:lstStyle/>
          <a:p>
            <a:r>
              <a:rPr lang="en-US" sz="3600" dirty="0"/>
              <a:t>Message</a:t>
            </a:r>
          </a:p>
        </p:txBody>
      </p:sp>
      <p:sp>
        <p:nvSpPr>
          <p:cNvPr id="9" name="Rectangle 8">
            <a:extLst>
              <a:ext uri="{FF2B5EF4-FFF2-40B4-BE49-F238E27FC236}">
                <a16:creationId xmlns:a16="http://schemas.microsoft.com/office/drawing/2014/main" id="{9067648C-9E67-4287-8293-7DE9419FCD14}"/>
              </a:ext>
            </a:extLst>
          </p:cNvPr>
          <p:cNvSpPr/>
          <p:nvPr/>
        </p:nvSpPr>
        <p:spPr>
          <a:xfrm>
            <a:off x="2117804" y="1462505"/>
            <a:ext cx="1758697" cy="646331"/>
          </a:xfrm>
          <a:prstGeom prst="rect">
            <a:avLst/>
          </a:prstGeom>
        </p:spPr>
        <p:txBody>
          <a:bodyPr wrap="square">
            <a:spAutoFit/>
          </a:bodyPr>
          <a:lstStyle/>
          <a:p>
            <a:pPr algn="ctr"/>
            <a:r>
              <a:rPr lang="en-US" sz="3600" dirty="0"/>
              <a:t>Event</a:t>
            </a:r>
          </a:p>
        </p:txBody>
      </p:sp>
    </p:spTree>
    <p:extLst>
      <p:ext uri="{BB962C8B-B14F-4D97-AF65-F5344CB8AC3E}">
        <p14:creationId xmlns:p14="http://schemas.microsoft.com/office/powerpoint/2010/main" val="2875099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BA9682-651B-4B93-972F-7623A4D8A9C9}"/>
              </a:ext>
            </a:extLst>
          </p:cNvPr>
          <p:cNvSpPr>
            <a:spLocks noGrp="1"/>
          </p:cNvSpPr>
          <p:nvPr>
            <p:ph type="title"/>
          </p:nvPr>
        </p:nvSpPr>
        <p:spPr>
          <a:xfrm>
            <a:off x="838199" y="2557719"/>
            <a:ext cx="10883747" cy="1325563"/>
          </a:xfrm>
        </p:spPr>
        <p:txBody>
          <a:bodyPr/>
          <a:lstStyle/>
          <a:p>
            <a:r>
              <a:rPr lang="en-US" dirty="0"/>
              <a:t>PaaS Compute</a:t>
            </a:r>
          </a:p>
        </p:txBody>
      </p:sp>
    </p:spTree>
    <p:extLst>
      <p:ext uri="{BB962C8B-B14F-4D97-AF65-F5344CB8AC3E}">
        <p14:creationId xmlns:p14="http://schemas.microsoft.com/office/powerpoint/2010/main" val="8587752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5000C5-B27F-4334-A12A-4C937540A370}"/>
              </a:ext>
            </a:extLst>
          </p:cNvPr>
          <p:cNvSpPr>
            <a:spLocks noGrp="1"/>
          </p:cNvSpPr>
          <p:nvPr>
            <p:ph type="body" sz="quarter" idx="10"/>
          </p:nvPr>
        </p:nvSpPr>
        <p:spPr>
          <a:xfrm>
            <a:off x="560837" y="1777006"/>
            <a:ext cx="8425282" cy="4314608"/>
          </a:xfrm>
        </p:spPr>
        <p:txBody>
          <a:bodyPr>
            <a:normAutofit fontScale="85000" lnSpcReduction="20000"/>
          </a:bodyPr>
          <a:lstStyle/>
          <a:p>
            <a:r>
              <a:rPr lang="en-US" dirty="0"/>
              <a:t>Service Bus</a:t>
            </a:r>
          </a:p>
          <a:p>
            <a:pPr marL="457200" indent="-457200">
              <a:buFont typeface="Arial" panose="020B0604020202020204" pitchFamily="34" charset="0"/>
              <a:buChar char="•"/>
            </a:pPr>
            <a:r>
              <a:rPr lang="en-US" dirty="0"/>
              <a:t>Reliable Message processing for Enterprise applications</a:t>
            </a:r>
          </a:p>
          <a:p>
            <a:pPr marL="457200" indent="-457200">
              <a:buFont typeface="Arial" panose="020B0604020202020204" pitchFamily="34" charset="0"/>
              <a:buChar char="•"/>
            </a:pPr>
            <a:r>
              <a:rPr lang="en-US" dirty="0"/>
              <a:t>Store messages in one or more queues until they are processed</a:t>
            </a:r>
          </a:p>
          <a:p>
            <a:r>
              <a:rPr lang="en-US" dirty="0"/>
              <a:t>Event Hub</a:t>
            </a:r>
          </a:p>
          <a:p>
            <a:pPr marL="457200" indent="-457200">
              <a:buFont typeface="Arial" panose="020B0604020202020204" pitchFamily="34" charset="0"/>
              <a:buChar char="•"/>
            </a:pPr>
            <a:r>
              <a:rPr lang="en-US" dirty="0"/>
              <a:t>Highly scalable event ingestion service</a:t>
            </a:r>
          </a:p>
          <a:p>
            <a:pPr marL="457200" indent="-457200">
              <a:buFont typeface="Arial" panose="020B0604020202020204" pitchFamily="34" charset="0"/>
              <a:buChar char="•"/>
            </a:pPr>
            <a:r>
              <a:rPr lang="en-US" dirty="0"/>
              <a:t>Front door to a Big Data event processing pipeline</a:t>
            </a:r>
          </a:p>
          <a:p>
            <a:r>
              <a:rPr lang="en-US" dirty="0"/>
              <a:t>Event Grid</a:t>
            </a:r>
          </a:p>
          <a:p>
            <a:pPr marL="457200" indent="-457200">
              <a:buFont typeface="Arial" panose="020B0604020202020204" pitchFamily="34" charset="0"/>
              <a:buChar char="•"/>
            </a:pPr>
            <a:r>
              <a:rPr lang="en-US" dirty="0"/>
              <a:t>Event backplane, enabling event-driven application architectures</a:t>
            </a:r>
          </a:p>
          <a:p>
            <a:pPr marL="457200" indent="-457200">
              <a:buFont typeface="Arial" panose="020B0604020202020204" pitchFamily="34" charset="0"/>
              <a:buChar char="•"/>
            </a:pPr>
            <a:r>
              <a:rPr lang="en-US" dirty="0"/>
              <a:t>Built for serverless event processing</a:t>
            </a:r>
          </a:p>
        </p:txBody>
      </p:sp>
      <p:sp>
        <p:nvSpPr>
          <p:cNvPr id="3" name="Title 2">
            <a:extLst>
              <a:ext uri="{FF2B5EF4-FFF2-40B4-BE49-F238E27FC236}">
                <a16:creationId xmlns:a16="http://schemas.microsoft.com/office/drawing/2014/main" id="{772A039F-3398-4FE8-802A-02DFC979385A}"/>
              </a:ext>
            </a:extLst>
          </p:cNvPr>
          <p:cNvSpPr>
            <a:spLocks noGrp="1"/>
          </p:cNvSpPr>
          <p:nvPr>
            <p:ph type="title"/>
          </p:nvPr>
        </p:nvSpPr>
        <p:spPr/>
        <p:txBody>
          <a:bodyPr/>
          <a:lstStyle/>
          <a:p>
            <a:r>
              <a:rPr lang="en-US" dirty="0"/>
              <a:t>Event / Message Services</a:t>
            </a:r>
          </a:p>
        </p:txBody>
      </p:sp>
      <p:pic>
        <p:nvPicPr>
          <p:cNvPr id="4" name="Graphic 3">
            <a:extLst>
              <a:ext uri="{FF2B5EF4-FFF2-40B4-BE49-F238E27FC236}">
                <a16:creationId xmlns:a16="http://schemas.microsoft.com/office/drawing/2014/main" id="{FE8C3CAE-F7F3-4B51-ACD9-0D8CFE333D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36054" y="4604982"/>
            <a:ext cx="1007019" cy="1007019"/>
          </a:xfrm>
          <a:prstGeom prst="rect">
            <a:avLst/>
          </a:prstGeom>
        </p:spPr>
      </p:pic>
      <p:pic>
        <p:nvPicPr>
          <p:cNvPr id="5" name="Picture 4">
            <a:extLst>
              <a:ext uri="{FF2B5EF4-FFF2-40B4-BE49-F238E27FC236}">
                <a16:creationId xmlns:a16="http://schemas.microsoft.com/office/drawing/2014/main" id="{B5C48913-F74F-4BC0-B9B0-56A5133D00D1}"/>
              </a:ext>
            </a:extLst>
          </p:cNvPr>
          <p:cNvPicPr>
            <a:picLocks noChangeAspect="1"/>
          </p:cNvPicPr>
          <p:nvPr/>
        </p:nvPicPr>
        <p:blipFill>
          <a:blip r:embed="rId4"/>
          <a:stretch>
            <a:fillRect/>
          </a:stretch>
        </p:blipFill>
        <p:spPr>
          <a:xfrm>
            <a:off x="9736054" y="3261726"/>
            <a:ext cx="1007019" cy="1007019"/>
          </a:xfrm>
          <a:prstGeom prst="rect">
            <a:avLst/>
          </a:prstGeom>
        </p:spPr>
      </p:pic>
      <p:pic>
        <p:nvPicPr>
          <p:cNvPr id="6" name="Picture 5">
            <a:extLst>
              <a:ext uri="{FF2B5EF4-FFF2-40B4-BE49-F238E27FC236}">
                <a16:creationId xmlns:a16="http://schemas.microsoft.com/office/drawing/2014/main" id="{88321F09-64EA-40E8-87A9-CD86BD78A3FE}"/>
              </a:ext>
            </a:extLst>
          </p:cNvPr>
          <p:cNvPicPr>
            <a:picLocks noChangeAspect="1"/>
          </p:cNvPicPr>
          <p:nvPr/>
        </p:nvPicPr>
        <p:blipFill>
          <a:blip r:embed="rId5"/>
          <a:stretch>
            <a:fillRect/>
          </a:stretch>
        </p:blipFill>
        <p:spPr>
          <a:xfrm>
            <a:off x="9736055" y="1918470"/>
            <a:ext cx="1007019" cy="1007019"/>
          </a:xfrm>
          <a:prstGeom prst="rect">
            <a:avLst/>
          </a:prstGeom>
        </p:spPr>
      </p:pic>
    </p:spTree>
    <p:extLst>
      <p:ext uri="{BB962C8B-B14F-4D97-AF65-F5344CB8AC3E}">
        <p14:creationId xmlns:p14="http://schemas.microsoft.com/office/powerpoint/2010/main" val="21881782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634D02-9808-4277-8A2B-D849896FA2A6}"/>
              </a:ext>
            </a:extLst>
          </p:cNvPr>
          <p:cNvSpPr>
            <a:spLocks noGrp="1"/>
          </p:cNvSpPr>
          <p:nvPr>
            <p:ph type="title"/>
          </p:nvPr>
        </p:nvSpPr>
        <p:spPr/>
        <p:txBody>
          <a:bodyPr/>
          <a:lstStyle/>
          <a:p>
            <a:r>
              <a:rPr lang="en-US" dirty="0"/>
              <a:t>Comparing the three</a:t>
            </a:r>
          </a:p>
        </p:txBody>
      </p:sp>
      <p:cxnSp>
        <p:nvCxnSpPr>
          <p:cNvPr id="15" name="Straight Connector 14">
            <a:extLst>
              <a:ext uri="{FF2B5EF4-FFF2-40B4-BE49-F238E27FC236}">
                <a16:creationId xmlns:a16="http://schemas.microsoft.com/office/drawing/2014/main" id="{B3BB7EE9-1499-4BA3-9704-30E7FBB0202E}"/>
              </a:ext>
            </a:extLst>
          </p:cNvPr>
          <p:cNvCxnSpPr>
            <a:cxnSpLocks/>
          </p:cNvCxnSpPr>
          <p:nvPr/>
        </p:nvCxnSpPr>
        <p:spPr>
          <a:xfrm>
            <a:off x="1432769" y="3325092"/>
            <a:ext cx="104358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8334214-89D4-4132-842A-983C45F92452}"/>
              </a:ext>
            </a:extLst>
          </p:cNvPr>
          <p:cNvCxnSpPr>
            <a:cxnSpLocks/>
          </p:cNvCxnSpPr>
          <p:nvPr/>
        </p:nvCxnSpPr>
        <p:spPr>
          <a:xfrm>
            <a:off x="1432769" y="5184120"/>
            <a:ext cx="104358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F85AE0A-C2F8-46C1-B503-02BFDBAF3963}"/>
              </a:ext>
            </a:extLst>
          </p:cNvPr>
          <p:cNvCxnSpPr>
            <a:cxnSpLocks/>
          </p:cNvCxnSpPr>
          <p:nvPr/>
        </p:nvCxnSpPr>
        <p:spPr>
          <a:xfrm>
            <a:off x="1326551" y="1814946"/>
            <a:ext cx="104405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77005DB-D5CF-4F7C-9EE7-7413C39DB63A}"/>
              </a:ext>
            </a:extLst>
          </p:cNvPr>
          <p:cNvCxnSpPr>
            <a:cxnSpLocks/>
          </p:cNvCxnSpPr>
          <p:nvPr/>
        </p:nvCxnSpPr>
        <p:spPr>
          <a:xfrm>
            <a:off x="4969163" y="1462156"/>
            <a:ext cx="0" cy="5002405"/>
          </a:xfrm>
          <a:prstGeom prst="line">
            <a:avLst/>
          </a:prstGeom>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727CE7A-0BA5-4FEB-B4EA-A945776D2374}"/>
              </a:ext>
            </a:extLst>
          </p:cNvPr>
          <p:cNvSpPr/>
          <p:nvPr/>
        </p:nvSpPr>
        <p:spPr>
          <a:xfrm>
            <a:off x="2260684" y="1243493"/>
            <a:ext cx="1382110" cy="523220"/>
          </a:xfrm>
          <a:prstGeom prst="rect">
            <a:avLst/>
          </a:prstGeom>
        </p:spPr>
        <p:txBody>
          <a:bodyPr wrap="none">
            <a:spAutoFit/>
          </a:bodyPr>
          <a:lstStyle/>
          <a:p>
            <a:r>
              <a:rPr lang="en-US" sz="2800" b="1" dirty="0">
                <a:latin typeface="+mj-lt"/>
              </a:rPr>
              <a:t>Purpose</a:t>
            </a:r>
          </a:p>
        </p:txBody>
      </p:sp>
      <p:sp>
        <p:nvSpPr>
          <p:cNvPr id="23" name="Rectangle 22">
            <a:extLst>
              <a:ext uri="{FF2B5EF4-FFF2-40B4-BE49-F238E27FC236}">
                <a16:creationId xmlns:a16="http://schemas.microsoft.com/office/drawing/2014/main" id="{4FFA8FB5-A4DF-496C-AE86-C2EE7AF5C746}"/>
              </a:ext>
            </a:extLst>
          </p:cNvPr>
          <p:cNvSpPr/>
          <p:nvPr/>
        </p:nvSpPr>
        <p:spPr>
          <a:xfrm>
            <a:off x="5602477" y="1251319"/>
            <a:ext cx="872226" cy="523220"/>
          </a:xfrm>
          <a:prstGeom prst="rect">
            <a:avLst/>
          </a:prstGeom>
        </p:spPr>
        <p:txBody>
          <a:bodyPr wrap="none">
            <a:spAutoFit/>
          </a:bodyPr>
          <a:lstStyle/>
          <a:p>
            <a:r>
              <a:rPr lang="en-US" sz="2800" b="1" dirty="0">
                <a:latin typeface="+mj-lt"/>
              </a:rPr>
              <a:t>Type</a:t>
            </a:r>
          </a:p>
        </p:txBody>
      </p:sp>
      <p:sp>
        <p:nvSpPr>
          <p:cNvPr id="25" name="Rectangle 24">
            <a:extLst>
              <a:ext uri="{FF2B5EF4-FFF2-40B4-BE49-F238E27FC236}">
                <a16:creationId xmlns:a16="http://schemas.microsoft.com/office/drawing/2014/main" id="{D1CC9EAD-BF4E-4B7A-BEA9-5D46D259BA09}"/>
              </a:ext>
            </a:extLst>
          </p:cNvPr>
          <p:cNvSpPr/>
          <p:nvPr/>
        </p:nvSpPr>
        <p:spPr>
          <a:xfrm>
            <a:off x="8434708" y="1267917"/>
            <a:ext cx="2037737" cy="523220"/>
          </a:xfrm>
          <a:prstGeom prst="rect">
            <a:avLst/>
          </a:prstGeom>
        </p:spPr>
        <p:txBody>
          <a:bodyPr wrap="none">
            <a:spAutoFit/>
          </a:bodyPr>
          <a:lstStyle/>
          <a:p>
            <a:r>
              <a:rPr lang="en-US" sz="2800" b="1" dirty="0">
                <a:latin typeface="+mj-lt"/>
              </a:rPr>
              <a:t>When to use</a:t>
            </a:r>
          </a:p>
        </p:txBody>
      </p:sp>
      <p:cxnSp>
        <p:nvCxnSpPr>
          <p:cNvPr id="26" name="Straight Connector 25">
            <a:extLst>
              <a:ext uri="{FF2B5EF4-FFF2-40B4-BE49-F238E27FC236}">
                <a16:creationId xmlns:a16="http://schemas.microsoft.com/office/drawing/2014/main" id="{D7CF6B32-B9A4-45AE-971F-CDBC7ABA57E6}"/>
              </a:ext>
            </a:extLst>
          </p:cNvPr>
          <p:cNvCxnSpPr>
            <a:cxnSpLocks/>
          </p:cNvCxnSpPr>
          <p:nvPr/>
        </p:nvCxnSpPr>
        <p:spPr>
          <a:xfrm>
            <a:off x="7108017" y="1442233"/>
            <a:ext cx="32009" cy="5002405"/>
          </a:xfrm>
          <a:prstGeom prst="line">
            <a:avLst/>
          </a:prstGeom>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B397D550-04FF-41DC-9EB8-49E96F7CCC6F}"/>
              </a:ext>
            </a:extLst>
          </p:cNvPr>
          <p:cNvGrpSpPr/>
          <p:nvPr/>
        </p:nvGrpSpPr>
        <p:grpSpPr>
          <a:xfrm>
            <a:off x="111445" y="1907178"/>
            <a:ext cx="10235548" cy="1246242"/>
            <a:chOff x="111445" y="1907178"/>
            <a:chExt cx="10235548" cy="1246242"/>
          </a:xfrm>
        </p:grpSpPr>
        <p:pic>
          <p:nvPicPr>
            <p:cNvPr id="6" name="Graphic 5">
              <a:extLst>
                <a:ext uri="{FF2B5EF4-FFF2-40B4-BE49-F238E27FC236}">
                  <a16:creationId xmlns:a16="http://schemas.microsoft.com/office/drawing/2014/main" id="{B135D314-E316-4B6E-B1E1-E77A030DC2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2838" y="2368921"/>
              <a:ext cx="758539" cy="758539"/>
            </a:xfrm>
            <a:prstGeom prst="rect">
              <a:avLst/>
            </a:prstGeom>
          </p:spPr>
        </p:pic>
        <p:sp>
          <p:nvSpPr>
            <p:cNvPr id="7" name="Rectangle 6">
              <a:extLst>
                <a:ext uri="{FF2B5EF4-FFF2-40B4-BE49-F238E27FC236}">
                  <a16:creationId xmlns:a16="http://schemas.microsoft.com/office/drawing/2014/main" id="{622CB7AB-028D-48D3-9BE6-F455EF263F1A}"/>
                </a:ext>
              </a:extLst>
            </p:cNvPr>
            <p:cNvSpPr/>
            <p:nvPr/>
          </p:nvSpPr>
          <p:spPr>
            <a:xfrm>
              <a:off x="111445" y="1907178"/>
              <a:ext cx="1321324" cy="400110"/>
            </a:xfrm>
            <a:prstGeom prst="rect">
              <a:avLst/>
            </a:prstGeom>
          </p:spPr>
          <p:txBody>
            <a:bodyPr wrap="none">
              <a:spAutoFit/>
            </a:bodyPr>
            <a:lstStyle/>
            <a:p>
              <a:r>
                <a:rPr lang="en-US" sz="2000" dirty="0"/>
                <a:t>Event Grid</a:t>
              </a:r>
            </a:p>
          </p:txBody>
        </p:sp>
        <p:sp>
          <p:nvSpPr>
            <p:cNvPr id="30" name="Rectangle 29">
              <a:extLst>
                <a:ext uri="{FF2B5EF4-FFF2-40B4-BE49-F238E27FC236}">
                  <a16:creationId xmlns:a16="http://schemas.microsoft.com/office/drawing/2014/main" id="{FBA9822D-0E76-4C0B-BBF8-97FBA8DB5B11}"/>
                </a:ext>
              </a:extLst>
            </p:cNvPr>
            <p:cNvSpPr/>
            <p:nvPr/>
          </p:nvSpPr>
          <p:spPr>
            <a:xfrm>
              <a:off x="1709600" y="2334885"/>
              <a:ext cx="3009157" cy="461665"/>
            </a:xfrm>
            <a:prstGeom prst="rect">
              <a:avLst/>
            </a:prstGeom>
          </p:spPr>
          <p:txBody>
            <a:bodyPr wrap="none">
              <a:spAutoFit/>
            </a:bodyPr>
            <a:lstStyle/>
            <a:p>
              <a:r>
                <a:rPr lang="en-US" sz="2400" dirty="0">
                  <a:solidFill>
                    <a:srgbClr val="000000"/>
                  </a:solidFill>
                </a:rPr>
                <a:t>Reactive programming</a:t>
              </a:r>
              <a:endParaRPr lang="en-US" sz="2400" dirty="0"/>
            </a:p>
          </p:txBody>
        </p:sp>
        <p:sp>
          <p:nvSpPr>
            <p:cNvPr id="34" name="Rectangle 33">
              <a:extLst>
                <a:ext uri="{FF2B5EF4-FFF2-40B4-BE49-F238E27FC236}">
                  <a16:creationId xmlns:a16="http://schemas.microsoft.com/office/drawing/2014/main" id="{762349BD-F63D-45CB-A9A7-7231A1441D03}"/>
                </a:ext>
              </a:extLst>
            </p:cNvPr>
            <p:cNvSpPr/>
            <p:nvPr/>
          </p:nvSpPr>
          <p:spPr>
            <a:xfrm>
              <a:off x="5052455" y="2322423"/>
              <a:ext cx="2055562" cy="830997"/>
            </a:xfrm>
            <a:prstGeom prst="rect">
              <a:avLst/>
            </a:prstGeom>
          </p:spPr>
          <p:txBody>
            <a:bodyPr wrap="square">
              <a:spAutoFit/>
            </a:bodyPr>
            <a:lstStyle/>
            <a:p>
              <a:r>
                <a:rPr lang="en-US" sz="2400" dirty="0">
                  <a:solidFill>
                    <a:srgbClr val="000000"/>
                  </a:solidFill>
                </a:rPr>
                <a:t>Event distribution</a:t>
              </a:r>
              <a:endParaRPr lang="en-US" sz="2400" dirty="0"/>
            </a:p>
          </p:txBody>
        </p:sp>
        <p:sp>
          <p:nvSpPr>
            <p:cNvPr id="37" name="Rectangle 36">
              <a:extLst>
                <a:ext uri="{FF2B5EF4-FFF2-40B4-BE49-F238E27FC236}">
                  <a16:creationId xmlns:a16="http://schemas.microsoft.com/office/drawing/2014/main" id="{3ABA605F-AE82-4D02-9BC7-CC3176AAE307}"/>
                </a:ext>
              </a:extLst>
            </p:cNvPr>
            <p:cNvSpPr/>
            <p:nvPr/>
          </p:nvSpPr>
          <p:spPr>
            <a:xfrm>
              <a:off x="7302570" y="2334884"/>
              <a:ext cx="3044423" cy="461665"/>
            </a:xfrm>
            <a:prstGeom prst="rect">
              <a:avLst/>
            </a:prstGeom>
          </p:spPr>
          <p:txBody>
            <a:bodyPr wrap="none">
              <a:spAutoFit/>
            </a:bodyPr>
            <a:lstStyle/>
            <a:p>
              <a:r>
                <a:rPr lang="en-US" sz="2400" dirty="0">
                  <a:solidFill>
                    <a:srgbClr val="000000"/>
                  </a:solidFill>
                </a:rPr>
                <a:t>React to status changes</a:t>
              </a:r>
              <a:endParaRPr lang="en-US" sz="2400" dirty="0"/>
            </a:p>
          </p:txBody>
        </p:sp>
      </p:grpSp>
      <p:grpSp>
        <p:nvGrpSpPr>
          <p:cNvPr id="44" name="Group 43">
            <a:extLst>
              <a:ext uri="{FF2B5EF4-FFF2-40B4-BE49-F238E27FC236}">
                <a16:creationId xmlns:a16="http://schemas.microsoft.com/office/drawing/2014/main" id="{0C08CB58-6C9B-485A-B804-51F71BFFE404}"/>
              </a:ext>
            </a:extLst>
          </p:cNvPr>
          <p:cNvGrpSpPr/>
          <p:nvPr/>
        </p:nvGrpSpPr>
        <p:grpSpPr>
          <a:xfrm>
            <a:off x="104709" y="3543326"/>
            <a:ext cx="11763919" cy="1256132"/>
            <a:chOff x="104709" y="3543326"/>
            <a:chExt cx="11763919" cy="1256132"/>
          </a:xfrm>
        </p:grpSpPr>
        <p:pic>
          <p:nvPicPr>
            <p:cNvPr id="12" name="Picture 11">
              <a:extLst>
                <a:ext uri="{FF2B5EF4-FFF2-40B4-BE49-F238E27FC236}">
                  <a16:creationId xmlns:a16="http://schemas.microsoft.com/office/drawing/2014/main" id="{B043C8EE-CF47-433B-8CFA-EA238F371D1A}"/>
                </a:ext>
              </a:extLst>
            </p:cNvPr>
            <p:cNvPicPr>
              <a:picLocks noChangeAspect="1"/>
            </p:cNvPicPr>
            <p:nvPr/>
          </p:nvPicPr>
          <p:blipFill>
            <a:blip r:embed="rId5"/>
            <a:stretch>
              <a:fillRect/>
            </a:stretch>
          </p:blipFill>
          <p:spPr>
            <a:xfrm>
              <a:off x="371968" y="3963359"/>
              <a:ext cx="800277" cy="800277"/>
            </a:xfrm>
            <a:prstGeom prst="rect">
              <a:avLst/>
            </a:prstGeom>
          </p:spPr>
        </p:pic>
        <p:sp>
          <p:nvSpPr>
            <p:cNvPr id="13" name="Rectangle 12">
              <a:extLst>
                <a:ext uri="{FF2B5EF4-FFF2-40B4-BE49-F238E27FC236}">
                  <a16:creationId xmlns:a16="http://schemas.microsoft.com/office/drawing/2014/main" id="{66364F69-4843-4149-90EA-97E167184A44}"/>
                </a:ext>
              </a:extLst>
            </p:cNvPr>
            <p:cNvSpPr/>
            <p:nvPr/>
          </p:nvSpPr>
          <p:spPr>
            <a:xfrm>
              <a:off x="104709" y="3543326"/>
              <a:ext cx="1322926" cy="400110"/>
            </a:xfrm>
            <a:prstGeom prst="rect">
              <a:avLst/>
            </a:prstGeom>
          </p:spPr>
          <p:txBody>
            <a:bodyPr wrap="none">
              <a:spAutoFit/>
            </a:bodyPr>
            <a:lstStyle/>
            <a:p>
              <a:r>
                <a:rPr lang="en-US" sz="2000" dirty="0"/>
                <a:t>Event Hub</a:t>
              </a:r>
            </a:p>
          </p:txBody>
        </p:sp>
        <p:sp>
          <p:nvSpPr>
            <p:cNvPr id="33" name="Rectangle 32">
              <a:extLst>
                <a:ext uri="{FF2B5EF4-FFF2-40B4-BE49-F238E27FC236}">
                  <a16:creationId xmlns:a16="http://schemas.microsoft.com/office/drawing/2014/main" id="{F5A48096-CB66-4D7E-8C97-387E53B21010}"/>
                </a:ext>
              </a:extLst>
            </p:cNvPr>
            <p:cNvSpPr/>
            <p:nvPr/>
          </p:nvSpPr>
          <p:spPr>
            <a:xfrm>
              <a:off x="1709600" y="3996666"/>
              <a:ext cx="2282997" cy="461665"/>
            </a:xfrm>
            <a:prstGeom prst="rect">
              <a:avLst/>
            </a:prstGeom>
          </p:spPr>
          <p:txBody>
            <a:bodyPr wrap="none">
              <a:spAutoFit/>
            </a:bodyPr>
            <a:lstStyle/>
            <a:p>
              <a:r>
                <a:rPr lang="en-US" sz="2400" dirty="0">
                  <a:solidFill>
                    <a:srgbClr val="000000"/>
                  </a:solidFill>
                </a:rPr>
                <a:t>Big data pipeline</a:t>
              </a:r>
              <a:endParaRPr lang="en-US" sz="2400" dirty="0"/>
            </a:p>
          </p:txBody>
        </p:sp>
        <p:sp>
          <p:nvSpPr>
            <p:cNvPr id="35" name="Rectangle 34">
              <a:extLst>
                <a:ext uri="{FF2B5EF4-FFF2-40B4-BE49-F238E27FC236}">
                  <a16:creationId xmlns:a16="http://schemas.microsoft.com/office/drawing/2014/main" id="{C846F5F0-5C24-4878-AA33-2C6693912A40}"/>
                </a:ext>
              </a:extLst>
            </p:cNvPr>
            <p:cNvSpPr/>
            <p:nvPr/>
          </p:nvSpPr>
          <p:spPr>
            <a:xfrm>
              <a:off x="5131707" y="3968461"/>
              <a:ext cx="1893019" cy="830997"/>
            </a:xfrm>
            <a:prstGeom prst="rect">
              <a:avLst/>
            </a:prstGeom>
          </p:spPr>
          <p:txBody>
            <a:bodyPr wrap="square">
              <a:spAutoFit/>
            </a:bodyPr>
            <a:lstStyle/>
            <a:p>
              <a:r>
                <a:rPr lang="en-US" sz="2400" dirty="0">
                  <a:solidFill>
                    <a:srgbClr val="000000"/>
                  </a:solidFill>
                </a:rPr>
                <a:t>Event streaming</a:t>
              </a:r>
              <a:endParaRPr lang="en-US" sz="2400" dirty="0"/>
            </a:p>
          </p:txBody>
        </p:sp>
        <p:sp>
          <p:nvSpPr>
            <p:cNvPr id="38" name="Rectangle 37">
              <a:extLst>
                <a:ext uri="{FF2B5EF4-FFF2-40B4-BE49-F238E27FC236}">
                  <a16:creationId xmlns:a16="http://schemas.microsoft.com/office/drawing/2014/main" id="{936AF5C6-8D8C-4443-B659-18402D51F1BC}"/>
                </a:ext>
              </a:extLst>
            </p:cNvPr>
            <p:cNvSpPr/>
            <p:nvPr/>
          </p:nvSpPr>
          <p:spPr>
            <a:xfrm>
              <a:off x="7302570" y="3963359"/>
              <a:ext cx="4566058" cy="830997"/>
            </a:xfrm>
            <a:prstGeom prst="rect">
              <a:avLst/>
            </a:prstGeom>
          </p:spPr>
          <p:txBody>
            <a:bodyPr wrap="square">
              <a:spAutoFit/>
            </a:bodyPr>
            <a:lstStyle/>
            <a:p>
              <a:r>
                <a:rPr lang="en-US" sz="2400" dirty="0">
                  <a:solidFill>
                    <a:srgbClr val="000000"/>
                  </a:solidFill>
                  <a:latin typeface="segoe-ui_normal"/>
                </a:rPr>
                <a:t>Telemetry </a:t>
              </a:r>
              <a:r>
                <a:rPr lang="en-US" sz="2400" dirty="0">
                  <a:solidFill>
                    <a:srgbClr val="000000"/>
                  </a:solidFill>
                </a:rPr>
                <a:t>and</a:t>
              </a:r>
              <a:r>
                <a:rPr lang="en-US" sz="2400" dirty="0">
                  <a:solidFill>
                    <a:srgbClr val="000000"/>
                  </a:solidFill>
                  <a:latin typeface="segoe-ui_normal"/>
                </a:rPr>
                <a:t> distributed data streaming</a:t>
              </a:r>
              <a:endParaRPr lang="en-US" sz="2400" dirty="0"/>
            </a:p>
          </p:txBody>
        </p:sp>
      </p:grpSp>
      <p:grpSp>
        <p:nvGrpSpPr>
          <p:cNvPr id="45" name="Group 44">
            <a:extLst>
              <a:ext uri="{FF2B5EF4-FFF2-40B4-BE49-F238E27FC236}">
                <a16:creationId xmlns:a16="http://schemas.microsoft.com/office/drawing/2014/main" id="{42B2C83D-39A0-4B9F-8EAC-FB09EFAD5C77}"/>
              </a:ext>
            </a:extLst>
          </p:cNvPr>
          <p:cNvGrpSpPr/>
          <p:nvPr/>
        </p:nvGrpSpPr>
        <p:grpSpPr>
          <a:xfrm>
            <a:off x="0" y="5315031"/>
            <a:ext cx="12048565" cy="1221838"/>
            <a:chOff x="0" y="5400825"/>
            <a:chExt cx="12048565" cy="1221838"/>
          </a:xfrm>
        </p:grpSpPr>
        <p:pic>
          <p:nvPicPr>
            <p:cNvPr id="9" name="Picture 8">
              <a:extLst>
                <a:ext uri="{FF2B5EF4-FFF2-40B4-BE49-F238E27FC236}">
                  <a16:creationId xmlns:a16="http://schemas.microsoft.com/office/drawing/2014/main" id="{CE8881CE-8B70-4F5B-9557-5AC4E2D2A341}"/>
                </a:ext>
              </a:extLst>
            </p:cNvPr>
            <p:cNvPicPr>
              <a:picLocks noChangeAspect="1"/>
            </p:cNvPicPr>
            <p:nvPr/>
          </p:nvPicPr>
          <p:blipFill>
            <a:blip r:embed="rId6"/>
            <a:stretch>
              <a:fillRect/>
            </a:stretch>
          </p:blipFill>
          <p:spPr>
            <a:xfrm>
              <a:off x="328803" y="5829411"/>
              <a:ext cx="793252" cy="793252"/>
            </a:xfrm>
            <a:prstGeom prst="rect">
              <a:avLst/>
            </a:prstGeom>
          </p:spPr>
        </p:pic>
        <p:sp>
          <p:nvSpPr>
            <p:cNvPr id="10" name="Rectangle 9">
              <a:extLst>
                <a:ext uri="{FF2B5EF4-FFF2-40B4-BE49-F238E27FC236}">
                  <a16:creationId xmlns:a16="http://schemas.microsoft.com/office/drawing/2014/main" id="{051801BF-E60D-48C8-9CD3-C24B5B58633D}"/>
                </a:ext>
              </a:extLst>
            </p:cNvPr>
            <p:cNvSpPr/>
            <p:nvPr/>
          </p:nvSpPr>
          <p:spPr>
            <a:xfrm>
              <a:off x="0" y="5400825"/>
              <a:ext cx="1427635" cy="400110"/>
            </a:xfrm>
            <a:prstGeom prst="rect">
              <a:avLst/>
            </a:prstGeom>
          </p:spPr>
          <p:txBody>
            <a:bodyPr wrap="none">
              <a:spAutoFit/>
            </a:bodyPr>
            <a:lstStyle/>
            <a:p>
              <a:r>
                <a:rPr lang="en-US" sz="2000" dirty="0"/>
                <a:t>Service Bus</a:t>
              </a:r>
            </a:p>
          </p:txBody>
        </p:sp>
        <p:sp>
          <p:nvSpPr>
            <p:cNvPr id="32" name="Rectangle 31">
              <a:extLst>
                <a:ext uri="{FF2B5EF4-FFF2-40B4-BE49-F238E27FC236}">
                  <a16:creationId xmlns:a16="http://schemas.microsoft.com/office/drawing/2014/main" id="{D256F6D0-F6C3-46BE-9B80-A629C447A51D}"/>
                </a:ext>
              </a:extLst>
            </p:cNvPr>
            <p:cNvSpPr/>
            <p:nvPr/>
          </p:nvSpPr>
          <p:spPr>
            <a:xfrm>
              <a:off x="1703246" y="5646203"/>
              <a:ext cx="3414785" cy="830997"/>
            </a:xfrm>
            <a:prstGeom prst="rect">
              <a:avLst/>
            </a:prstGeom>
          </p:spPr>
          <p:txBody>
            <a:bodyPr wrap="square">
              <a:spAutoFit/>
            </a:bodyPr>
            <a:lstStyle/>
            <a:p>
              <a:r>
                <a:rPr lang="en-US" sz="2400" dirty="0"/>
                <a:t>High-value enterprise messaging</a:t>
              </a:r>
            </a:p>
          </p:txBody>
        </p:sp>
        <p:sp>
          <p:nvSpPr>
            <p:cNvPr id="36" name="Rectangle 35">
              <a:extLst>
                <a:ext uri="{FF2B5EF4-FFF2-40B4-BE49-F238E27FC236}">
                  <a16:creationId xmlns:a16="http://schemas.microsoft.com/office/drawing/2014/main" id="{FD36B3B4-F40A-42F2-91DA-0126956B8B73}"/>
                </a:ext>
              </a:extLst>
            </p:cNvPr>
            <p:cNvSpPr/>
            <p:nvPr/>
          </p:nvSpPr>
          <p:spPr>
            <a:xfrm>
              <a:off x="5131707" y="5664271"/>
              <a:ext cx="1261884" cy="461665"/>
            </a:xfrm>
            <a:prstGeom prst="rect">
              <a:avLst/>
            </a:prstGeom>
          </p:spPr>
          <p:txBody>
            <a:bodyPr wrap="none">
              <a:spAutoFit/>
            </a:bodyPr>
            <a:lstStyle/>
            <a:p>
              <a:r>
                <a:rPr lang="en-US" sz="2400" dirty="0">
                  <a:solidFill>
                    <a:srgbClr val="000000"/>
                  </a:solidFill>
                </a:rPr>
                <a:t>Message</a:t>
              </a:r>
              <a:endParaRPr lang="en-US" sz="2400" dirty="0"/>
            </a:p>
          </p:txBody>
        </p:sp>
        <p:sp>
          <p:nvSpPr>
            <p:cNvPr id="39" name="Rectangle 38">
              <a:extLst>
                <a:ext uri="{FF2B5EF4-FFF2-40B4-BE49-F238E27FC236}">
                  <a16:creationId xmlns:a16="http://schemas.microsoft.com/office/drawing/2014/main" id="{B54700CD-FFEB-4093-AD15-404A672B244C}"/>
                </a:ext>
              </a:extLst>
            </p:cNvPr>
            <p:cNvSpPr/>
            <p:nvPr/>
          </p:nvSpPr>
          <p:spPr>
            <a:xfrm>
              <a:off x="7302570" y="5646203"/>
              <a:ext cx="4745995" cy="830997"/>
            </a:xfrm>
            <a:prstGeom prst="rect">
              <a:avLst/>
            </a:prstGeom>
          </p:spPr>
          <p:txBody>
            <a:bodyPr wrap="square">
              <a:spAutoFit/>
            </a:bodyPr>
            <a:lstStyle/>
            <a:p>
              <a:r>
                <a:rPr lang="en-US" sz="2400" dirty="0">
                  <a:solidFill>
                    <a:srgbClr val="000000"/>
                  </a:solidFill>
                  <a:latin typeface="segoe-ui_normal"/>
                </a:rPr>
                <a:t>Order </a:t>
              </a:r>
              <a:r>
                <a:rPr lang="en-US" sz="2400" dirty="0">
                  <a:solidFill>
                    <a:srgbClr val="000000"/>
                  </a:solidFill>
                </a:rPr>
                <a:t>processing</a:t>
              </a:r>
              <a:r>
                <a:rPr lang="en-US" sz="2400" dirty="0">
                  <a:solidFill>
                    <a:srgbClr val="000000"/>
                  </a:solidFill>
                  <a:latin typeface="segoe-ui_normal"/>
                </a:rPr>
                <a:t> and financial transactions</a:t>
              </a:r>
              <a:endParaRPr lang="en-US" sz="2400" dirty="0"/>
            </a:p>
          </p:txBody>
        </p:sp>
      </p:grpSp>
    </p:spTree>
    <p:extLst>
      <p:ext uri="{BB962C8B-B14F-4D97-AF65-F5344CB8AC3E}">
        <p14:creationId xmlns:p14="http://schemas.microsoft.com/office/powerpoint/2010/main" val="247031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left)">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wipe(left)">
                                      <p:cBhvr>
                                        <p:cTn id="1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63C26-7BDB-4E4C-9EAF-CBE549B2E72C}"/>
              </a:ext>
            </a:extLst>
          </p:cNvPr>
          <p:cNvSpPr>
            <a:spLocks noGrp="1"/>
          </p:cNvSpPr>
          <p:nvPr>
            <p:ph type="title"/>
          </p:nvPr>
        </p:nvSpPr>
        <p:spPr/>
        <p:txBody>
          <a:bodyPr/>
          <a:lstStyle/>
          <a:p>
            <a:r>
              <a:rPr lang="en-GB" dirty="0"/>
              <a:t>Databases &amp; Data stores</a:t>
            </a:r>
            <a:endParaRPr lang="en-US" dirty="0"/>
          </a:p>
        </p:txBody>
      </p:sp>
    </p:spTree>
    <p:extLst>
      <p:ext uri="{BB962C8B-B14F-4D97-AF65-F5344CB8AC3E}">
        <p14:creationId xmlns:p14="http://schemas.microsoft.com/office/powerpoint/2010/main" val="21167052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926266-9724-44F5-BE13-E365F27F5796}"/>
              </a:ext>
            </a:extLst>
          </p:cNvPr>
          <p:cNvSpPr/>
          <p:nvPr/>
        </p:nvSpPr>
        <p:spPr>
          <a:xfrm>
            <a:off x="0" y="0"/>
            <a:ext cx="6256421"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1801DABB-7E27-4A6A-A870-4C395BB78028}"/>
              </a:ext>
            </a:extLst>
          </p:cNvPr>
          <p:cNvSpPr>
            <a:spLocks noGrp="1"/>
          </p:cNvSpPr>
          <p:nvPr>
            <p:ph type="body" sz="quarter" idx="10"/>
          </p:nvPr>
        </p:nvSpPr>
        <p:spPr>
          <a:xfrm>
            <a:off x="560836" y="1777006"/>
            <a:ext cx="5108444" cy="4036653"/>
          </a:xfrm>
        </p:spPr>
        <p:txBody>
          <a:bodyPr>
            <a:normAutofit/>
          </a:bodyPr>
          <a:lstStyle/>
          <a:p>
            <a:pPr marL="457200" indent="-457200">
              <a:buFont typeface="Arial" panose="020B0604020202020204" pitchFamily="34" charset="0"/>
              <a:buChar char="•"/>
            </a:pPr>
            <a:r>
              <a:rPr lang="en-US" b="1" dirty="0">
                <a:solidFill>
                  <a:schemeClr val="bg1"/>
                </a:solidFill>
              </a:rPr>
              <a:t>Relational Database (RDBMS)</a:t>
            </a:r>
          </a:p>
          <a:p>
            <a:pPr marL="457200" indent="-457200">
              <a:buFont typeface="Arial" panose="020B0604020202020204" pitchFamily="34" charset="0"/>
              <a:buChar char="•"/>
            </a:pPr>
            <a:r>
              <a:rPr lang="en-US" b="1" dirty="0">
                <a:solidFill>
                  <a:schemeClr val="bg1"/>
                </a:solidFill>
              </a:rPr>
              <a:t>NoSQL</a:t>
            </a:r>
          </a:p>
          <a:p>
            <a:pPr marL="566997" lvl="2" indent="-342900">
              <a:buFont typeface="Arial" panose="020B0604020202020204" pitchFamily="34" charset="0"/>
              <a:buChar char="•"/>
            </a:pPr>
            <a:r>
              <a:rPr lang="en-US" sz="2039" b="1" dirty="0">
                <a:solidFill>
                  <a:schemeClr val="bg1"/>
                </a:solidFill>
              </a:rPr>
              <a:t>Key-Value</a:t>
            </a:r>
          </a:p>
          <a:p>
            <a:pPr marL="566997" lvl="2" indent="-342900">
              <a:buFont typeface="Arial" panose="020B0604020202020204" pitchFamily="34" charset="0"/>
              <a:buChar char="•"/>
            </a:pPr>
            <a:r>
              <a:rPr lang="en-US" sz="2039" b="1" dirty="0">
                <a:solidFill>
                  <a:schemeClr val="bg1"/>
                </a:solidFill>
              </a:rPr>
              <a:t>Document</a:t>
            </a:r>
          </a:p>
          <a:p>
            <a:pPr marL="566997" lvl="2" indent="-342900">
              <a:buFont typeface="Arial" panose="020B0604020202020204" pitchFamily="34" charset="0"/>
              <a:buChar char="•"/>
            </a:pPr>
            <a:r>
              <a:rPr lang="en-US" sz="2039" b="1" dirty="0">
                <a:solidFill>
                  <a:schemeClr val="bg1"/>
                </a:solidFill>
              </a:rPr>
              <a:t>Graph</a:t>
            </a:r>
          </a:p>
          <a:p>
            <a:pPr marL="566997" lvl="2" indent="-342900">
              <a:buFont typeface="Arial" panose="020B0604020202020204" pitchFamily="34" charset="0"/>
              <a:buChar char="•"/>
            </a:pPr>
            <a:r>
              <a:rPr lang="en-US" sz="2039" b="1" dirty="0">
                <a:solidFill>
                  <a:schemeClr val="bg1"/>
                </a:solidFill>
              </a:rPr>
              <a:t>Column</a:t>
            </a:r>
          </a:p>
          <a:p>
            <a:pPr marL="457200" indent="-457200">
              <a:buFont typeface="Arial" panose="020B0604020202020204" pitchFamily="34" charset="0"/>
              <a:buChar char="•"/>
            </a:pPr>
            <a:r>
              <a:rPr lang="en-US" b="1" dirty="0">
                <a:solidFill>
                  <a:schemeClr val="bg1"/>
                </a:solidFill>
              </a:rPr>
              <a:t>Message Queues</a:t>
            </a:r>
          </a:p>
          <a:p>
            <a:pPr marL="457200" indent="-457200">
              <a:buFont typeface="Arial" panose="020B0604020202020204" pitchFamily="34" charset="0"/>
              <a:buChar char="•"/>
            </a:pPr>
            <a:r>
              <a:rPr lang="en-US" b="1" dirty="0">
                <a:solidFill>
                  <a:schemeClr val="bg1"/>
                </a:solidFill>
              </a:rPr>
              <a:t>Object Storage / File Storage</a:t>
            </a:r>
          </a:p>
          <a:p>
            <a:endParaRPr lang="en-US" dirty="0"/>
          </a:p>
        </p:txBody>
      </p:sp>
      <p:sp>
        <p:nvSpPr>
          <p:cNvPr id="3" name="Title 2">
            <a:extLst>
              <a:ext uri="{FF2B5EF4-FFF2-40B4-BE49-F238E27FC236}">
                <a16:creationId xmlns:a16="http://schemas.microsoft.com/office/drawing/2014/main" id="{4A164D3C-2770-4A78-B228-300ACBAA8440}"/>
              </a:ext>
            </a:extLst>
          </p:cNvPr>
          <p:cNvSpPr>
            <a:spLocks noGrp="1"/>
          </p:cNvSpPr>
          <p:nvPr>
            <p:ph type="title"/>
          </p:nvPr>
        </p:nvSpPr>
        <p:spPr/>
        <p:txBody>
          <a:bodyPr/>
          <a:lstStyle/>
          <a:p>
            <a:r>
              <a:rPr lang="en-US" dirty="0">
                <a:solidFill>
                  <a:schemeClr val="bg1"/>
                </a:solidFill>
              </a:rPr>
              <a:t>Storage Options</a:t>
            </a:r>
          </a:p>
        </p:txBody>
      </p:sp>
      <p:pic>
        <p:nvPicPr>
          <p:cNvPr id="5" name="Picture 4">
            <a:extLst>
              <a:ext uri="{FF2B5EF4-FFF2-40B4-BE49-F238E27FC236}">
                <a16:creationId xmlns:a16="http://schemas.microsoft.com/office/drawing/2014/main" id="{AC8A7EE6-1DC6-47AA-B84D-DAAB066A7895}"/>
              </a:ext>
            </a:extLst>
          </p:cNvPr>
          <p:cNvPicPr>
            <a:picLocks noChangeAspect="1"/>
          </p:cNvPicPr>
          <p:nvPr/>
        </p:nvPicPr>
        <p:blipFill>
          <a:blip r:embed="rId3"/>
          <a:stretch>
            <a:fillRect/>
          </a:stretch>
        </p:blipFill>
        <p:spPr>
          <a:xfrm>
            <a:off x="8363857" y="606837"/>
            <a:ext cx="1621272" cy="1621272"/>
          </a:xfrm>
          <a:prstGeom prst="rect">
            <a:avLst/>
          </a:prstGeom>
        </p:spPr>
      </p:pic>
      <p:pic>
        <p:nvPicPr>
          <p:cNvPr id="9" name="Picture 8">
            <a:extLst>
              <a:ext uri="{FF2B5EF4-FFF2-40B4-BE49-F238E27FC236}">
                <a16:creationId xmlns:a16="http://schemas.microsoft.com/office/drawing/2014/main" id="{B3559DC7-FF11-43AE-BF59-1D7A92D7597C}"/>
              </a:ext>
            </a:extLst>
          </p:cNvPr>
          <p:cNvPicPr>
            <a:picLocks noChangeAspect="1"/>
          </p:cNvPicPr>
          <p:nvPr/>
        </p:nvPicPr>
        <p:blipFill>
          <a:blip r:embed="rId4"/>
          <a:stretch>
            <a:fillRect/>
          </a:stretch>
        </p:blipFill>
        <p:spPr>
          <a:xfrm>
            <a:off x="9446134" y="4508978"/>
            <a:ext cx="1621272" cy="1621272"/>
          </a:xfrm>
          <a:prstGeom prst="rect">
            <a:avLst/>
          </a:prstGeom>
        </p:spPr>
      </p:pic>
      <p:pic>
        <p:nvPicPr>
          <p:cNvPr id="10" name="Picture 9"/>
          <p:cNvPicPr>
            <a:picLocks noChangeAspect="1"/>
          </p:cNvPicPr>
          <p:nvPr/>
        </p:nvPicPr>
        <p:blipFill>
          <a:blip r:embed="rId5">
            <a:clrChange>
              <a:clrFrom>
                <a:srgbClr val="FFFFFF"/>
              </a:clrFrom>
              <a:clrTo>
                <a:srgbClr val="FFFFFF">
                  <a:alpha val="0"/>
                </a:srgbClr>
              </a:clrTo>
            </a:clrChange>
          </a:blip>
          <a:stretch>
            <a:fillRect/>
          </a:stretch>
        </p:blipFill>
        <p:spPr>
          <a:xfrm>
            <a:off x="6657176" y="2460748"/>
            <a:ext cx="1662731" cy="1543206"/>
          </a:xfrm>
          <a:prstGeom prst="rect">
            <a:avLst/>
          </a:prstGeom>
        </p:spPr>
      </p:pic>
      <p:pic>
        <p:nvPicPr>
          <p:cNvPr id="11" name="Picture 10"/>
          <p:cNvPicPr>
            <a:picLocks noChangeAspect="1"/>
          </p:cNvPicPr>
          <p:nvPr/>
        </p:nvPicPr>
        <p:blipFill>
          <a:blip r:embed="rId6"/>
          <a:stretch>
            <a:fillRect/>
          </a:stretch>
        </p:blipFill>
        <p:spPr>
          <a:xfrm>
            <a:off x="10098989" y="2605244"/>
            <a:ext cx="1678650" cy="1446754"/>
          </a:xfrm>
          <a:prstGeom prst="rect">
            <a:avLst/>
          </a:prstGeom>
        </p:spPr>
      </p:pic>
      <p:pic>
        <p:nvPicPr>
          <p:cNvPr id="12" name="Picture 11"/>
          <p:cNvPicPr>
            <a:picLocks noChangeAspect="1"/>
          </p:cNvPicPr>
          <p:nvPr/>
        </p:nvPicPr>
        <p:blipFill>
          <a:blip r:embed="rId7"/>
          <a:stretch>
            <a:fillRect/>
          </a:stretch>
        </p:blipFill>
        <p:spPr>
          <a:xfrm>
            <a:off x="7551880" y="4649056"/>
            <a:ext cx="1536053" cy="1481194"/>
          </a:xfrm>
          <a:prstGeom prst="rect">
            <a:avLst/>
          </a:prstGeom>
        </p:spPr>
      </p:pic>
    </p:spTree>
    <p:extLst>
      <p:ext uri="{BB962C8B-B14F-4D97-AF65-F5344CB8AC3E}">
        <p14:creationId xmlns:p14="http://schemas.microsoft.com/office/powerpoint/2010/main" val="27439253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BF8ABBC-40E8-4920-AC78-4C217639E566}"/>
              </a:ext>
            </a:extLst>
          </p:cNvPr>
          <p:cNvSpPr/>
          <p:nvPr/>
        </p:nvSpPr>
        <p:spPr bwMode="auto">
          <a:xfrm>
            <a:off x="4927037" y="2488172"/>
            <a:ext cx="2331720" cy="31826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marL="0" marR="0" lvl="0" indent="0" defTabSz="856859"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a:p>
            <a:pPr marL="0" marR="0" lvl="0" indent="0" defTabSz="856764"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Fully Managed File Shares in the Cloud</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SMB and REST access</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“Lift and shift” legacy apps</a:t>
            </a:r>
          </a:p>
          <a:p>
            <a:pPr marL="0" marR="0" lvl="0" indent="0" defTabSz="856859" eaLnBrk="1" fontAlgn="base" latinLnBrk="0" hangingPunct="1">
              <a:lnSpc>
                <a:spcPct val="100000"/>
              </a:lnSpc>
              <a:spcBef>
                <a:spcPct val="0"/>
              </a:spcBef>
              <a:spcAft>
                <a:spcPct val="0"/>
              </a:spcAft>
              <a:buClrTx/>
              <a:buSzTx/>
              <a:buFontTx/>
              <a:buNone/>
              <a:tabLst/>
              <a:defRPr/>
            </a:pPr>
            <a:endParaRPr lang="en-US" sz="1400" kern="0" dirty="0">
              <a:gradFill>
                <a:gsLst>
                  <a:gs pos="0">
                    <a:srgbClr val="FFFFFF"/>
                  </a:gs>
                  <a:gs pos="100000">
                    <a:srgbClr val="FFFFFF"/>
                  </a:gs>
                </a:gsLst>
                <a:lin ang="5400000" scaled="0"/>
              </a:gradFill>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Synch with on-premises (New!)</a:t>
            </a:r>
          </a:p>
        </p:txBody>
      </p:sp>
      <p:sp>
        <p:nvSpPr>
          <p:cNvPr id="19" name="Rectangle 18">
            <a:extLst>
              <a:ext uri="{FF2B5EF4-FFF2-40B4-BE49-F238E27FC236}">
                <a16:creationId xmlns:a16="http://schemas.microsoft.com/office/drawing/2014/main" id="{594CCF56-4AB8-4A1D-817D-C6B8E5D60FBB}"/>
              </a:ext>
            </a:extLst>
          </p:cNvPr>
          <p:cNvSpPr/>
          <p:nvPr/>
        </p:nvSpPr>
        <p:spPr bwMode="auto">
          <a:xfrm>
            <a:off x="9659021" y="2488173"/>
            <a:ext cx="2331720" cy="318269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marL="0" marR="0" lvl="0" indent="0" defTabSz="856859"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Queues</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Reliable queues at scale for cloud services</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cs typeface="Segoe UI" pitchFamily="34" charset="0"/>
              </a:rPr>
              <a:t>Decouple and scale components</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cs typeface="Segoe UI" pitchFamily="34" charset="0"/>
              </a:rPr>
              <a:t>Message visibility timeout and update message to protect against unreliable dequeuers </a:t>
            </a:r>
          </a:p>
        </p:txBody>
      </p:sp>
      <p:sp>
        <p:nvSpPr>
          <p:cNvPr id="20" name="Rectangle 19">
            <a:extLst>
              <a:ext uri="{FF2B5EF4-FFF2-40B4-BE49-F238E27FC236}">
                <a16:creationId xmlns:a16="http://schemas.microsoft.com/office/drawing/2014/main" id="{1FF0C73B-73E5-480F-B56B-F7A897CD85E7}"/>
              </a:ext>
            </a:extLst>
          </p:cNvPr>
          <p:cNvSpPr/>
          <p:nvPr/>
        </p:nvSpPr>
        <p:spPr bwMode="auto">
          <a:xfrm>
            <a:off x="7285161" y="2488173"/>
            <a:ext cx="2331720" cy="318269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marL="0" marR="0" lvl="0" indent="0" defTabSz="856859"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Tables</a:t>
            </a:r>
          </a:p>
          <a:p>
            <a:pPr defTabSz="856859" fontAlgn="base">
              <a:spcBef>
                <a:spcPct val="0"/>
              </a:spcBef>
              <a:spcAft>
                <a:spcPct val="0"/>
              </a:spcAft>
              <a:defRPr/>
            </a:pPr>
            <a:r>
              <a:rPr lang="en-US" sz="1600" kern="0" dirty="0">
                <a:solidFill>
                  <a:srgbClr val="FFFFFF"/>
                </a:solidFill>
                <a:latin typeface="Segoe UI"/>
                <a:ea typeface="Segoe UI" pitchFamily="34" charset="0"/>
                <a:cs typeface="Segoe UI" pitchFamily="34" charset="0"/>
              </a:rPr>
              <a:t>Massive auto-scaling NoSQL store</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Dynamic scaling based on load</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Scale to PBs of table data </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Fast key/value lookups</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EA468660-10BD-4831-BF3C-54AA8634F551}"/>
              </a:ext>
            </a:extLst>
          </p:cNvPr>
          <p:cNvSpPr>
            <a:spLocks noGrp="1"/>
          </p:cNvSpPr>
          <p:nvPr>
            <p:ph type="title"/>
          </p:nvPr>
        </p:nvSpPr>
        <p:spPr/>
        <p:txBody>
          <a:bodyPr/>
          <a:lstStyle/>
          <a:p>
            <a:r>
              <a:rPr lang="en-US" dirty="0"/>
              <a:t>Azure Storage</a:t>
            </a:r>
          </a:p>
        </p:txBody>
      </p:sp>
      <p:sp>
        <p:nvSpPr>
          <p:cNvPr id="6" name="Rectangle 5">
            <a:extLst>
              <a:ext uri="{FF2B5EF4-FFF2-40B4-BE49-F238E27FC236}">
                <a16:creationId xmlns:a16="http://schemas.microsoft.com/office/drawing/2014/main" id="{03574E7B-24AF-4714-977B-8750BB874B80}"/>
              </a:ext>
            </a:extLst>
          </p:cNvPr>
          <p:cNvSpPr/>
          <p:nvPr/>
        </p:nvSpPr>
        <p:spPr bwMode="auto">
          <a:xfrm>
            <a:off x="2568913" y="2488172"/>
            <a:ext cx="2331720" cy="31826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marL="0" marR="0" lvl="0" indent="0" defTabSz="856859"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Disks</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Persistent disks for Azure IaaS VMs</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 Disks option: SSD based, high IOPS, low latency</a:t>
            </a:r>
          </a:p>
        </p:txBody>
      </p:sp>
      <p:sp>
        <p:nvSpPr>
          <p:cNvPr id="7" name="Rectangle 6">
            <a:extLst>
              <a:ext uri="{FF2B5EF4-FFF2-40B4-BE49-F238E27FC236}">
                <a16:creationId xmlns:a16="http://schemas.microsoft.com/office/drawing/2014/main" id="{F5E876E2-33E9-4D03-BF5D-F8CB57CE1B53}"/>
              </a:ext>
            </a:extLst>
          </p:cNvPr>
          <p:cNvSpPr/>
          <p:nvPr/>
        </p:nvSpPr>
        <p:spPr bwMode="auto">
          <a:xfrm>
            <a:off x="163585" y="5726568"/>
            <a:ext cx="11827158" cy="946248"/>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ctr" anchorCtr="0" forceAA="0" compatLnSpc="1">
            <a:prstTxWarp prst="textNoShape">
              <a:avLst/>
            </a:prstTxWarp>
            <a:noAutofit/>
          </a:bodyPr>
          <a:lstStyle/>
          <a:p>
            <a:pPr marL="0" marR="0" lvl="0" indent="0" algn="ctr" defTabSz="856859"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Built on a unified Distributed Storage System</a:t>
            </a:r>
          </a:p>
          <a:p>
            <a:pPr marL="0" marR="0" lvl="0" indent="0" algn="ctr" defTabSz="85685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Durability, Encryption at Rest, Strongly Consistent Replication, Fault Tolerance, Auto Load-Balancing</a:t>
            </a: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1F90B6ED-75CE-4E1A-9E3F-FF0F1CC67967}"/>
              </a:ext>
            </a:extLst>
          </p:cNvPr>
          <p:cNvSpPr/>
          <p:nvPr/>
        </p:nvSpPr>
        <p:spPr bwMode="auto">
          <a:xfrm>
            <a:off x="184386" y="2488172"/>
            <a:ext cx="2331720" cy="31826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marL="0" marR="0" lvl="0" indent="0" defTabSz="856859"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Blobs</a:t>
            </a:r>
          </a:p>
          <a:p>
            <a:pPr marR="0" lvl="0" indent="0" defTabSz="856859" fontAlgn="base">
              <a:lnSpc>
                <a:spcPct val="100000"/>
              </a:lnSpc>
              <a:spcBef>
                <a:spcPct val="0"/>
              </a:spcBef>
              <a:spcAft>
                <a:spcPct val="0"/>
              </a:spcAft>
              <a:buClrTx/>
              <a:buSzTx/>
              <a:buFontTx/>
              <a:buNone/>
              <a:tabLst/>
              <a:defRPr/>
            </a:pPr>
            <a:r>
              <a:rPr lang="en-US" sz="1600" kern="0" dirty="0">
                <a:solidFill>
                  <a:srgbClr val="FFFFFF"/>
                </a:solidFill>
                <a:latin typeface="Segoe UI"/>
                <a:ea typeface="Segoe UI" pitchFamily="34" charset="0"/>
                <a:cs typeface="Segoe UI" pitchFamily="34" charset="0"/>
              </a:rPr>
              <a:t>Highly scalable, REST based cloud object store</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Block Blobs: Sequential file I/O</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Cool Tier Available</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Page Blobs: Random-write pattern data</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Append Blobs</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 name="Group 27">
            <a:extLst>
              <a:ext uri="{FF2B5EF4-FFF2-40B4-BE49-F238E27FC236}">
                <a16:creationId xmlns:a16="http://schemas.microsoft.com/office/drawing/2014/main" id="{B6143096-9F46-4E90-A644-DA425A485184}"/>
              </a:ext>
            </a:extLst>
          </p:cNvPr>
          <p:cNvGrpSpPr/>
          <p:nvPr/>
        </p:nvGrpSpPr>
        <p:grpSpPr>
          <a:xfrm>
            <a:off x="2595317" y="2488172"/>
            <a:ext cx="4647704" cy="3182695"/>
            <a:chOff x="5013099" y="2477414"/>
            <a:chExt cx="7063704" cy="3182695"/>
          </a:xfrm>
        </p:grpSpPr>
        <p:sp>
          <p:nvSpPr>
            <p:cNvPr id="23" name="Rectangle 22">
              <a:extLst>
                <a:ext uri="{FF2B5EF4-FFF2-40B4-BE49-F238E27FC236}">
                  <a16:creationId xmlns:a16="http://schemas.microsoft.com/office/drawing/2014/main" id="{F44649C0-AFC3-48FF-80F3-909FF3C6565C}"/>
                </a:ext>
              </a:extLst>
            </p:cNvPr>
            <p:cNvSpPr/>
            <p:nvPr/>
          </p:nvSpPr>
          <p:spPr>
            <a:xfrm>
              <a:off x="5013099" y="2477414"/>
              <a:ext cx="7063704" cy="318269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7A7DFE46-50B7-4A08-A826-4CB8FDF9F3A3}"/>
                </a:ext>
              </a:extLst>
            </p:cNvPr>
            <p:cNvSpPr txBox="1"/>
            <p:nvPr/>
          </p:nvSpPr>
          <p:spPr>
            <a:xfrm>
              <a:off x="5066646" y="2946269"/>
              <a:ext cx="6852430" cy="1569660"/>
            </a:xfrm>
            <a:prstGeom prst="rect">
              <a:avLst/>
            </a:prstGeom>
            <a:noFill/>
          </p:spPr>
          <p:txBody>
            <a:bodyPr wrap="square" rtlCol="0">
              <a:spAutoFit/>
            </a:bodyPr>
            <a:lstStyle/>
            <a:p>
              <a:pPr algn="ctr"/>
              <a:r>
                <a:rPr lang="en-US" sz="3200" dirty="0">
                  <a:solidFill>
                    <a:schemeClr val="bg1"/>
                  </a:solidFill>
                </a:rPr>
                <a:t>Azure Storage Technologies typically leveraged for Applications</a:t>
              </a:r>
            </a:p>
          </p:txBody>
        </p:sp>
      </p:grpSp>
      <p:pic>
        <p:nvPicPr>
          <p:cNvPr id="14" name="Picture 13">
            <a:extLst>
              <a:ext uri="{FF2B5EF4-FFF2-40B4-BE49-F238E27FC236}">
                <a16:creationId xmlns:a16="http://schemas.microsoft.com/office/drawing/2014/main" id="{72B2245B-3D76-49DF-8554-4E7AEFD63A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48323" y="435284"/>
            <a:ext cx="1449237" cy="1449237"/>
          </a:xfrm>
          <a:prstGeom prst="rect">
            <a:avLst/>
          </a:prstGeom>
        </p:spPr>
      </p:pic>
      <p:grpSp>
        <p:nvGrpSpPr>
          <p:cNvPr id="15" name="Group 14">
            <a:extLst>
              <a:ext uri="{FF2B5EF4-FFF2-40B4-BE49-F238E27FC236}">
                <a16:creationId xmlns:a16="http://schemas.microsoft.com/office/drawing/2014/main" id="{EDB3F0DD-8797-4227-A15F-F61A1CDF6861}"/>
              </a:ext>
            </a:extLst>
          </p:cNvPr>
          <p:cNvGrpSpPr/>
          <p:nvPr/>
        </p:nvGrpSpPr>
        <p:grpSpPr>
          <a:xfrm>
            <a:off x="10206744" y="558044"/>
            <a:ext cx="1464719" cy="1203716"/>
            <a:chOff x="8659813" y="3567113"/>
            <a:chExt cx="3484563" cy="3005137"/>
          </a:xfrm>
          <a:solidFill>
            <a:srgbClr val="0070C0"/>
          </a:solidFill>
        </p:grpSpPr>
        <p:sp>
          <p:nvSpPr>
            <p:cNvPr id="16" name="Freeform 5">
              <a:extLst>
                <a:ext uri="{FF2B5EF4-FFF2-40B4-BE49-F238E27FC236}">
                  <a16:creationId xmlns:a16="http://schemas.microsoft.com/office/drawing/2014/main" id="{D147DF0A-EB7D-4D10-BDC9-64EBAEEFB886}"/>
                </a:ext>
              </a:extLst>
            </p:cNvPr>
            <p:cNvSpPr>
              <a:spLocks/>
            </p:cNvSpPr>
            <p:nvPr/>
          </p:nvSpPr>
          <p:spPr bwMode="auto">
            <a:xfrm>
              <a:off x="10612438" y="4865688"/>
              <a:ext cx="757238" cy="292100"/>
            </a:xfrm>
            <a:custGeom>
              <a:avLst/>
              <a:gdLst>
                <a:gd name="T0" fmla="*/ 477 w 477"/>
                <a:gd name="T1" fmla="*/ 0 h 184"/>
                <a:gd name="T2" fmla="*/ 0 w 477"/>
                <a:gd name="T3" fmla="*/ 0 h 184"/>
                <a:gd name="T4" fmla="*/ 238 w 477"/>
                <a:gd name="T5" fmla="*/ 184 h 184"/>
                <a:gd name="T6" fmla="*/ 477 w 477"/>
                <a:gd name="T7" fmla="*/ 0 h 184"/>
              </a:gdLst>
              <a:ahLst/>
              <a:cxnLst>
                <a:cxn ang="0">
                  <a:pos x="T0" y="T1"/>
                </a:cxn>
                <a:cxn ang="0">
                  <a:pos x="T2" y="T3"/>
                </a:cxn>
                <a:cxn ang="0">
                  <a:pos x="T4" y="T5"/>
                </a:cxn>
                <a:cxn ang="0">
                  <a:pos x="T6" y="T7"/>
                </a:cxn>
              </a:cxnLst>
              <a:rect l="0" t="0" r="r" b="b"/>
              <a:pathLst>
                <a:path w="477" h="184">
                  <a:moveTo>
                    <a:pt x="477" y="0"/>
                  </a:moveTo>
                  <a:lnTo>
                    <a:pt x="0" y="0"/>
                  </a:lnTo>
                  <a:lnTo>
                    <a:pt x="238" y="184"/>
                  </a:lnTo>
                  <a:lnTo>
                    <a:pt x="4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 name="Freeform 6">
              <a:extLst>
                <a:ext uri="{FF2B5EF4-FFF2-40B4-BE49-F238E27FC236}">
                  <a16:creationId xmlns:a16="http://schemas.microsoft.com/office/drawing/2014/main" id="{B3A12F8F-83A6-4BDC-AF05-F586AEB030C3}"/>
                </a:ext>
              </a:extLst>
            </p:cNvPr>
            <p:cNvSpPr>
              <a:spLocks/>
            </p:cNvSpPr>
            <p:nvPr/>
          </p:nvSpPr>
          <p:spPr bwMode="auto">
            <a:xfrm>
              <a:off x="9458326" y="4968875"/>
              <a:ext cx="796925" cy="458787"/>
            </a:xfrm>
            <a:custGeom>
              <a:avLst/>
              <a:gdLst>
                <a:gd name="T0" fmla="*/ 66 w 139"/>
                <a:gd name="T1" fmla="*/ 52 h 80"/>
                <a:gd name="T2" fmla="*/ 61 w 139"/>
                <a:gd name="T3" fmla="*/ 50 h 80"/>
                <a:gd name="T4" fmla="*/ 0 w 139"/>
                <a:gd name="T5" fmla="*/ 1 h 80"/>
                <a:gd name="T6" fmla="*/ 0 w 139"/>
                <a:gd name="T7" fmla="*/ 80 h 80"/>
                <a:gd name="T8" fmla="*/ 139 w 139"/>
                <a:gd name="T9" fmla="*/ 80 h 80"/>
                <a:gd name="T10" fmla="*/ 139 w 139"/>
                <a:gd name="T11" fmla="*/ 0 h 80"/>
                <a:gd name="T12" fmla="*/ 73 w 139"/>
                <a:gd name="T13" fmla="*/ 50 h 80"/>
                <a:gd name="T14" fmla="*/ 66 w 139"/>
                <a:gd name="T15" fmla="*/ 52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80">
                  <a:moveTo>
                    <a:pt x="66" y="52"/>
                  </a:moveTo>
                  <a:cubicBezTo>
                    <a:pt x="64" y="52"/>
                    <a:pt x="63" y="51"/>
                    <a:pt x="61" y="50"/>
                  </a:cubicBezTo>
                  <a:lnTo>
                    <a:pt x="0" y="1"/>
                  </a:lnTo>
                  <a:lnTo>
                    <a:pt x="0" y="80"/>
                  </a:lnTo>
                  <a:lnTo>
                    <a:pt x="139" y="80"/>
                  </a:lnTo>
                  <a:lnTo>
                    <a:pt x="139" y="0"/>
                  </a:lnTo>
                  <a:lnTo>
                    <a:pt x="73" y="50"/>
                  </a:lnTo>
                  <a:cubicBezTo>
                    <a:pt x="72" y="51"/>
                    <a:pt x="68" y="52"/>
                    <a:pt x="66" y="52"/>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21" name="Freeform 7">
              <a:extLst>
                <a:ext uri="{FF2B5EF4-FFF2-40B4-BE49-F238E27FC236}">
                  <a16:creationId xmlns:a16="http://schemas.microsoft.com/office/drawing/2014/main" id="{BB0B6CC5-C933-413F-B434-ABE6467585BD}"/>
                </a:ext>
              </a:extLst>
            </p:cNvPr>
            <p:cNvSpPr>
              <a:spLocks/>
            </p:cNvSpPr>
            <p:nvPr/>
          </p:nvSpPr>
          <p:spPr bwMode="auto">
            <a:xfrm>
              <a:off x="10594976" y="4968875"/>
              <a:ext cx="803275" cy="458787"/>
            </a:xfrm>
            <a:custGeom>
              <a:avLst/>
              <a:gdLst>
                <a:gd name="T0" fmla="*/ 69 w 140"/>
                <a:gd name="T1" fmla="*/ 52 h 80"/>
                <a:gd name="T2" fmla="*/ 63 w 140"/>
                <a:gd name="T3" fmla="*/ 50 h 80"/>
                <a:gd name="T4" fmla="*/ 0 w 140"/>
                <a:gd name="T5" fmla="*/ 1 h 80"/>
                <a:gd name="T6" fmla="*/ 0 w 140"/>
                <a:gd name="T7" fmla="*/ 80 h 80"/>
                <a:gd name="T8" fmla="*/ 140 w 140"/>
                <a:gd name="T9" fmla="*/ 80 h 80"/>
                <a:gd name="T10" fmla="*/ 140 w 140"/>
                <a:gd name="T11" fmla="*/ 0 h 80"/>
                <a:gd name="T12" fmla="*/ 74 w 140"/>
                <a:gd name="T13" fmla="*/ 50 h 80"/>
                <a:gd name="T14" fmla="*/ 69 w 140"/>
                <a:gd name="T15" fmla="*/ 52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 h="80">
                  <a:moveTo>
                    <a:pt x="69" y="52"/>
                  </a:moveTo>
                  <a:cubicBezTo>
                    <a:pt x="67" y="52"/>
                    <a:pt x="65" y="51"/>
                    <a:pt x="63" y="50"/>
                  </a:cubicBezTo>
                  <a:lnTo>
                    <a:pt x="0" y="1"/>
                  </a:lnTo>
                  <a:lnTo>
                    <a:pt x="0" y="80"/>
                  </a:lnTo>
                  <a:lnTo>
                    <a:pt x="140" y="80"/>
                  </a:lnTo>
                  <a:lnTo>
                    <a:pt x="140" y="0"/>
                  </a:lnTo>
                  <a:lnTo>
                    <a:pt x="74" y="50"/>
                  </a:lnTo>
                  <a:cubicBezTo>
                    <a:pt x="73" y="51"/>
                    <a:pt x="71" y="52"/>
                    <a:pt x="69" y="52"/>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24" name="Freeform 8">
              <a:extLst>
                <a:ext uri="{FF2B5EF4-FFF2-40B4-BE49-F238E27FC236}">
                  <a16:creationId xmlns:a16="http://schemas.microsoft.com/office/drawing/2014/main" id="{E8AA86A5-D583-4E66-B85B-767DB211D448}"/>
                </a:ext>
              </a:extLst>
            </p:cNvPr>
            <p:cNvSpPr>
              <a:spLocks noEditPoints="1"/>
            </p:cNvSpPr>
            <p:nvPr/>
          </p:nvSpPr>
          <p:spPr bwMode="auto">
            <a:xfrm>
              <a:off x="8659813" y="3567113"/>
              <a:ext cx="3484563" cy="3005137"/>
            </a:xfrm>
            <a:custGeom>
              <a:avLst/>
              <a:gdLst>
                <a:gd name="T0" fmla="*/ 455 w 607"/>
                <a:gd name="T1" fmla="*/ 0 h 525"/>
                <a:gd name="T2" fmla="*/ 152 w 607"/>
                <a:gd name="T3" fmla="*/ 0 h 525"/>
                <a:gd name="T4" fmla="*/ 0 w 607"/>
                <a:gd name="T5" fmla="*/ 263 h 525"/>
                <a:gd name="T6" fmla="*/ 152 w 607"/>
                <a:gd name="T7" fmla="*/ 525 h 525"/>
                <a:gd name="T8" fmla="*/ 455 w 607"/>
                <a:gd name="T9" fmla="*/ 525 h 525"/>
                <a:gd name="T10" fmla="*/ 607 w 607"/>
                <a:gd name="T11" fmla="*/ 263 h 525"/>
                <a:gd name="T12" fmla="*/ 455 w 607"/>
                <a:gd name="T13" fmla="*/ 0 h 525"/>
                <a:gd name="T14" fmla="*/ 508 w 607"/>
                <a:gd name="T15" fmla="*/ 374 h 525"/>
                <a:gd name="T16" fmla="*/ 94 w 607"/>
                <a:gd name="T17" fmla="*/ 374 h 525"/>
                <a:gd name="T18" fmla="*/ 71 w 607"/>
                <a:gd name="T19" fmla="*/ 351 h 525"/>
                <a:gd name="T20" fmla="*/ 71 w 607"/>
                <a:gd name="T21" fmla="*/ 193 h 525"/>
                <a:gd name="T22" fmla="*/ 94 w 607"/>
                <a:gd name="T23" fmla="*/ 169 h 525"/>
                <a:gd name="T24" fmla="*/ 508 w 607"/>
                <a:gd name="T25" fmla="*/ 169 h 525"/>
                <a:gd name="T26" fmla="*/ 575 w 607"/>
                <a:gd name="T27" fmla="*/ 272 h 525"/>
                <a:gd name="T28" fmla="*/ 578 w 607"/>
                <a:gd name="T29" fmla="*/ 276 h 525"/>
                <a:gd name="T30" fmla="*/ 575 w 607"/>
                <a:gd name="T31" fmla="*/ 280 h 525"/>
                <a:gd name="T32" fmla="*/ 508 w 607"/>
                <a:gd name="T33" fmla="*/ 374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525">
                  <a:moveTo>
                    <a:pt x="455" y="0"/>
                  </a:moveTo>
                  <a:lnTo>
                    <a:pt x="152" y="0"/>
                  </a:lnTo>
                  <a:lnTo>
                    <a:pt x="0" y="263"/>
                  </a:lnTo>
                  <a:lnTo>
                    <a:pt x="152" y="525"/>
                  </a:lnTo>
                  <a:lnTo>
                    <a:pt x="455" y="525"/>
                  </a:lnTo>
                  <a:lnTo>
                    <a:pt x="607" y="263"/>
                  </a:lnTo>
                  <a:lnTo>
                    <a:pt x="455" y="0"/>
                  </a:lnTo>
                  <a:close/>
                  <a:moveTo>
                    <a:pt x="508" y="374"/>
                  </a:moveTo>
                  <a:lnTo>
                    <a:pt x="94" y="374"/>
                  </a:lnTo>
                  <a:cubicBezTo>
                    <a:pt x="81" y="374"/>
                    <a:pt x="71" y="364"/>
                    <a:pt x="71" y="351"/>
                  </a:cubicBezTo>
                  <a:lnTo>
                    <a:pt x="71" y="193"/>
                  </a:lnTo>
                  <a:cubicBezTo>
                    <a:pt x="71" y="180"/>
                    <a:pt x="81" y="169"/>
                    <a:pt x="94" y="169"/>
                  </a:cubicBezTo>
                  <a:lnTo>
                    <a:pt x="508" y="169"/>
                  </a:lnTo>
                  <a:cubicBezTo>
                    <a:pt x="513" y="169"/>
                    <a:pt x="521" y="169"/>
                    <a:pt x="575" y="272"/>
                  </a:cubicBezTo>
                  <a:lnTo>
                    <a:pt x="578" y="276"/>
                  </a:lnTo>
                  <a:lnTo>
                    <a:pt x="575" y="280"/>
                  </a:lnTo>
                  <a:cubicBezTo>
                    <a:pt x="521" y="374"/>
                    <a:pt x="513" y="374"/>
                    <a:pt x="508" y="374"/>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25" name="Freeform 9">
              <a:extLst>
                <a:ext uri="{FF2B5EF4-FFF2-40B4-BE49-F238E27FC236}">
                  <a16:creationId xmlns:a16="http://schemas.microsoft.com/office/drawing/2014/main" id="{D5761E47-0ECE-482E-889D-DF9176075959}"/>
                </a:ext>
              </a:extLst>
            </p:cNvPr>
            <p:cNvSpPr>
              <a:spLocks/>
            </p:cNvSpPr>
            <p:nvPr/>
          </p:nvSpPr>
          <p:spPr bwMode="auto">
            <a:xfrm>
              <a:off x="9458326" y="4865688"/>
              <a:ext cx="757238" cy="292100"/>
            </a:xfrm>
            <a:custGeom>
              <a:avLst/>
              <a:gdLst>
                <a:gd name="T0" fmla="*/ 477 w 477"/>
                <a:gd name="T1" fmla="*/ 0 h 184"/>
                <a:gd name="T2" fmla="*/ 0 w 477"/>
                <a:gd name="T3" fmla="*/ 0 h 184"/>
                <a:gd name="T4" fmla="*/ 238 w 477"/>
                <a:gd name="T5" fmla="*/ 184 h 184"/>
                <a:gd name="T6" fmla="*/ 477 w 477"/>
                <a:gd name="T7" fmla="*/ 0 h 184"/>
              </a:gdLst>
              <a:ahLst/>
              <a:cxnLst>
                <a:cxn ang="0">
                  <a:pos x="T0" y="T1"/>
                </a:cxn>
                <a:cxn ang="0">
                  <a:pos x="T2" y="T3"/>
                </a:cxn>
                <a:cxn ang="0">
                  <a:pos x="T4" y="T5"/>
                </a:cxn>
                <a:cxn ang="0">
                  <a:pos x="T6" y="T7"/>
                </a:cxn>
              </a:cxnLst>
              <a:rect l="0" t="0" r="r" b="b"/>
              <a:pathLst>
                <a:path w="477" h="184">
                  <a:moveTo>
                    <a:pt x="477" y="0"/>
                  </a:moveTo>
                  <a:lnTo>
                    <a:pt x="0" y="0"/>
                  </a:lnTo>
                  <a:lnTo>
                    <a:pt x="238" y="184"/>
                  </a:lnTo>
                  <a:lnTo>
                    <a:pt x="4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 name="Freeform 10">
              <a:extLst>
                <a:ext uri="{FF2B5EF4-FFF2-40B4-BE49-F238E27FC236}">
                  <a16:creationId xmlns:a16="http://schemas.microsoft.com/office/drawing/2014/main" id="{FE83ACEA-D072-42A1-975F-DCE358A618E3}"/>
                </a:ext>
              </a:extLst>
            </p:cNvPr>
            <p:cNvSpPr>
              <a:spLocks noEditPoints="1"/>
            </p:cNvSpPr>
            <p:nvPr/>
          </p:nvSpPr>
          <p:spPr bwMode="auto">
            <a:xfrm>
              <a:off x="9159876" y="4630738"/>
              <a:ext cx="2709863" cy="985837"/>
            </a:xfrm>
            <a:custGeom>
              <a:avLst/>
              <a:gdLst>
                <a:gd name="T0" fmla="*/ 7 w 472"/>
                <a:gd name="T1" fmla="*/ 0 h 172"/>
                <a:gd name="T2" fmla="*/ 0 w 472"/>
                <a:gd name="T3" fmla="*/ 7 h 172"/>
                <a:gd name="T4" fmla="*/ 0 w 472"/>
                <a:gd name="T5" fmla="*/ 165 h 172"/>
                <a:gd name="T6" fmla="*/ 7 w 472"/>
                <a:gd name="T7" fmla="*/ 172 h 172"/>
                <a:gd name="T8" fmla="*/ 418 w 472"/>
                <a:gd name="T9" fmla="*/ 172 h 172"/>
                <a:gd name="T10" fmla="*/ 472 w 472"/>
                <a:gd name="T11" fmla="*/ 89 h 172"/>
                <a:gd name="T12" fmla="*/ 418 w 472"/>
                <a:gd name="T13" fmla="*/ 0 h 172"/>
                <a:gd name="T14" fmla="*/ 7 w 472"/>
                <a:gd name="T15" fmla="*/ 0 h 172"/>
                <a:gd name="T16" fmla="*/ 7 w 472"/>
                <a:gd name="T17" fmla="*/ 0 h 172"/>
                <a:gd name="T18" fmla="*/ 208 w 472"/>
                <a:gd name="T19" fmla="*/ 147 h 172"/>
                <a:gd name="T20" fmla="*/ 197 w 472"/>
                <a:gd name="T21" fmla="*/ 156 h 172"/>
                <a:gd name="T22" fmla="*/ 41 w 472"/>
                <a:gd name="T23" fmla="*/ 156 h 172"/>
                <a:gd name="T24" fmla="*/ 35 w 472"/>
                <a:gd name="T25" fmla="*/ 147 h 172"/>
                <a:gd name="T26" fmla="*/ 35 w 472"/>
                <a:gd name="T27" fmla="*/ 30 h 172"/>
                <a:gd name="T28" fmla="*/ 41 w 472"/>
                <a:gd name="T29" fmla="*/ 24 h 172"/>
                <a:gd name="T30" fmla="*/ 197 w 472"/>
                <a:gd name="T31" fmla="*/ 24 h 172"/>
                <a:gd name="T32" fmla="*/ 208 w 472"/>
                <a:gd name="T33" fmla="*/ 30 h 172"/>
                <a:gd name="T34" fmla="*/ 208 w 472"/>
                <a:gd name="T35" fmla="*/ 147 h 172"/>
                <a:gd name="T36" fmla="*/ 406 w 472"/>
                <a:gd name="T37" fmla="*/ 147 h 172"/>
                <a:gd name="T38" fmla="*/ 398 w 472"/>
                <a:gd name="T39" fmla="*/ 156 h 172"/>
                <a:gd name="T40" fmla="*/ 242 w 472"/>
                <a:gd name="T41" fmla="*/ 156 h 172"/>
                <a:gd name="T42" fmla="*/ 234 w 472"/>
                <a:gd name="T43" fmla="*/ 147 h 172"/>
                <a:gd name="T44" fmla="*/ 234 w 472"/>
                <a:gd name="T45" fmla="*/ 30 h 172"/>
                <a:gd name="T46" fmla="*/ 242 w 472"/>
                <a:gd name="T47" fmla="*/ 24 h 172"/>
                <a:gd name="T48" fmla="*/ 398 w 472"/>
                <a:gd name="T49" fmla="*/ 24 h 172"/>
                <a:gd name="T50" fmla="*/ 406 w 472"/>
                <a:gd name="T51" fmla="*/ 30 h 172"/>
                <a:gd name="T52" fmla="*/ 406 w 472"/>
                <a:gd name="T53" fmla="*/ 147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72" h="172">
                  <a:moveTo>
                    <a:pt x="7" y="0"/>
                  </a:moveTo>
                  <a:cubicBezTo>
                    <a:pt x="3" y="0"/>
                    <a:pt x="0" y="3"/>
                    <a:pt x="0" y="7"/>
                  </a:cubicBezTo>
                  <a:lnTo>
                    <a:pt x="0" y="165"/>
                  </a:lnTo>
                  <a:cubicBezTo>
                    <a:pt x="0" y="168"/>
                    <a:pt x="3" y="172"/>
                    <a:pt x="7" y="172"/>
                  </a:cubicBezTo>
                  <a:lnTo>
                    <a:pt x="418" y="172"/>
                  </a:lnTo>
                  <a:cubicBezTo>
                    <a:pt x="426" y="165"/>
                    <a:pt x="451" y="126"/>
                    <a:pt x="472" y="89"/>
                  </a:cubicBezTo>
                  <a:cubicBezTo>
                    <a:pt x="451" y="50"/>
                    <a:pt x="426" y="8"/>
                    <a:pt x="418" y="0"/>
                  </a:cubicBezTo>
                  <a:lnTo>
                    <a:pt x="7" y="0"/>
                  </a:lnTo>
                  <a:lnTo>
                    <a:pt x="7" y="0"/>
                  </a:lnTo>
                  <a:close/>
                  <a:moveTo>
                    <a:pt x="208" y="147"/>
                  </a:moveTo>
                  <a:cubicBezTo>
                    <a:pt x="208" y="152"/>
                    <a:pt x="202" y="156"/>
                    <a:pt x="197" y="156"/>
                  </a:cubicBezTo>
                  <a:lnTo>
                    <a:pt x="41" y="156"/>
                  </a:lnTo>
                  <a:cubicBezTo>
                    <a:pt x="36" y="156"/>
                    <a:pt x="35" y="152"/>
                    <a:pt x="35" y="147"/>
                  </a:cubicBezTo>
                  <a:lnTo>
                    <a:pt x="35" y="30"/>
                  </a:lnTo>
                  <a:cubicBezTo>
                    <a:pt x="35" y="25"/>
                    <a:pt x="36" y="24"/>
                    <a:pt x="41" y="24"/>
                  </a:cubicBezTo>
                  <a:lnTo>
                    <a:pt x="197" y="24"/>
                  </a:lnTo>
                  <a:cubicBezTo>
                    <a:pt x="202" y="24"/>
                    <a:pt x="208" y="25"/>
                    <a:pt x="208" y="30"/>
                  </a:cubicBezTo>
                  <a:lnTo>
                    <a:pt x="208" y="147"/>
                  </a:lnTo>
                  <a:close/>
                  <a:moveTo>
                    <a:pt x="406" y="147"/>
                  </a:moveTo>
                  <a:cubicBezTo>
                    <a:pt x="406" y="152"/>
                    <a:pt x="403" y="156"/>
                    <a:pt x="398" y="156"/>
                  </a:cubicBezTo>
                  <a:lnTo>
                    <a:pt x="242" y="156"/>
                  </a:lnTo>
                  <a:cubicBezTo>
                    <a:pt x="237" y="156"/>
                    <a:pt x="234" y="152"/>
                    <a:pt x="234" y="147"/>
                  </a:cubicBezTo>
                  <a:lnTo>
                    <a:pt x="234" y="30"/>
                  </a:lnTo>
                  <a:cubicBezTo>
                    <a:pt x="234" y="25"/>
                    <a:pt x="237" y="24"/>
                    <a:pt x="242" y="24"/>
                  </a:cubicBezTo>
                  <a:lnTo>
                    <a:pt x="398" y="24"/>
                  </a:lnTo>
                  <a:cubicBezTo>
                    <a:pt x="403" y="24"/>
                    <a:pt x="406" y="25"/>
                    <a:pt x="406" y="30"/>
                  </a:cubicBezTo>
                  <a:lnTo>
                    <a:pt x="406" y="147"/>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30" name="Freeform 5">
            <a:extLst>
              <a:ext uri="{FF2B5EF4-FFF2-40B4-BE49-F238E27FC236}">
                <a16:creationId xmlns:a16="http://schemas.microsoft.com/office/drawing/2014/main" id="{C9ACB10A-82DA-44BB-BC40-A4DE2AA9AF1C}"/>
              </a:ext>
            </a:extLst>
          </p:cNvPr>
          <p:cNvSpPr>
            <a:spLocks noEditPoints="1"/>
          </p:cNvSpPr>
          <p:nvPr/>
        </p:nvSpPr>
        <p:spPr bwMode="auto">
          <a:xfrm>
            <a:off x="6948075" y="583074"/>
            <a:ext cx="1393112" cy="1217084"/>
          </a:xfrm>
          <a:custGeom>
            <a:avLst/>
            <a:gdLst>
              <a:gd name="T0" fmla="*/ 1692 w 2257"/>
              <a:gd name="T1" fmla="*/ 0 h 1946"/>
              <a:gd name="T2" fmla="*/ 565 w 2257"/>
              <a:gd name="T3" fmla="*/ 0 h 1946"/>
              <a:gd name="T4" fmla="*/ 0 w 2257"/>
              <a:gd name="T5" fmla="*/ 975 h 1946"/>
              <a:gd name="T6" fmla="*/ 565 w 2257"/>
              <a:gd name="T7" fmla="*/ 1946 h 1946"/>
              <a:gd name="T8" fmla="*/ 1692 w 2257"/>
              <a:gd name="T9" fmla="*/ 1946 h 1946"/>
              <a:gd name="T10" fmla="*/ 2257 w 2257"/>
              <a:gd name="T11" fmla="*/ 975 h 1946"/>
              <a:gd name="T12" fmla="*/ 1692 w 2257"/>
              <a:gd name="T13" fmla="*/ 0 h 1946"/>
              <a:gd name="T14" fmla="*/ 1074 w 2257"/>
              <a:gd name="T15" fmla="*/ 512 h 1946"/>
              <a:gd name="T16" fmla="*/ 1335 w 2257"/>
              <a:gd name="T17" fmla="*/ 512 h 1946"/>
              <a:gd name="T18" fmla="*/ 1335 w 2257"/>
              <a:gd name="T19" fmla="*/ 771 h 1946"/>
              <a:gd name="T20" fmla="*/ 1074 w 2257"/>
              <a:gd name="T21" fmla="*/ 771 h 1946"/>
              <a:gd name="T22" fmla="*/ 1074 w 2257"/>
              <a:gd name="T23" fmla="*/ 512 h 1946"/>
              <a:gd name="T24" fmla="*/ 1074 w 2257"/>
              <a:gd name="T25" fmla="*/ 838 h 1946"/>
              <a:gd name="T26" fmla="*/ 1335 w 2257"/>
              <a:gd name="T27" fmla="*/ 838 h 1946"/>
              <a:gd name="T28" fmla="*/ 1335 w 2257"/>
              <a:gd name="T29" fmla="*/ 1098 h 1946"/>
              <a:gd name="T30" fmla="*/ 1074 w 2257"/>
              <a:gd name="T31" fmla="*/ 1098 h 1946"/>
              <a:gd name="T32" fmla="*/ 1074 w 2257"/>
              <a:gd name="T33" fmla="*/ 838 h 1946"/>
              <a:gd name="T34" fmla="*/ 1074 w 2257"/>
              <a:gd name="T35" fmla="*/ 1164 h 1946"/>
              <a:gd name="T36" fmla="*/ 1335 w 2257"/>
              <a:gd name="T37" fmla="*/ 1164 h 1946"/>
              <a:gd name="T38" fmla="*/ 1335 w 2257"/>
              <a:gd name="T39" fmla="*/ 1424 h 1946"/>
              <a:gd name="T40" fmla="*/ 1074 w 2257"/>
              <a:gd name="T41" fmla="*/ 1424 h 1946"/>
              <a:gd name="T42" fmla="*/ 1074 w 2257"/>
              <a:gd name="T43" fmla="*/ 1164 h 1946"/>
              <a:gd name="T44" fmla="*/ 747 w 2257"/>
              <a:gd name="T45" fmla="*/ 512 h 1946"/>
              <a:gd name="T46" fmla="*/ 1004 w 2257"/>
              <a:gd name="T47" fmla="*/ 512 h 1946"/>
              <a:gd name="T48" fmla="*/ 1004 w 2257"/>
              <a:gd name="T49" fmla="*/ 771 h 1946"/>
              <a:gd name="T50" fmla="*/ 747 w 2257"/>
              <a:gd name="T51" fmla="*/ 771 h 1946"/>
              <a:gd name="T52" fmla="*/ 747 w 2257"/>
              <a:gd name="T53" fmla="*/ 512 h 1946"/>
              <a:gd name="T54" fmla="*/ 747 w 2257"/>
              <a:gd name="T55" fmla="*/ 838 h 1946"/>
              <a:gd name="T56" fmla="*/ 1004 w 2257"/>
              <a:gd name="T57" fmla="*/ 838 h 1946"/>
              <a:gd name="T58" fmla="*/ 1004 w 2257"/>
              <a:gd name="T59" fmla="*/ 1098 h 1946"/>
              <a:gd name="T60" fmla="*/ 747 w 2257"/>
              <a:gd name="T61" fmla="*/ 1098 h 1946"/>
              <a:gd name="T62" fmla="*/ 747 w 2257"/>
              <a:gd name="T63" fmla="*/ 838 h 1946"/>
              <a:gd name="T64" fmla="*/ 747 w 2257"/>
              <a:gd name="T65" fmla="*/ 1164 h 1946"/>
              <a:gd name="T66" fmla="*/ 1004 w 2257"/>
              <a:gd name="T67" fmla="*/ 1164 h 1946"/>
              <a:gd name="T68" fmla="*/ 1004 w 2257"/>
              <a:gd name="T69" fmla="*/ 1424 h 1946"/>
              <a:gd name="T70" fmla="*/ 747 w 2257"/>
              <a:gd name="T71" fmla="*/ 1424 h 1946"/>
              <a:gd name="T72" fmla="*/ 747 w 2257"/>
              <a:gd name="T73" fmla="*/ 1164 h 1946"/>
              <a:gd name="T74" fmla="*/ 1658 w 2257"/>
              <a:gd name="T75" fmla="*/ 1565 h 1946"/>
              <a:gd name="T76" fmla="*/ 595 w 2257"/>
              <a:gd name="T77" fmla="*/ 1565 h 1946"/>
              <a:gd name="T78" fmla="*/ 595 w 2257"/>
              <a:gd name="T79" fmla="*/ 504 h 1946"/>
              <a:gd name="T80" fmla="*/ 665 w 2257"/>
              <a:gd name="T81" fmla="*/ 504 h 1946"/>
              <a:gd name="T82" fmla="*/ 665 w 2257"/>
              <a:gd name="T83" fmla="*/ 1494 h 1946"/>
              <a:gd name="T84" fmla="*/ 665 w 2257"/>
              <a:gd name="T85" fmla="*/ 1494 h 1946"/>
              <a:gd name="T86" fmla="*/ 665 w 2257"/>
              <a:gd name="T87" fmla="*/ 1494 h 1946"/>
              <a:gd name="T88" fmla="*/ 1658 w 2257"/>
              <a:gd name="T89" fmla="*/ 1494 h 1946"/>
              <a:gd name="T90" fmla="*/ 1658 w 2257"/>
              <a:gd name="T91" fmla="*/ 1565 h 1946"/>
              <a:gd name="T92" fmla="*/ 1662 w 2257"/>
              <a:gd name="T93" fmla="*/ 1424 h 1946"/>
              <a:gd name="T94" fmla="*/ 1402 w 2257"/>
              <a:gd name="T95" fmla="*/ 1424 h 1946"/>
              <a:gd name="T96" fmla="*/ 1402 w 2257"/>
              <a:gd name="T97" fmla="*/ 1164 h 1946"/>
              <a:gd name="T98" fmla="*/ 1662 w 2257"/>
              <a:gd name="T99" fmla="*/ 1164 h 1946"/>
              <a:gd name="T100" fmla="*/ 1662 w 2257"/>
              <a:gd name="T101" fmla="*/ 1424 h 1946"/>
              <a:gd name="T102" fmla="*/ 1662 w 2257"/>
              <a:gd name="T103" fmla="*/ 1098 h 1946"/>
              <a:gd name="T104" fmla="*/ 1402 w 2257"/>
              <a:gd name="T105" fmla="*/ 1098 h 1946"/>
              <a:gd name="T106" fmla="*/ 1402 w 2257"/>
              <a:gd name="T107" fmla="*/ 838 h 1946"/>
              <a:gd name="T108" fmla="*/ 1662 w 2257"/>
              <a:gd name="T109" fmla="*/ 838 h 1946"/>
              <a:gd name="T110" fmla="*/ 1662 w 2257"/>
              <a:gd name="T111" fmla="*/ 1098 h 1946"/>
              <a:gd name="T112" fmla="*/ 1662 w 2257"/>
              <a:gd name="T113" fmla="*/ 771 h 1946"/>
              <a:gd name="T114" fmla="*/ 1402 w 2257"/>
              <a:gd name="T115" fmla="*/ 771 h 1946"/>
              <a:gd name="T116" fmla="*/ 1402 w 2257"/>
              <a:gd name="T117" fmla="*/ 512 h 1946"/>
              <a:gd name="T118" fmla="*/ 1662 w 2257"/>
              <a:gd name="T119" fmla="*/ 512 h 1946"/>
              <a:gd name="T120" fmla="*/ 1662 w 2257"/>
              <a:gd name="T121" fmla="*/ 771 h 1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57" h="1946">
                <a:moveTo>
                  <a:pt x="1692" y="0"/>
                </a:moveTo>
                <a:lnTo>
                  <a:pt x="565" y="0"/>
                </a:lnTo>
                <a:lnTo>
                  <a:pt x="0" y="975"/>
                </a:lnTo>
                <a:lnTo>
                  <a:pt x="565" y="1946"/>
                </a:lnTo>
                <a:lnTo>
                  <a:pt x="1692" y="1946"/>
                </a:lnTo>
                <a:lnTo>
                  <a:pt x="2257" y="975"/>
                </a:lnTo>
                <a:lnTo>
                  <a:pt x="1692" y="0"/>
                </a:lnTo>
                <a:close/>
                <a:moveTo>
                  <a:pt x="1074" y="512"/>
                </a:moveTo>
                <a:lnTo>
                  <a:pt x="1335" y="512"/>
                </a:lnTo>
                <a:lnTo>
                  <a:pt x="1335" y="771"/>
                </a:lnTo>
                <a:lnTo>
                  <a:pt x="1074" y="771"/>
                </a:lnTo>
                <a:lnTo>
                  <a:pt x="1074" y="512"/>
                </a:lnTo>
                <a:close/>
                <a:moveTo>
                  <a:pt x="1074" y="838"/>
                </a:moveTo>
                <a:lnTo>
                  <a:pt x="1335" y="838"/>
                </a:lnTo>
                <a:lnTo>
                  <a:pt x="1335" y="1098"/>
                </a:lnTo>
                <a:lnTo>
                  <a:pt x="1074" y="1098"/>
                </a:lnTo>
                <a:lnTo>
                  <a:pt x="1074" y="838"/>
                </a:lnTo>
                <a:close/>
                <a:moveTo>
                  <a:pt x="1074" y="1164"/>
                </a:moveTo>
                <a:lnTo>
                  <a:pt x="1335" y="1164"/>
                </a:lnTo>
                <a:lnTo>
                  <a:pt x="1335" y="1424"/>
                </a:lnTo>
                <a:lnTo>
                  <a:pt x="1074" y="1424"/>
                </a:lnTo>
                <a:lnTo>
                  <a:pt x="1074" y="1164"/>
                </a:lnTo>
                <a:close/>
                <a:moveTo>
                  <a:pt x="747" y="512"/>
                </a:moveTo>
                <a:lnTo>
                  <a:pt x="1004" y="512"/>
                </a:lnTo>
                <a:lnTo>
                  <a:pt x="1004" y="771"/>
                </a:lnTo>
                <a:lnTo>
                  <a:pt x="747" y="771"/>
                </a:lnTo>
                <a:lnTo>
                  <a:pt x="747" y="512"/>
                </a:lnTo>
                <a:close/>
                <a:moveTo>
                  <a:pt x="747" y="838"/>
                </a:moveTo>
                <a:lnTo>
                  <a:pt x="1004" y="838"/>
                </a:lnTo>
                <a:lnTo>
                  <a:pt x="1004" y="1098"/>
                </a:lnTo>
                <a:lnTo>
                  <a:pt x="747" y="1098"/>
                </a:lnTo>
                <a:lnTo>
                  <a:pt x="747" y="838"/>
                </a:lnTo>
                <a:close/>
                <a:moveTo>
                  <a:pt x="747" y="1164"/>
                </a:moveTo>
                <a:lnTo>
                  <a:pt x="1004" y="1164"/>
                </a:lnTo>
                <a:lnTo>
                  <a:pt x="1004" y="1424"/>
                </a:lnTo>
                <a:lnTo>
                  <a:pt x="747" y="1424"/>
                </a:lnTo>
                <a:lnTo>
                  <a:pt x="747" y="1164"/>
                </a:lnTo>
                <a:close/>
                <a:moveTo>
                  <a:pt x="1658" y="1565"/>
                </a:moveTo>
                <a:lnTo>
                  <a:pt x="595" y="1565"/>
                </a:lnTo>
                <a:lnTo>
                  <a:pt x="595" y="504"/>
                </a:lnTo>
                <a:lnTo>
                  <a:pt x="665" y="504"/>
                </a:lnTo>
                <a:lnTo>
                  <a:pt x="665" y="1494"/>
                </a:lnTo>
                <a:lnTo>
                  <a:pt x="665" y="1494"/>
                </a:lnTo>
                <a:lnTo>
                  <a:pt x="665" y="1494"/>
                </a:lnTo>
                <a:lnTo>
                  <a:pt x="1658" y="1494"/>
                </a:lnTo>
                <a:lnTo>
                  <a:pt x="1658" y="1565"/>
                </a:lnTo>
                <a:close/>
                <a:moveTo>
                  <a:pt x="1662" y="1424"/>
                </a:moveTo>
                <a:lnTo>
                  <a:pt x="1402" y="1424"/>
                </a:lnTo>
                <a:lnTo>
                  <a:pt x="1402" y="1164"/>
                </a:lnTo>
                <a:lnTo>
                  <a:pt x="1662" y="1164"/>
                </a:lnTo>
                <a:lnTo>
                  <a:pt x="1662" y="1424"/>
                </a:lnTo>
                <a:close/>
                <a:moveTo>
                  <a:pt x="1662" y="1098"/>
                </a:moveTo>
                <a:lnTo>
                  <a:pt x="1402" y="1098"/>
                </a:lnTo>
                <a:lnTo>
                  <a:pt x="1402" y="838"/>
                </a:lnTo>
                <a:lnTo>
                  <a:pt x="1662" y="838"/>
                </a:lnTo>
                <a:lnTo>
                  <a:pt x="1662" y="1098"/>
                </a:lnTo>
                <a:close/>
                <a:moveTo>
                  <a:pt x="1662" y="771"/>
                </a:moveTo>
                <a:lnTo>
                  <a:pt x="1402" y="771"/>
                </a:lnTo>
                <a:lnTo>
                  <a:pt x="1402" y="512"/>
                </a:lnTo>
                <a:lnTo>
                  <a:pt x="1662" y="512"/>
                </a:lnTo>
                <a:lnTo>
                  <a:pt x="1662" y="771"/>
                </a:lnTo>
                <a:close/>
              </a:path>
            </a:pathLst>
          </a:custGeom>
          <a:solidFill>
            <a:srgbClr val="0070C0"/>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987858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44A70-E6C8-4131-8ABE-868656A96131}"/>
              </a:ext>
            </a:extLst>
          </p:cNvPr>
          <p:cNvSpPr>
            <a:spLocks noGrp="1"/>
          </p:cNvSpPr>
          <p:nvPr>
            <p:ph type="title"/>
          </p:nvPr>
        </p:nvSpPr>
        <p:spPr>
          <a:xfrm>
            <a:off x="785497" y="299070"/>
            <a:ext cx="10515600" cy="1325563"/>
          </a:xfrm>
        </p:spPr>
        <p:txBody>
          <a:bodyPr/>
          <a:lstStyle/>
          <a:p>
            <a:r>
              <a:rPr lang="en-US" dirty="0"/>
              <a:t>Data at Rest Encryption Options</a:t>
            </a:r>
          </a:p>
        </p:txBody>
      </p:sp>
      <p:cxnSp>
        <p:nvCxnSpPr>
          <p:cNvPr id="3" name="Straight Connector 2">
            <a:extLst>
              <a:ext uri="{FF2B5EF4-FFF2-40B4-BE49-F238E27FC236}">
                <a16:creationId xmlns:a16="http://schemas.microsoft.com/office/drawing/2014/main" id="{409AC632-6F9F-40C4-B173-347BED6DCCCC}"/>
              </a:ext>
            </a:extLst>
          </p:cNvPr>
          <p:cNvCxnSpPr/>
          <p:nvPr/>
        </p:nvCxnSpPr>
        <p:spPr>
          <a:xfrm>
            <a:off x="6384435" y="2250910"/>
            <a:ext cx="0" cy="3781887"/>
          </a:xfrm>
          <a:prstGeom prst="line">
            <a:avLst/>
          </a:prstGeom>
          <a:noFill/>
          <a:ln w="38100" cap="flat" cmpd="sng" algn="ctr">
            <a:solidFill>
              <a:srgbClr val="FFC000"/>
            </a:solidFill>
            <a:prstDash val="solid"/>
            <a:miter lim="800000"/>
            <a:headEnd type="none"/>
            <a:tailEnd type="none"/>
          </a:ln>
          <a:effectLst/>
        </p:spPr>
      </p:cxnSp>
      <p:sp>
        <p:nvSpPr>
          <p:cNvPr id="4" name="Rectangle 3">
            <a:extLst>
              <a:ext uri="{FF2B5EF4-FFF2-40B4-BE49-F238E27FC236}">
                <a16:creationId xmlns:a16="http://schemas.microsoft.com/office/drawing/2014/main" id="{4E99F846-FC69-40D7-8A7C-7E78AABFCE09}"/>
              </a:ext>
            </a:extLst>
          </p:cNvPr>
          <p:cNvSpPr/>
          <p:nvPr/>
        </p:nvSpPr>
        <p:spPr>
          <a:xfrm>
            <a:off x="6660579" y="1918186"/>
            <a:ext cx="5343929" cy="4939814"/>
          </a:xfrm>
          <a:prstGeom prst="rect">
            <a:avLst/>
          </a:prstGeom>
        </p:spPr>
        <p:txBody>
          <a:bodyPr wrap="square">
            <a:spAutoFit/>
          </a:bodyPr>
          <a:lstStyle/>
          <a:p>
            <a:pPr>
              <a:spcAft>
                <a:spcPts val="612"/>
              </a:spcAft>
              <a:defRPr/>
            </a:pPr>
            <a:r>
              <a:rPr lang="en-US" b="1" dirty="0">
                <a:solidFill>
                  <a:schemeClr val="tx2"/>
                </a:solidFill>
              </a:rPr>
              <a:t>Microsoft:</a:t>
            </a:r>
          </a:p>
          <a:p>
            <a:pPr marL="241245" indent="-241245">
              <a:spcAft>
                <a:spcPts val="612"/>
              </a:spcAft>
              <a:buFont typeface="Arial" panose="020B0604020202020204" pitchFamily="34" charset="0"/>
              <a:buChar char="•"/>
              <a:defRPr/>
            </a:pPr>
            <a:r>
              <a:rPr lang="en-US" sz="1600" dirty="0">
                <a:solidFill>
                  <a:schemeClr val="tx2"/>
                </a:solidFill>
              </a:rPr>
              <a:t>Storage Service Encryption</a:t>
            </a:r>
          </a:p>
          <a:p>
            <a:pPr marL="707556" lvl="1" indent="-241245">
              <a:spcAft>
                <a:spcPts val="612"/>
              </a:spcAft>
              <a:buFont typeface="Arial" panose="020B0604020202020204" pitchFamily="34" charset="0"/>
              <a:buChar char="•"/>
              <a:defRPr/>
            </a:pPr>
            <a:r>
              <a:rPr lang="en-US" sz="1600" dirty="0">
                <a:solidFill>
                  <a:schemeClr val="tx2"/>
                </a:solidFill>
              </a:rPr>
              <a:t>Automatically encrypts customer data prior to persisting to storage and decrypts prior to retrieval</a:t>
            </a:r>
          </a:p>
          <a:p>
            <a:pPr marL="707556" lvl="1" indent="-241245">
              <a:spcAft>
                <a:spcPts val="612"/>
              </a:spcAft>
              <a:buFont typeface="Arial" panose="020B0604020202020204" pitchFamily="34" charset="0"/>
              <a:buChar char="•"/>
              <a:defRPr/>
            </a:pPr>
            <a:r>
              <a:rPr lang="en-US" sz="1600" dirty="0">
                <a:solidFill>
                  <a:schemeClr val="tx2"/>
                </a:solidFill>
              </a:rPr>
              <a:t>Microsoft manages encryption keys</a:t>
            </a:r>
          </a:p>
          <a:p>
            <a:pPr>
              <a:spcAft>
                <a:spcPts val="612"/>
              </a:spcAft>
              <a:defRPr/>
            </a:pPr>
            <a:r>
              <a:rPr lang="en-US" b="1" dirty="0">
                <a:solidFill>
                  <a:schemeClr val="tx2"/>
                </a:solidFill>
              </a:rPr>
              <a:t>Customers:</a:t>
            </a:r>
          </a:p>
          <a:p>
            <a:pPr marL="241245" indent="-241245">
              <a:spcAft>
                <a:spcPts val="612"/>
              </a:spcAft>
              <a:buFont typeface="Arial" panose="020B0604020202020204" pitchFamily="34" charset="0"/>
              <a:buChar char="•"/>
              <a:defRPr/>
            </a:pPr>
            <a:r>
              <a:rPr lang="en-US" sz="1600" dirty="0">
                <a:solidFill>
                  <a:schemeClr val="tx2"/>
                </a:solidFill>
              </a:rPr>
              <a:t>Azure VMs</a:t>
            </a:r>
          </a:p>
          <a:p>
            <a:pPr marL="707556" lvl="1" indent="-241245">
              <a:spcAft>
                <a:spcPts val="612"/>
              </a:spcAft>
              <a:buFont typeface="Arial" panose="020B0604020202020204" pitchFamily="34" charset="0"/>
              <a:buChar char="•"/>
              <a:defRPr/>
            </a:pPr>
            <a:r>
              <a:rPr lang="en-US" sz="1600" dirty="0">
                <a:solidFill>
                  <a:schemeClr val="tx2"/>
                </a:solidFill>
              </a:rPr>
              <a:t>Various services offer additional capabilities for securing data at rest</a:t>
            </a:r>
          </a:p>
          <a:p>
            <a:pPr marL="266655" indent="-241245">
              <a:spcAft>
                <a:spcPts val="612"/>
              </a:spcAft>
              <a:buFont typeface="Arial" panose="020B0604020202020204" pitchFamily="34" charset="0"/>
              <a:buChar char="•"/>
              <a:defRPr/>
            </a:pPr>
            <a:r>
              <a:rPr lang="en-US" sz="1600" dirty="0">
                <a:solidFill>
                  <a:schemeClr val="tx2"/>
                </a:solidFill>
              </a:rPr>
              <a:t>PaaS</a:t>
            </a:r>
          </a:p>
          <a:p>
            <a:pPr marL="732966" lvl="1" indent="-241245">
              <a:spcAft>
                <a:spcPts val="612"/>
              </a:spcAft>
              <a:buFont typeface="Arial" panose="020B0604020202020204" pitchFamily="34" charset="0"/>
              <a:buChar char="•"/>
              <a:defRPr/>
            </a:pPr>
            <a:r>
              <a:rPr lang="en-US" sz="1600" dirty="0">
                <a:solidFill>
                  <a:schemeClr val="tx2"/>
                </a:solidFill>
              </a:rPr>
              <a:t>Azure SQL Database supports TDE</a:t>
            </a:r>
          </a:p>
          <a:p>
            <a:pPr marL="275766" indent="-241245">
              <a:spcAft>
                <a:spcPts val="612"/>
              </a:spcAft>
              <a:buFont typeface="Arial" panose="020B0604020202020204" pitchFamily="34" charset="0"/>
              <a:buChar char="•"/>
              <a:defRPr/>
            </a:pPr>
            <a:r>
              <a:rPr lang="en-US" sz="1600" dirty="0">
                <a:solidFill>
                  <a:schemeClr val="tx2"/>
                </a:solidFill>
              </a:rPr>
              <a:t>Applications</a:t>
            </a:r>
          </a:p>
          <a:p>
            <a:pPr marL="732966" lvl="1" indent="-241245">
              <a:spcAft>
                <a:spcPts val="612"/>
              </a:spcAft>
              <a:buFont typeface="Arial" panose="020B0604020202020204" pitchFamily="34" charset="0"/>
              <a:buChar char="•"/>
              <a:defRPr/>
            </a:pPr>
            <a:r>
              <a:rPr lang="en-US" sz="1600" dirty="0">
                <a:solidFill>
                  <a:schemeClr val="tx2"/>
                </a:solidFill>
              </a:rPr>
              <a:t>Client Side encryption through .NET Crypto API</a:t>
            </a:r>
          </a:p>
          <a:p>
            <a:pPr marL="742950" lvl="1" indent="-241245">
              <a:spcAft>
                <a:spcPts val="612"/>
              </a:spcAft>
              <a:buFont typeface="Arial" panose="020B0604020202020204" pitchFamily="34" charset="0"/>
              <a:buChar char="•"/>
              <a:defRPr/>
            </a:pPr>
            <a:r>
              <a:rPr lang="en-US" sz="1600" dirty="0">
                <a:solidFill>
                  <a:schemeClr val="tx2"/>
                </a:solidFill>
              </a:rPr>
              <a:t>RMS Service and SDK for file encryption by your applications</a:t>
            </a:r>
          </a:p>
        </p:txBody>
      </p:sp>
      <p:grpSp>
        <p:nvGrpSpPr>
          <p:cNvPr id="5" name="Group 4">
            <a:extLst>
              <a:ext uri="{FF2B5EF4-FFF2-40B4-BE49-F238E27FC236}">
                <a16:creationId xmlns:a16="http://schemas.microsoft.com/office/drawing/2014/main" id="{E0DFE292-E0B6-4DAE-AF1A-449F77A28BE7}"/>
              </a:ext>
            </a:extLst>
          </p:cNvPr>
          <p:cNvGrpSpPr/>
          <p:nvPr/>
        </p:nvGrpSpPr>
        <p:grpSpPr>
          <a:xfrm>
            <a:off x="1358500" y="5480195"/>
            <a:ext cx="2520567" cy="1122963"/>
            <a:chOff x="1675848" y="4799655"/>
            <a:chExt cx="2471368" cy="1302204"/>
          </a:xfrm>
        </p:grpSpPr>
        <p:sp>
          <p:nvSpPr>
            <p:cNvPr id="6" name="Rectangle 5">
              <a:extLst>
                <a:ext uri="{FF2B5EF4-FFF2-40B4-BE49-F238E27FC236}">
                  <a16:creationId xmlns:a16="http://schemas.microsoft.com/office/drawing/2014/main" id="{60A0DC77-7B70-4750-A863-94EE36F79E50}"/>
                </a:ext>
              </a:extLst>
            </p:cNvPr>
            <p:cNvSpPr/>
            <p:nvPr/>
          </p:nvSpPr>
          <p:spPr>
            <a:xfrm>
              <a:off x="1675849" y="4802265"/>
              <a:ext cx="2465712" cy="12299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endParaRPr lang="en-US" sz="1836" dirty="0">
                <a:solidFill>
                  <a:prstClr val="white"/>
                </a:solidFill>
              </a:endParaRPr>
            </a:p>
          </p:txBody>
        </p:sp>
        <p:sp>
          <p:nvSpPr>
            <p:cNvPr id="7" name="Rectangle 6">
              <a:extLst>
                <a:ext uri="{FF2B5EF4-FFF2-40B4-BE49-F238E27FC236}">
                  <a16:creationId xmlns:a16="http://schemas.microsoft.com/office/drawing/2014/main" id="{F1AB0220-F6B9-4B12-B835-2E916935C335}"/>
                </a:ext>
              </a:extLst>
            </p:cNvPr>
            <p:cNvSpPr/>
            <p:nvPr/>
          </p:nvSpPr>
          <p:spPr bwMode="auto">
            <a:xfrm>
              <a:off x="2879804" y="4948971"/>
              <a:ext cx="1267412" cy="11528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6799" tIns="63399" rIns="126799" bIns="186521" numCol="1" rtlCol="0" anchor="b"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878" fontAlgn="base">
                <a:lnSpc>
                  <a:spcPct val="80000"/>
                </a:lnSpc>
                <a:spcBef>
                  <a:spcPct val="0"/>
                </a:spcBef>
                <a:spcAft>
                  <a:spcPct val="0"/>
                </a:spcAft>
              </a:pPr>
              <a:r>
                <a:rPr lang="en-US" sz="1088" dirty="0">
                  <a:gradFill>
                    <a:gsLst>
                      <a:gs pos="0">
                        <a:srgbClr val="FFFFFF"/>
                      </a:gs>
                      <a:gs pos="100000">
                        <a:srgbClr val="FFFFFF"/>
                      </a:gs>
                    </a:gsLst>
                    <a:lin ang="5400000" scaled="0"/>
                  </a:gradFill>
                </a:rPr>
                <a:t>RMS SDK</a:t>
              </a:r>
            </a:p>
          </p:txBody>
        </p:sp>
        <p:pic>
          <p:nvPicPr>
            <p:cNvPr id="8" name="Picture 7">
              <a:extLst>
                <a:ext uri="{FF2B5EF4-FFF2-40B4-BE49-F238E27FC236}">
                  <a16:creationId xmlns:a16="http://schemas.microsoft.com/office/drawing/2014/main" id="{3360CE1F-C323-4F03-9FC9-B96B51127A25}"/>
                </a:ext>
              </a:extLst>
            </p:cNvPr>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86806" y="4980870"/>
              <a:ext cx="653410" cy="669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41F15C92-01A3-48C7-ADE2-8645DE01EB7C}"/>
                </a:ext>
              </a:extLst>
            </p:cNvPr>
            <p:cNvSpPr/>
            <p:nvPr/>
          </p:nvSpPr>
          <p:spPr bwMode="auto">
            <a:xfrm>
              <a:off x="1675848" y="4850261"/>
              <a:ext cx="1254695" cy="12416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6799" tIns="63399" rIns="126799" bIns="186521" numCol="1" rtlCol="0" anchor="b"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878" fontAlgn="base">
                <a:lnSpc>
                  <a:spcPct val="80000"/>
                </a:lnSpc>
                <a:spcBef>
                  <a:spcPct val="0"/>
                </a:spcBef>
                <a:spcAft>
                  <a:spcPct val="0"/>
                </a:spcAft>
              </a:pPr>
              <a:r>
                <a:rPr lang="en-US" sz="1088" dirty="0">
                  <a:gradFill>
                    <a:gsLst>
                      <a:gs pos="0">
                        <a:srgbClr val="FFFFFF"/>
                      </a:gs>
                      <a:gs pos="100000">
                        <a:srgbClr val="FFFFFF"/>
                      </a:gs>
                    </a:gsLst>
                    <a:lin ang="5400000" scaled="0"/>
                  </a:gradFill>
                </a:rPr>
                <a:t>.NET Crypto</a:t>
              </a:r>
            </a:p>
          </p:txBody>
        </p:sp>
        <p:pic>
          <p:nvPicPr>
            <p:cNvPr id="10" name="Picture 9" descr="C:\Users\hannahr\Dropbox\MOD Servers Metro Icon Library\victor melniciuc\PNGs\Tech_Words\TechWords_06-13-12-Security.png">
              <a:extLst>
                <a:ext uri="{FF2B5EF4-FFF2-40B4-BE49-F238E27FC236}">
                  <a16:creationId xmlns:a16="http://schemas.microsoft.com/office/drawing/2014/main" id="{84D00C28-0131-4496-A6F2-155F0C2B0EE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8368" y="4799655"/>
              <a:ext cx="1055061" cy="9473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D10F33C0-3E10-436F-90A6-F8FC4032FFF6}"/>
              </a:ext>
            </a:extLst>
          </p:cNvPr>
          <p:cNvGrpSpPr/>
          <p:nvPr/>
        </p:nvGrpSpPr>
        <p:grpSpPr>
          <a:xfrm>
            <a:off x="1453919" y="3033099"/>
            <a:ext cx="3463331" cy="1113803"/>
            <a:chOff x="1773525" y="1796569"/>
            <a:chExt cx="3395731" cy="1268797"/>
          </a:xfrm>
        </p:grpSpPr>
        <p:sp>
          <p:nvSpPr>
            <p:cNvPr id="12" name="Rectangle 11">
              <a:extLst>
                <a:ext uri="{FF2B5EF4-FFF2-40B4-BE49-F238E27FC236}">
                  <a16:creationId xmlns:a16="http://schemas.microsoft.com/office/drawing/2014/main" id="{87D669D5-7F85-46D3-839E-8D5F6E70DC2E}"/>
                </a:ext>
              </a:extLst>
            </p:cNvPr>
            <p:cNvSpPr/>
            <p:nvPr/>
          </p:nvSpPr>
          <p:spPr>
            <a:xfrm>
              <a:off x="1787074" y="1810119"/>
              <a:ext cx="3382182" cy="1255247"/>
            </a:xfrm>
            <a:prstGeom prst="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endParaRPr lang="en-US" sz="1836" dirty="0">
                <a:solidFill>
                  <a:prstClr val="white"/>
                </a:solidFill>
              </a:endParaRPr>
            </a:p>
          </p:txBody>
        </p:sp>
        <p:sp>
          <p:nvSpPr>
            <p:cNvPr id="13" name="Rectangle 12">
              <a:extLst>
                <a:ext uri="{FF2B5EF4-FFF2-40B4-BE49-F238E27FC236}">
                  <a16:creationId xmlns:a16="http://schemas.microsoft.com/office/drawing/2014/main" id="{16DDB516-9192-4464-8775-C0186DAC6AE5}"/>
                </a:ext>
              </a:extLst>
            </p:cNvPr>
            <p:cNvSpPr/>
            <p:nvPr/>
          </p:nvSpPr>
          <p:spPr bwMode="auto">
            <a:xfrm>
              <a:off x="1773525" y="1812057"/>
              <a:ext cx="1174634" cy="12321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6799" tIns="63399" rIns="126799" bIns="186521" numCol="1" rtlCol="0" anchor="b"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878" fontAlgn="base">
                <a:lnSpc>
                  <a:spcPct val="80000"/>
                </a:lnSpc>
                <a:spcBef>
                  <a:spcPct val="0"/>
                </a:spcBef>
                <a:spcAft>
                  <a:spcPct val="0"/>
                </a:spcAft>
              </a:pPr>
              <a:r>
                <a:rPr lang="en-US" sz="1088" dirty="0">
                  <a:gradFill>
                    <a:gsLst>
                      <a:gs pos="0">
                        <a:srgbClr val="FFFFFF"/>
                      </a:gs>
                      <a:gs pos="100000">
                        <a:srgbClr val="FFFFFF"/>
                      </a:gs>
                    </a:gsLst>
                    <a:lin ang="5400000" scaled="0"/>
                  </a:gradFill>
                </a:rPr>
                <a:t>SQL TDE</a:t>
              </a:r>
            </a:p>
          </p:txBody>
        </p:sp>
        <p:sp>
          <p:nvSpPr>
            <p:cNvPr id="14" name="Freeform 70">
              <a:extLst>
                <a:ext uri="{FF2B5EF4-FFF2-40B4-BE49-F238E27FC236}">
                  <a16:creationId xmlns:a16="http://schemas.microsoft.com/office/drawing/2014/main" id="{631DF2CC-C138-4C13-9B9D-BF4FA41814EE}"/>
                </a:ext>
              </a:extLst>
            </p:cNvPr>
            <p:cNvSpPr>
              <a:spLocks noEditPoints="1"/>
            </p:cNvSpPr>
            <p:nvPr/>
          </p:nvSpPr>
          <p:spPr bwMode="auto">
            <a:xfrm flipH="1">
              <a:off x="2076289" y="2006984"/>
              <a:ext cx="564146" cy="570294"/>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836" dirty="0">
                <a:solidFill>
                  <a:srgbClr val="505050"/>
                </a:solidFill>
              </a:endParaRPr>
            </a:p>
          </p:txBody>
        </p:sp>
        <p:sp>
          <p:nvSpPr>
            <p:cNvPr id="15" name="Freeform 67">
              <a:extLst>
                <a:ext uri="{FF2B5EF4-FFF2-40B4-BE49-F238E27FC236}">
                  <a16:creationId xmlns:a16="http://schemas.microsoft.com/office/drawing/2014/main" id="{EDE233B5-7BD7-4904-942A-22CEF1A096E8}"/>
                </a:ext>
              </a:extLst>
            </p:cNvPr>
            <p:cNvSpPr>
              <a:spLocks noEditPoints="1"/>
            </p:cNvSpPr>
            <p:nvPr/>
          </p:nvSpPr>
          <p:spPr bwMode="black">
            <a:xfrm>
              <a:off x="3249110" y="1956835"/>
              <a:ext cx="510623" cy="69029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3943" tIns="41972" rIns="83943" bIns="4197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632" dirty="0">
                <a:solidFill>
                  <a:prstClr val="black"/>
                </a:solidFill>
              </a:endParaRPr>
            </a:p>
          </p:txBody>
        </p:sp>
        <p:sp>
          <p:nvSpPr>
            <p:cNvPr id="16" name="Rectangle 15">
              <a:extLst>
                <a:ext uri="{FF2B5EF4-FFF2-40B4-BE49-F238E27FC236}">
                  <a16:creationId xmlns:a16="http://schemas.microsoft.com/office/drawing/2014/main" id="{8B085F3A-1F24-4B2D-8E42-B13D1807FEE5}"/>
                </a:ext>
              </a:extLst>
            </p:cNvPr>
            <p:cNvSpPr/>
            <p:nvPr/>
          </p:nvSpPr>
          <p:spPr bwMode="auto">
            <a:xfrm>
              <a:off x="3005984" y="1796569"/>
              <a:ext cx="1024666" cy="1261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6799" tIns="63399" rIns="126799" bIns="186521" numCol="1" rtlCol="0" anchor="b"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878" fontAlgn="base">
                <a:lnSpc>
                  <a:spcPct val="80000"/>
                </a:lnSpc>
                <a:spcBef>
                  <a:spcPct val="0"/>
                </a:spcBef>
                <a:spcAft>
                  <a:spcPct val="0"/>
                </a:spcAft>
              </a:pPr>
              <a:r>
                <a:rPr lang="en-US" sz="1088" dirty="0">
                  <a:gradFill>
                    <a:gsLst>
                      <a:gs pos="0">
                        <a:srgbClr val="FFFFFF"/>
                      </a:gs>
                      <a:gs pos="100000">
                        <a:srgbClr val="FFFFFF"/>
                      </a:gs>
                    </a:gsLst>
                    <a:lin ang="5400000" scaled="0"/>
                  </a:gradFill>
                </a:rPr>
                <a:t>Bitlocker</a:t>
              </a:r>
            </a:p>
          </p:txBody>
        </p:sp>
        <p:sp>
          <p:nvSpPr>
            <p:cNvPr id="17" name="Rectangle 16">
              <a:extLst>
                <a:ext uri="{FF2B5EF4-FFF2-40B4-BE49-F238E27FC236}">
                  <a16:creationId xmlns:a16="http://schemas.microsoft.com/office/drawing/2014/main" id="{9D0B70CF-D509-435D-9D36-37C3E6D8E6EB}"/>
                </a:ext>
              </a:extLst>
            </p:cNvPr>
            <p:cNvSpPr/>
            <p:nvPr/>
          </p:nvSpPr>
          <p:spPr bwMode="auto">
            <a:xfrm>
              <a:off x="4144590" y="1812055"/>
              <a:ext cx="1024666" cy="12405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6799" tIns="63399" rIns="126799" bIns="186521" numCol="1" rtlCol="0" anchor="b"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878" fontAlgn="base">
                <a:lnSpc>
                  <a:spcPct val="80000"/>
                </a:lnSpc>
                <a:spcBef>
                  <a:spcPct val="0"/>
                </a:spcBef>
                <a:spcAft>
                  <a:spcPct val="0"/>
                </a:spcAft>
              </a:pPr>
              <a:r>
                <a:rPr lang="en-US" sz="1088" dirty="0">
                  <a:gradFill>
                    <a:gsLst>
                      <a:gs pos="0">
                        <a:srgbClr val="FFFFFF"/>
                      </a:gs>
                      <a:gs pos="100000">
                        <a:srgbClr val="FFFFFF"/>
                      </a:gs>
                    </a:gsLst>
                    <a:lin ang="5400000" scaled="0"/>
                  </a:gradFill>
                </a:rPr>
                <a:t>Partners</a:t>
              </a:r>
            </a:p>
          </p:txBody>
        </p:sp>
        <p:pic>
          <p:nvPicPr>
            <p:cNvPr id="18" name="Picture 17">
              <a:extLst>
                <a:ext uri="{FF2B5EF4-FFF2-40B4-BE49-F238E27FC236}">
                  <a16:creationId xmlns:a16="http://schemas.microsoft.com/office/drawing/2014/main" id="{F845FAC4-1F17-4BB3-BFCA-E365AF8F3365}"/>
                </a:ext>
              </a:extLst>
            </p:cNvPr>
            <p:cNvPicPr>
              <a:picLocks noChangeAspect="1"/>
            </p:cNvPicPr>
            <p:nvPr/>
          </p:nvPicPr>
          <p:blipFill>
            <a:blip r:embed="rId4">
              <a:biLevel thresh="25000"/>
            </a:blip>
            <a:stretch>
              <a:fillRect/>
            </a:stretch>
          </p:blipFill>
          <p:spPr>
            <a:xfrm>
              <a:off x="4322092" y="1973071"/>
              <a:ext cx="620909" cy="638119"/>
            </a:xfrm>
            <a:prstGeom prst="rect">
              <a:avLst/>
            </a:prstGeom>
          </p:spPr>
        </p:pic>
      </p:grpSp>
      <p:sp>
        <p:nvSpPr>
          <p:cNvPr id="19" name="Rectangle 18">
            <a:extLst>
              <a:ext uri="{FF2B5EF4-FFF2-40B4-BE49-F238E27FC236}">
                <a16:creationId xmlns:a16="http://schemas.microsoft.com/office/drawing/2014/main" id="{C3B67939-CC6C-4D0F-8383-307DB83E331B}"/>
              </a:ext>
            </a:extLst>
          </p:cNvPr>
          <p:cNvSpPr/>
          <p:nvPr/>
        </p:nvSpPr>
        <p:spPr>
          <a:xfrm>
            <a:off x="204139" y="3044129"/>
            <a:ext cx="1266942" cy="1100523"/>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endParaRPr lang="en-US" sz="1836" dirty="0">
              <a:solidFill>
                <a:prstClr val="white"/>
              </a:solidFill>
            </a:endParaRPr>
          </a:p>
        </p:txBody>
      </p:sp>
      <p:sp>
        <p:nvSpPr>
          <p:cNvPr id="20" name="Virtual Machines - Label">
            <a:extLst>
              <a:ext uri="{FF2B5EF4-FFF2-40B4-BE49-F238E27FC236}">
                <a16:creationId xmlns:a16="http://schemas.microsoft.com/office/drawing/2014/main" id="{7EAE6866-53F5-48DF-B06D-FE75B8AE32B3}"/>
              </a:ext>
            </a:extLst>
          </p:cNvPr>
          <p:cNvSpPr/>
          <p:nvPr/>
        </p:nvSpPr>
        <p:spPr bwMode="auto">
          <a:xfrm>
            <a:off x="211895" y="3012035"/>
            <a:ext cx="1279786" cy="10007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6799" tIns="63399" rIns="126799" bIns="63399" numCol="1" rtlCol="0" anchor="b"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878" fontAlgn="base">
              <a:lnSpc>
                <a:spcPct val="80000"/>
              </a:lnSpc>
              <a:spcBef>
                <a:spcPct val="0"/>
              </a:spcBef>
              <a:spcAft>
                <a:spcPct val="0"/>
              </a:spcAft>
            </a:pPr>
            <a:r>
              <a:rPr lang="en-US" sz="1088" dirty="0">
                <a:gradFill>
                  <a:gsLst>
                    <a:gs pos="0">
                      <a:srgbClr val="FFFFFF"/>
                    </a:gs>
                    <a:gs pos="100000">
                      <a:srgbClr val="FFFFFF"/>
                    </a:gs>
                  </a:gsLst>
                  <a:lin ang="5400000" scaled="0"/>
                </a:gradFill>
              </a:rPr>
              <a:t>Virtual Machines</a:t>
            </a:r>
          </a:p>
        </p:txBody>
      </p:sp>
      <p:pic>
        <p:nvPicPr>
          <p:cNvPr id="21" name="Picture 20">
            <a:extLst>
              <a:ext uri="{FF2B5EF4-FFF2-40B4-BE49-F238E27FC236}">
                <a16:creationId xmlns:a16="http://schemas.microsoft.com/office/drawing/2014/main" id="{51B854B6-505B-47C4-B359-F05CF2D2E7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0226" y="3226874"/>
            <a:ext cx="537479" cy="417997"/>
          </a:xfrm>
          <a:prstGeom prst="rect">
            <a:avLst/>
          </a:prstGeom>
          <a:noFill/>
          <a:ln>
            <a:noFill/>
          </a:ln>
        </p:spPr>
      </p:pic>
      <p:pic>
        <p:nvPicPr>
          <p:cNvPr id="22" name="Picture 21" descr="http://icons.iconarchive.com/icons/visualpharm/icons8-metro-style/512/Very-Basic-Lock-icon.png">
            <a:extLst>
              <a:ext uri="{FF2B5EF4-FFF2-40B4-BE49-F238E27FC236}">
                <a16:creationId xmlns:a16="http://schemas.microsoft.com/office/drawing/2014/main" id="{2FCD3235-B772-48E3-917D-171E5CC9D945}"/>
              </a:ext>
            </a:extLst>
          </p:cNvPr>
          <p:cNvPicPr>
            <a:picLocks noChangeAspect="1" noChangeArrowheads="1"/>
          </p:cNvPicPr>
          <p:nvPr/>
        </p:nvPicPr>
        <p:blipFill rotWithShape="1">
          <a:blip r:embed="rId6" cstate="print">
            <a:duotone>
              <a:schemeClr val="accent2">
                <a:shade val="45000"/>
                <a:satMod val="135000"/>
              </a:schemeClr>
              <a:prstClr val="white"/>
            </a:duotone>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rcRect l="22060"/>
          <a:stretch/>
        </p:blipFill>
        <p:spPr bwMode="auto">
          <a:xfrm>
            <a:off x="4443567" y="4471735"/>
            <a:ext cx="1357493" cy="1741711"/>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0ED68C02-342F-439D-94ED-512C9959E7FA}"/>
              </a:ext>
            </a:extLst>
          </p:cNvPr>
          <p:cNvSpPr/>
          <p:nvPr/>
        </p:nvSpPr>
        <p:spPr bwMode="auto">
          <a:xfrm>
            <a:off x="205074" y="5482456"/>
            <a:ext cx="1265128" cy="106005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6799" tIns="63399" rIns="126799" bIns="186521" numCol="1" rtlCol="0" anchor="b"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878" fontAlgn="base">
              <a:lnSpc>
                <a:spcPct val="80000"/>
              </a:lnSpc>
              <a:spcBef>
                <a:spcPct val="0"/>
              </a:spcBef>
              <a:spcAft>
                <a:spcPct val="0"/>
              </a:spcAft>
            </a:pPr>
            <a:r>
              <a:rPr lang="en-US" sz="1088" dirty="0">
                <a:gradFill>
                  <a:gsLst>
                    <a:gs pos="0">
                      <a:srgbClr val="FFFFFF"/>
                    </a:gs>
                    <a:gs pos="100000">
                      <a:srgbClr val="FFFFFF"/>
                    </a:gs>
                  </a:gsLst>
                  <a:lin ang="5400000" scaled="0"/>
                </a:gradFill>
              </a:rPr>
              <a:t>Applications</a:t>
            </a:r>
          </a:p>
        </p:txBody>
      </p:sp>
      <p:pic>
        <p:nvPicPr>
          <p:cNvPr id="24" name="Picture 23">
            <a:extLst>
              <a:ext uri="{FF2B5EF4-FFF2-40B4-BE49-F238E27FC236}">
                <a16:creationId xmlns:a16="http://schemas.microsoft.com/office/drawing/2014/main" id="{7D499B0B-64BE-4426-B057-6B46E679ED09}"/>
              </a:ext>
            </a:extLst>
          </p:cNvPr>
          <p:cNvPicPr>
            <a:picLocks noChangeAspect="1"/>
          </p:cNvPicPr>
          <p:nvPr/>
        </p:nvPicPr>
        <p:blipFill>
          <a:blip r:embed="rId8">
            <a:biLevel thresh="25000"/>
          </a:blip>
          <a:stretch>
            <a:fillRect/>
          </a:stretch>
        </p:blipFill>
        <p:spPr>
          <a:xfrm>
            <a:off x="496346" y="5607279"/>
            <a:ext cx="710099" cy="501654"/>
          </a:xfrm>
          <a:prstGeom prst="rect">
            <a:avLst/>
          </a:prstGeom>
        </p:spPr>
      </p:pic>
      <p:sp>
        <p:nvSpPr>
          <p:cNvPr id="25" name="Rectangle 24">
            <a:extLst>
              <a:ext uri="{FF2B5EF4-FFF2-40B4-BE49-F238E27FC236}">
                <a16:creationId xmlns:a16="http://schemas.microsoft.com/office/drawing/2014/main" id="{6A8CF895-BB48-4434-AD76-0069D19C066E}"/>
              </a:ext>
            </a:extLst>
          </p:cNvPr>
          <p:cNvSpPr/>
          <p:nvPr/>
        </p:nvSpPr>
        <p:spPr>
          <a:xfrm>
            <a:off x="204729" y="1813726"/>
            <a:ext cx="1266942" cy="1100523"/>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878" fontAlgn="base">
              <a:lnSpc>
                <a:spcPct val="80000"/>
              </a:lnSpc>
              <a:spcBef>
                <a:spcPct val="0"/>
              </a:spcBef>
              <a:spcAft>
                <a:spcPct val="0"/>
              </a:spcAft>
            </a:pPr>
            <a:r>
              <a:rPr lang="en-US" sz="1090" dirty="0">
                <a:gradFill>
                  <a:gsLst>
                    <a:gs pos="0">
                      <a:srgbClr val="FFFFFF"/>
                    </a:gs>
                    <a:gs pos="100000">
                      <a:srgbClr val="FFFFFF"/>
                    </a:gs>
                  </a:gsLst>
                  <a:lin ang="5400000" scaled="0"/>
                </a:gradFill>
              </a:rPr>
              <a:t>Storage Account</a:t>
            </a:r>
          </a:p>
        </p:txBody>
      </p:sp>
      <p:pic>
        <p:nvPicPr>
          <p:cNvPr id="26" name="Picture 25">
            <a:extLst>
              <a:ext uri="{FF2B5EF4-FFF2-40B4-BE49-F238E27FC236}">
                <a16:creationId xmlns:a16="http://schemas.microsoft.com/office/drawing/2014/main" id="{B06B5576-8238-4AE6-B1B9-8274F63CA0DF}"/>
              </a:ext>
            </a:extLst>
          </p:cNvPr>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513620" y="1870531"/>
            <a:ext cx="780290" cy="780290"/>
          </a:xfrm>
          <a:prstGeom prst="rect">
            <a:avLst/>
          </a:prstGeom>
        </p:spPr>
      </p:pic>
      <p:sp>
        <p:nvSpPr>
          <p:cNvPr id="27" name="Rectangle 26">
            <a:extLst>
              <a:ext uri="{FF2B5EF4-FFF2-40B4-BE49-F238E27FC236}">
                <a16:creationId xmlns:a16="http://schemas.microsoft.com/office/drawing/2014/main" id="{F99B4A9F-99AB-44B4-B2D8-861A3D2205B2}"/>
              </a:ext>
            </a:extLst>
          </p:cNvPr>
          <p:cNvSpPr/>
          <p:nvPr/>
        </p:nvSpPr>
        <p:spPr bwMode="auto">
          <a:xfrm>
            <a:off x="1460364" y="1813725"/>
            <a:ext cx="1271958" cy="1100523"/>
          </a:xfrm>
          <a:prstGeom prst="rect">
            <a:avLst/>
          </a:prstGeom>
          <a:solidFill>
            <a:schemeClr val="accent6">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6799" tIns="63399" rIns="126799" bIns="186521" numCol="1" rtlCol="0" anchor="b"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878" fontAlgn="base">
              <a:lnSpc>
                <a:spcPct val="80000"/>
              </a:lnSpc>
              <a:spcBef>
                <a:spcPct val="0"/>
              </a:spcBef>
              <a:spcAft>
                <a:spcPct val="0"/>
              </a:spcAft>
            </a:pPr>
            <a:r>
              <a:rPr lang="en-US" sz="1088" dirty="0">
                <a:gradFill>
                  <a:gsLst>
                    <a:gs pos="0">
                      <a:srgbClr val="FFFFFF"/>
                    </a:gs>
                    <a:gs pos="100000">
                      <a:srgbClr val="FFFFFF"/>
                    </a:gs>
                  </a:gsLst>
                  <a:lin ang="5400000" scaled="0"/>
                </a:gradFill>
              </a:rPr>
              <a:t>Storage Service Encryption</a:t>
            </a:r>
          </a:p>
        </p:txBody>
      </p:sp>
      <p:pic>
        <p:nvPicPr>
          <p:cNvPr id="28" name="Picture 27" descr="http://icons.iconarchive.com/icons/visualpharm/icons8-metro-style/512/Very-Basic-Lock-icon.png">
            <a:extLst>
              <a:ext uri="{FF2B5EF4-FFF2-40B4-BE49-F238E27FC236}">
                <a16:creationId xmlns:a16="http://schemas.microsoft.com/office/drawing/2014/main" id="{8814E8F7-BBC4-4372-B111-7CD20B0D6F7A}"/>
              </a:ext>
            </a:extLst>
          </p:cNvPr>
          <p:cNvPicPr>
            <a:picLocks noChangeAspect="1" noChangeArrowheads="1"/>
          </p:cNvPicPr>
          <p:nvPr/>
        </p:nvPicPr>
        <p:blipFill rotWithShape="1">
          <a:blip r:embed="rId10" cstate="print">
            <a:biLevel thresh="25000"/>
            <a:extLst>
              <a:ext uri="{BEBA8EAE-BF5A-486C-A8C5-ECC9F3942E4B}">
                <a14:imgProps xmlns:a14="http://schemas.microsoft.com/office/drawing/2010/main">
                  <a14:imgLayer r:embed="rId11">
                    <a14:imgEffect>
                      <a14:brightnessContrast bright="20000" contrast="-20000"/>
                    </a14:imgEffect>
                  </a14:imgLayer>
                </a14:imgProps>
              </a:ext>
              <a:ext uri="{28A0092B-C50C-407E-A947-70E740481C1C}">
                <a14:useLocalDpi xmlns:a14="http://schemas.microsoft.com/office/drawing/2010/main" val="0"/>
              </a:ext>
            </a:extLst>
          </a:blip>
          <a:srcRect l="22060"/>
          <a:stretch/>
        </p:blipFill>
        <p:spPr bwMode="auto">
          <a:xfrm>
            <a:off x="1890691" y="1918186"/>
            <a:ext cx="396523" cy="508753"/>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CE220A4-0720-4DAD-A9A8-A55E8F8ED0F7}"/>
              </a:ext>
            </a:extLst>
          </p:cNvPr>
          <p:cNvGrpSpPr/>
          <p:nvPr/>
        </p:nvGrpSpPr>
        <p:grpSpPr>
          <a:xfrm>
            <a:off x="1356701" y="4274359"/>
            <a:ext cx="1375622" cy="1161874"/>
            <a:chOff x="1675850" y="4802265"/>
            <a:chExt cx="1348771" cy="1347326"/>
          </a:xfrm>
        </p:grpSpPr>
        <p:sp>
          <p:nvSpPr>
            <p:cNvPr id="30" name="Rectangle 29">
              <a:extLst>
                <a:ext uri="{FF2B5EF4-FFF2-40B4-BE49-F238E27FC236}">
                  <a16:creationId xmlns:a16="http://schemas.microsoft.com/office/drawing/2014/main" id="{1EC2D412-3C99-438C-8F3D-A7CB814BB48D}"/>
                </a:ext>
              </a:extLst>
            </p:cNvPr>
            <p:cNvSpPr/>
            <p:nvPr/>
          </p:nvSpPr>
          <p:spPr>
            <a:xfrm>
              <a:off x="1675850" y="4802265"/>
              <a:ext cx="1348771" cy="12299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endParaRPr lang="en-US" sz="1836" dirty="0">
                <a:solidFill>
                  <a:prstClr val="white"/>
                </a:solidFill>
              </a:endParaRPr>
            </a:p>
          </p:txBody>
        </p:sp>
        <p:sp>
          <p:nvSpPr>
            <p:cNvPr id="31" name="Rectangle 30">
              <a:extLst>
                <a:ext uri="{FF2B5EF4-FFF2-40B4-BE49-F238E27FC236}">
                  <a16:creationId xmlns:a16="http://schemas.microsoft.com/office/drawing/2014/main" id="{E292941A-E4CF-491A-A164-DB9FDB4CA25B}"/>
                </a:ext>
              </a:extLst>
            </p:cNvPr>
            <p:cNvSpPr/>
            <p:nvPr/>
          </p:nvSpPr>
          <p:spPr bwMode="auto">
            <a:xfrm>
              <a:off x="1763255" y="4907912"/>
              <a:ext cx="1254695" cy="12416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6799" tIns="63399" rIns="126799" bIns="186521" numCol="1" rtlCol="0" anchor="b"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878" fontAlgn="base">
                <a:lnSpc>
                  <a:spcPct val="80000"/>
                </a:lnSpc>
                <a:spcBef>
                  <a:spcPct val="0"/>
                </a:spcBef>
                <a:spcAft>
                  <a:spcPct val="0"/>
                </a:spcAft>
              </a:pPr>
              <a:r>
                <a:rPr lang="en-US" sz="1088" dirty="0">
                  <a:gradFill>
                    <a:gsLst>
                      <a:gs pos="0">
                        <a:srgbClr val="FFFFFF"/>
                      </a:gs>
                      <a:gs pos="100000">
                        <a:srgbClr val="FFFFFF"/>
                      </a:gs>
                    </a:gsLst>
                    <a:lin ang="5400000" scaled="0"/>
                  </a:gradFill>
                </a:rPr>
                <a:t>SQL DB TDE</a:t>
              </a:r>
            </a:p>
          </p:txBody>
        </p:sp>
      </p:grpSp>
      <p:sp>
        <p:nvSpPr>
          <p:cNvPr id="32" name="Rectangle 31">
            <a:extLst>
              <a:ext uri="{FF2B5EF4-FFF2-40B4-BE49-F238E27FC236}">
                <a16:creationId xmlns:a16="http://schemas.microsoft.com/office/drawing/2014/main" id="{C31870F6-CA37-4483-9271-43625A2E504A}"/>
              </a:ext>
            </a:extLst>
          </p:cNvPr>
          <p:cNvSpPr/>
          <p:nvPr/>
        </p:nvSpPr>
        <p:spPr bwMode="auto">
          <a:xfrm>
            <a:off x="203273" y="4274370"/>
            <a:ext cx="1265128" cy="106005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6799" tIns="63399" rIns="126799" bIns="186521" numCol="1" rtlCol="0" anchor="b"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878" fontAlgn="base">
              <a:lnSpc>
                <a:spcPct val="80000"/>
              </a:lnSpc>
              <a:spcBef>
                <a:spcPct val="0"/>
              </a:spcBef>
              <a:spcAft>
                <a:spcPct val="0"/>
              </a:spcAft>
            </a:pPr>
            <a:r>
              <a:rPr lang="en-US" sz="1088" dirty="0">
                <a:gradFill>
                  <a:gsLst>
                    <a:gs pos="0">
                      <a:srgbClr val="FFFFFF"/>
                    </a:gs>
                    <a:gs pos="100000">
                      <a:srgbClr val="FFFFFF"/>
                    </a:gs>
                  </a:gsLst>
                  <a:lin ang="5400000" scaled="0"/>
                </a:gradFill>
              </a:rPr>
              <a:t>PaaS</a:t>
            </a:r>
          </a:p>
        </p:txBody>
      </p:sp>
      <p:pic>
        <p:nvPicPr>
          <p:cNvPr id="33" name="Picture 32">
            <a:extLst>
              <a:ext uri="{FF2B5EF4-FFF2-40B4-BE49-F238E27FC236}">
                <a16:creationId xmlns:a16="http://schemas.microsoft.com/office/drawing/2014/main" id="{597373E7-CB3F-4CBC-8E83-443DB52EE106}"/>
              </a:ext>
            </a:extLst>
          </p:cNvPr>
          <p:cNvPicPr>
            <a:picLocks noChangeAspect="1"/>
          </p:cNvPicPr>
          <p:nvPr/>
        </p:nvPicPr>
        <p:blipFill>
          <a:blip r:embed="rId8">
            <a:biLevel thresh="25000"/>
          </a:blip>
          <a:stretch>
            <a:fillRect/>
          </a:stretch>
        </p:blipFill>
        <p:spPr>
          <a:xfrm>
            <a:off x="494545" y="4399193"/>
            <a:ext cx="710099" cy="501654"/>
          </a:xfrm>
          <a:prstGeom prst="rect">
            <a:avLst/>
          </a:prstGeom>
        </p:spPr>
      </p:pic>
      <p:pic>
        <p:nvPicPr>
          <p:cNvPr id="34" name="Picture 33">
            <a:extLst>
              <a:ext uri="{FF2B5EF4-FFF2-40B4-BE49-F238E27FC236}">
                <a16:creationId xmlns:a16="http://schemas.microsoft.com/office/drawing/2014/main" id="{FCFD90E8-6394-4417-BE9E-654E7E78C28E}"/>
              </a:ext>
            </a:extLst>
          </p:cNvPr>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1821926" y="4429055"/>
            <a:ext cx="564541" cy="564541"/>
          </a:xfrm>
          <a:prstGeom prst="rect">
            <a:avLst/>
          </a:prstGeom>
        </p:spPr>
      </p:pic>
    </p:spTree>
    <p:extLst>
      <p:ext uri="{BB962C8B-B14F-4D97-AF65-F5344CB8AC3E}">
        <p14:creationId xmlns:p14="http://schemas.microsoft.com/office/powerpoint/2010/main" val="12432169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C34C0D-1FC4-4AA1-B29F-4991020A1DCE}"/>
              </a:ext>
            </a:extLst>
          </p:cNvPr>
          <p:cNvSpPr>
            <a:spLocks noGrp="1"/>
          </p:cNvSpPr>
          <p:nvPr>
            <p:ph type="body" sz="quarter" idx="10"/>
          </p:nvPr>
        </p:nvSpPr>
        <p:spPr>
          <a:xfrm>
            <a:off x="560836" y="1535268"/>
            <a:ext cx="6575688" cy="4676346"/>
          </a:xfrm>
        </p:spPr>
        <p:txBody>
          <a:bodyPr>
            <a:normAutofit fontScale="92500" lnSpcReduction="10000"/>
          </a:bodyPr>
          <a:lstStyle/>
          <a:p>
            <a:r>
              <a:rPr lang="en-US" sz="3200" dirty="0"/>
              <a:t>Stored Access Policies</a:t>
            </a:r>
          </a:p>
          <a:p>
            <a:pPr marL="457200" indent="-457200">
              <a:buFont typeface="Arial" panose="020B0604020202020204" pitchFamily="34" charset="0"/>
              <a:buChar char="•"/>
            </a:pPr>
            <a:r>
              <a:rPr lang="en-US" sz="3200" dirty="0"/>
              <a:t>Supports revocation</a:t>
            </a:r>
          </a:p>
          <a:p>
            <a:pPr marL="457200" indent="-457200">
              <a:buFont typeface="Arial" panose="020B0604020202020204" pitchFamily="34" charset="0"/>
              <a:buChar char="•"/>
            </a:pPr>
            <a:r>
              <a:rPr lang="en-US" sz="3200" dirty="0"/>
              <a:t>Expiration Date</a:t>
            </a:r>
          </a:p>
          <a:p>
            <a:pPr marL="457200" indent="-457200">
              <a:buFont typeface="Arial" panose="020B0604020202020204" pitchFamily="34" charset="0"/>
              <a:buChar char="•"/>
            </a:pPr>
            <a:r>
              <a:rPr lang="en-US" sz="3200" dirty="0"/>
              <a:t>Permissions (Write, Read, Delete, List)</a:t>
            </a:r>
          </a:p>
          <a:p>
            <a:pPr marL="457200" indent="-457200">
              <a:buFont typeface="Arial" panose="020B0604020202020204" pitchFamily="34" charset="0"/>
              <a:buChar char="•"/>
            </a:pPr>
            <a:r>
              <a:rPr lang="en-US" sz="3200" dirty="0"/>
              <a:t>Not supported for Account SAS</a:t>
            </a:r>
          </a:p>
          <a:p>
            <a:r>
              <a:rPr lang="en-US" sz="3200" dirty="0"/>
              <a:t>Azure Storage Best Practices</a:t>
            </a:r>
          </a:p>
          <a:p>
            <a:pPr marL="457200" indent="-457200">
              <a:buFont typeface="Arial" panose="020B0604020202020204" pitchFamily="34" charset="0"/>
              <a:buChar char="•"/>
            </a:pPr>
            <a:r>
              <a:rPr lang="en-US" dirty="0"/>
              <a:t>Rolling keys updates</a:t>
            </a:r>
          </a:p>
          <a:p>
            <a:pPr marL="457200" indent="-457200">
              <a:buFont typeface="Arial" panose="020B0604020202020204" pitchFamily="34" charset="0"/>
              <a:buChar char="•"/>
            </a:pPr>
            <a:r>
              <a:rPr lang="en-US" dirty="0"/>
              <a:t>Implement Shared Access Signatures (SAS)</a:t>
            </a:r>
          </a:p>
          <a:p>
            <a:endParaRPr lang="en-US" dirty="0"/>
          </a:p>
        </p:txBody>
      </p:sp>
      <p:sp>
        <p:nvSpPr>
          <p:cNvPr id="3" name="Title 2">
            <a:extLst>
              <a:ext uri="{FF2B5EF4-FFF2-40B4-BE49-F238E27FC236}">
                <a16:creationId xmlns:a16="http://schemas.microsoft.com/office/drawing/2014/main" id="{7B3226F6-14BB-4157-86E2-6308A909A119}"/>
              </a:ext>
            </a:extLst>
          </p:cNvPr>
          <p:cNvSpPr>
            <a:spLocks noGrp="1"/>
          </p:cNvSpPr>
          <p:nvPr>
            <p:ph type="title"/>
          </p:nvPr>
        </p:nvSpPr>
        <p:spPr/>
        <p:txBody>
          <a:bodyPr/>
          <a:lstStyle/>
          <a:p>
            <a:r>
              <a:rPr lang="en-US" dirty="0"/>
              <a:t>Controlling Access to Azure Storage</a:t>
            </a:r>
          </a:p>
        </p:txBody>
      </p:sp>
      <p:pic>
        <p:nvPicPr>
          <p:cNvPr id="4" name="Picture 3">
            <a:extLst>
              <a:ext uri="{FF2B5EF4-FFF2-40B4-BE49-F238E27FC236}">
                <a16:creationId xmlns:a16="http://schemas.microsoft.com/office/drawing/2014/main" id="{9CE29D90-DA4D-4E7D-812A-D0DE640B4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0327" y="2505557"/>
            <a:ext cx="2404345" cy="2404345"/>
          </a:xfrm>
          <a:prstGeom prst="rect">
            <a:avLst/>
          </a:prstGeom>
        </p:spPr>
      </p:pic>
      <p:pic>
        <p:nvPicPr>
          <p:cNvPr id="5" name="Picture 4">
            <a:extLst>
              <a:ext uri="{FF2B5EF4-FFF2-40B4-BE49-F238E27FC236}">
                <a16:creationId xmlns:a16="http://schemas.microsoft.com/office/drawing/2014/main" id="{503A7138-ABD6-4E38-96AD-22893F20E7B3}"/>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323341" y="4394293"/>
            <a:ext cx="780290" cy="780290"/>
          </a:xfrm>
          <a:prstGeom prst="rect">
            <a:avLst/>
          </a:prstGeom>
        </p:spPr>
      </p:pic>
      <p:pic>
        <p:nvPicPr>
          <p:cNvPr id="7" name="Picture 6">
            <a:extLst>
              <a:ext uri="{FF2B5EF4-FFF2-40B4-BE49-F238E27FC236}">
                <a16:creationId xmlns:a16="http://schemas.microsoft.com/office/drawing/2014/main" id="{7E40D51F-B17F-4C4A-9E58-8A667A15BCD9}"/>
              </a:ext>
            </a:extLst>
          </p:cNvPr>
          <p:cNvPicPr>
            <a:picLocks noChangeAspect="1"/>
          </p:cNvPicPr>
          <p:nvPr/>
        </p:nvPicPr>
        <p:blipFill>
          <a:blip r:embed="rId4">
            <a:duotone>
              <a:prstClr val="black"/>
              <a:schemeClr val="accent6">
                <a:tint val="45000"/>
                <a:satMod val="400000"/>
              </a:schemeClr>
            </a:duotone>
          </a:blip>
          <a:stretch>
            <a:fillRect/>
          </a:stretch>
        </p:blipFill>
        <p:spPr>
          <a:xfrm>
            <a:off x="10573509" y="1882012"/>
            <a:ext cx="780290" cy="780290"/>
          </a:xfrm>
          <a:prstGeom prst="rect">
            <a:avLst/>
          </a:prstGeom>
        </p:spPr>
      </p:pic>
    </p:spTree>
    <p:extLst>
      <p:ext uri="{BB962C8B-B14F-4D97-AF65-F5344CB8AC3E}">
        <p14:creationId xmlns:p14="http://schemas.microsoft.com/office/powerpoint/2010/main" val="7629251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668BEC-1A2B-4549-9375-2C9C51BF3BD5}"/>
              </a:ext>
            </a:extLst>
          </p:cNvPr>
          <p:cNvSpPr>
            <a:spLocks noGrp="1"/>
          </p:cNvSpPr>
          <p:nvPr>
            <p:ph type="body" sz="quarter" idx="10"/>
          </p:nvPr>
        </p:nvSpPr>
        <p:spPr>
          <a:xfrm>
            <a:off x="4921503" y="1452825"/>
            <a:ext cx="6943926" cy="4913064"/>
          </a:xfrm>
          <a:solidFill>
            <a:schemeClr val="accent6"/>
          </a:solidFill>
        </p:spPr>
        <p:txBody>
          <a:bodyPr>
            <a:normAutofit/>
          </a:bodyPr>
          <a:lstStyle/>
          <a:p>
            <a:pPr marL="457200" indent="-457200">
              <a:buFont typeface="Arial" panose="020B0604020202020204" pitchFamily="34" charset="0"/>
              <a:buChar char="•"/>
            </a:pPr>
            <a:r>
              <a:rPr lang="en-US" sz="3100" dirty="0">
                <a:solidFill>
                  <a:schemeClr val="bg1"/>
                </a:solidFill>
              </a:rPr>
              <a:t>Service Encrypts Data Automatically using Microsoft Managed Keys</a:t>
            </a:r>
          </a:p>
          <a:p>
            <a:pPr marL="681297" lvl="2" indent="-457200">
              <a:buFont typeface="Arial" panose="020B0604020202020204" pitchFamily="34" charset="0"/>
              <a:buChar char="•"/>
            </a:pPr>
            <a:r>
              <a:rPr lang="en-US" sz="2300" dirty="0">
                <a:solidFill>
                  <a:schemeClr val="bg1"/>
                </a:solidFill>
              </a:rPr>
              <a:t>Blobs, Tables, Files, and Queues</a:t>
            </a:r>
          </a:p>
          <a:p>
            <a:pPr marL="681297" lvl="2" indent="-457200">
              <a:buFont typeface="Arial" panose="020B0604020202020204" pitchFamily="34" charset="0"/>
              <a:buChar char="•"/>
            </a:pPr>
            <a:endParaRPr lang="en-US" sz="2300" dirty="0">
              <a:solidFill>
                <a:schemeClr val="bg1"/>
              </a:solidFill>
            </a:endParaRPr>
          </a:p>
          <a:p>
            <a:pPr marL="457200" indent="-457200">
              <a:buFont typeface="Arial" panose="020B0604020202020204" pitchFamily="34" charset="0"/>
              <a:buChar char="•"/>
            </a:pPr>
            <a:r>
              <a:rPr lang="en-US" sz="3100" dirty="0">
                <a:solidFill>
                  <a:schemeClr val="bg1"/>
                </a:solidFill>
              </a:rPr>
              <a:t>Transparent encryption using AES 256-bit cipher</a:t>
            </a:r>
          </a:p>
          <a:p>
            <a:pPr marL="457200" indent="-457200">
              <a:buFont typeface="Arial" panose="020B0604020202020204" pitchFamily="34" charset="0"/>
              <a:buChar char="•"/>
            </a:pPr>
            <a:endParaRPr lang="en-US" sz="3100" dirty="0">
              <a:solidFill>
                <a:schemeClr val="bg1"/>
              </a:solidFill>
            </a:endParaRPr>
          </a:p>
          <a:p>
            <a:pPr marL="457200" indent="-457200">
              <a:buFont typeface="Arial" panose="020B0604020202020204" pitchFamily="34" charset="0"/>
              <a:buChar char="•"/>
            </a:pPr>
            <a:r>
              <a:rPr lang="en-US" sz="3100" dirty="0">
                <a:solidFill>
                  <a:schemeClr val="bg1"/>
                </a:solidFill>
              </a:rPr>
              <a:t>Can also bring your own keys</a:t>
            </a:r>
          </a:p>
          <a:p>
            <a:pPr marL="457200" indent="-457200">
              <a:buFont typeface="Arial" panose="020B0604020202020204" pitchFamily="34" charset="0"/>
              <a:buChar char="•"/>
            </a:pPr>
            <a:endParaRPr lang="en-US" sz="3100" dirty="0">
              <a:solidFill>
                <a:schemeClr val="bg1"/>
              </a:solidFill>
            </a:endParaRPr>
          </a:p>
          <a:p>
            <a:pPr marL="457200" indent="-457200">
              <a:buFont typeface="Arial" panose="020B0604020202020204" pitchFamily="34" charset="0"/>
              <a:buChar char="•"/>
            </a:pPr>
            <a:endParaRPr lang="en-US" sz="3100" dirty="0">
              <a:solidFill>
                <a:schemeClr val="bg1"/>
              </a:solidFill>
            </a:endParaRPr>
          </a:p>
        </p:txBody>
      </p:sp>
      <p:sp>
        <p:nvSpPr>
          <p:cNvPr id="3" name="Title 2">
            <a:extLst>
              <a:ext uri="{FF2B5EF4-FFF2-40B4-BE49-F238E27FC236}">
                <a16:creationId xmlns:a16="http://schemas.microsoft.com/office/drawing/2014/main" id="{99C3D108-8AB5-437D-936E-F627AF20BFD3}"/>
              </a:ext>
            </a:extLst>
          </p:cNvPr>
          <p:cNvSpPr>
            <a:spLocks noGrp="1"/>
          </p:cNvSpPr>
          <p:nvPr>
            <p:ph type="title"/>
          </p:nvPr>
        </p:nvSpPr>
        <p:spPr/>
        <p:txBody>
          <a:bodyPr/>
          <a:lstStyle/>
          <a:p>
            <a:r>
              <a:rPr lang="en-US" dirty="0"/>
              <a:t>Azure Storage Service Encryption</a:t>
            </a:r>
          </a:p>
        </p:txBody>
      </p:sp>
      <p:pic>
        <p:nvPicPr>
          <p:cNvPr id="5" name="Picture 4">
            <a:extLst>
              <a:ext uri="{FF2B5EF4-FFF2-40B4-BE49-F238E27FC236}">
                <a16:creationId xmlns:a16="http://schemas.microsoft.com/office/drawing/2014/main" id="{FA25DCE9-3881-487A-9B88-476996472D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7756" y="2614415"/>
            <a:ext cx="2404345" cy="2404345"/>
          </a:xfrm>
          <a:prstGeom prst="rect">
            <a:avLst/>
          </a:prstGeom>
        </p:spPr>
      </p:pic>
      <p:pic>
        <p:nvPicPr>
          <p:cNvPr id="6" name="Picture 5">
            <a:extLst>
              <a:ext uri="{FF2B5EF4-FFF2-40B4-BE49-F238E27FC236}">
                <a16:creationId xmlns:a16="http://schemas.microsoft.com/office/drawing/2014/main" id="{85CE2BBB-6EFC-493B-B209-889CD0B8D032}"/>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61495" y="1999437"/>
            <a:ext cx="780290" cy="780290"/>
          </a:xfrm>
          <a:prstGeom prst="rect">
            <a:avLst/>
          </a:prstGeom>
        </p:spPr>
      </p:pic>
    </p:spTree>
    <p:extLst>
      <p:ext uri="{BB962C8B-B14F-4D97-AF65-F5344CB8AC3E}">
        <p14:creationId xmlns:p14="http://schemas.microsoft.com/office/powerpoint/2010/main" val="1716488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DD80102-D970-45FC-896A-3B99D41FE1B7}"/>
              </a:ext>
            </a:extLst>
          </p:cNvPr>
          <p:cNvSpPr/>
          <p:nvPr/>
        </p:nvSpPr>
        <p:spPr>
          <a:xfrm>
            <a:off x="0" y="0"/>
            <a:ext cx="593878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A5C7D7-46EC-44C3-A4A5-05A8572EE1A9}"/>
              </a:ext>
            </a:extLst>
          </p:cNvPr>
          <p:cNvSpPr>
            <a:spLocks noGrp="1"/>
          </p:cNvSpPr>
          <p:nvPr>
            <p:ph type="title"/>
          </p:nvPr>
        </p:nvSpPr>
        <p:spPr>
          <a:xfrm>
            <a:off x="549442" y="365125"/>
            <a:ext cx="10515600" cy="1325563"/>
          </a:xfrm>
        </p:spPr>
        <p:txBody>
          <a:bodyPr/>
          <a:lstStyle/>
          <a:p>
            <a:r>
              <a:rPr lang="en-US" dirty="0">
                <a:solidFill>
                  <a:schemeClr val="bg1"/>
                </a:solidFill>
              </a:rPr>
              <a:t>Azure SQL Database</a:t>
            </a:r>
          </a:p>
        </p:txBody>
      </p:sp>
      <p:pic>
        <p:nvPicPr>
          <p:cNvPr id="4" name="Picture 3">
            <a:extLst>
              <a:ext uri="{FF2B5EF4-FFF2-40B4-BE49-F238E27FC236}">
                <a16:creationId xmlns:a16="http://schemas.microsoft.com/office/drawing/2014/main" id="{D42C70BB-AC16-4F12-B0B7-A6447856C991}"/>
              </a:ext>
            </a:extLst>
          </p:cNvPr>
          <p:cNvPicPr>
            <a:picLocks noChangeAspect="1"/>
          </p:cNvPicPr>
          <p:nvPr/>
        </p:nvPicPr>
        <p:blipFill>
          <a:blip r:embed="rId2"/>
          <a:stretch>
            <a:fillRect/>
          </a:stretch>
        </p:blipFill>
        <p:spPr>
          <a:xfrm>
            <a:off x="7861913" y="2104163"/>
            <a:ext cx="2649674" cy="2649674"/>
          </a:xfrm>
          <a:prstGeom prst="rect">
            <a:avLst/>
          </a:prstGeom>
        </p:spPr>
      </p:pic>
      <p:sp>
        <p:nvSpPr>
          <p:cNvPr id="6" name="TextBox 5">
            <a:extLst>
              <a:ext uri="{FF2B5EF4-FFF2-40B4-BE49-F238E27FC236}">
                <a16:creationId xmlns:a16="http://schemas.microsoft.com/office/drawing/2014/main" id="{069A50D2-D860-4F2B-A8EC-E5EFDE9FCB87}"/>
              </a:ext>
            </a:extLst>
          </p:cNvPr>
          <p:cNvSpPr txBox="1"/>
          <p:nvPr/>
        </p:nvSpPr>
        <p:spPr>
          <a:xfrm>
            <a:off x="604064" y="1690688"/>
            <a:ext cx="4937760" cy="4678204"/>
          </a:xfrm>
          <a:prstGeom prst="rect">
            <a:avLst/>
          </a:prstGeom>
          <a:noFill/>
        </p:spPr>
        <p:txBody>
          <a:bodyPr wrap="square" rtlCol="0">
            <a:spAutoFit/>
          </a:bodyPr>
          <a:lstStyle/>
          <a:p>
            <a:r>
              <a:rPr lang="en-US" sz="2800" dirty="0">
                <a:solidFill>
                  <a:schemeClr val="bg1"/>
                </a:solidFill>
              </a:rPr>
              <a:t>Delivers </a:t>
            </a:r>
            <a:r>
              <a:rPr lang="en-US" sz="2800" b="1" dirty="0">
                <a:solidFill>
                  <a:schemeClr val="bg1"/>
                </a:solidFill>
              </a:rPr>
              <a:t>Database-as-a-Service</a:t>
            </a:r>
            <a:r>
              <a:rPr lang="en-US" sz="2800" dirty="0">
                <a:solidFill>
                  <a:schemeClr val="bg1"/>
                </a:solidFill>
              </a:rPr>
              <a:t> functionality, based on SQL Server and hosted in Microsoft Azure</a:t>
            </a:r>
          </a:p>
          <a:p>
            <a:pPr lvl="1"/>
            <a:endParaRPr lang="en-US" sz="2800" dirty="0">
              <a:solidFill>
                <a:schemeClr val="bg1"/>
              </a:solidFill>
            </a:endParaRPr>
          </a:p>
          <a:p>
            <a:r>
              <a:rPr lang="en-US" sz="2800" b="1" dirty="0">
                <a:solidFill>
                  <a:schemeClr val="bg1"/>
                </a:solidFill>
              </a:rPr>
              <a:t>Predictable</a:t>
            </a:r>
            <a:r>
              <a:rPr lang="en-US" sz="2800" dirty="0">
                <a:solidFill>
                  <a:schemeClr val="bg1"/>
                </a:solidFill>
              </a:rPr>
              <a:t> performance, scalability, business continuity, elastic scale, data protection, minimal administration, and familiar tools</a:t>
            </a:r>
          </a:p>
          <a:p>
            <a:endParaRPr lang="en-US" dirty="0"/>
          </a:p>
        </p:txBody>
      </p:sp>
    </p:spTree>
    <p:extLst>
      <p:ext uri="{BB962C8B-B14F-4D97-AF65-F5344CB8AC3E}">
        <p14:creationId xmlns:p14="http://schemas.microsoft.com/office/powerpoint/2010/main" val="35265233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Controlling Access to Azure SQL DB</a:t>
            </a:r>
          </a:p>
        </p:txBody>
      </p:sp>
      <p:sp>
        <p:nvSpPr>
          <p:cNvPr id="9" name="TextBox 8"/>
          <p:cNvSpPr txBox="1"/>
          <p:nvPr/>
        </p:nvSpPr>
        <p:spPr>
          <a:xfrm>
            <a:off x="475707" y="2082211"/>
            <a:ext cx="8192191" cy="3748719"/>
          </a:xfrm>
          <a:prstGeom prst="rect">
            <a:avLst/>
          </a:prstGeom>
          <a:solidFill>
            <a:schemeClr val="accent1"/>
          </a:solidFill>
        </p:spPr>
        <p:txBody>
          <a:bodyPr wrap="square" lIns="182880" tIns="182880" rIns="182880" bIns="182880" rtlCol="0">
            <a:spAutoFit/>
          </a:bodyPr>
          <a:lstStyle/>
          <a:p>
            <a:pPr marL="571500" indent="-571500">
              <a:lnSpc>
                <a:spcPct val="90000"/>
              </a:lnSpc>
              <a:spcBef>
                <a:spcPct val="20000"/>
              </a:spcBef>
              <a:buSzPct val="80000"/>
              <a:buFont typeface="Arial" panose="020B0604020202020204" pitchFamily="34" charset="0"/>
              <a:buChar char="•"/>
            </a:pPr>
            <a:r>
              <a:rPr lang="en-US" sz="3600" dirty="0">
                <a:solidFill>
                  <a:schemeClr val="bg1"/>
                </a:solidFill>
              </a:rPr>
              <a:t>Firewall rules</a:t>
            </a:r>
          </a:p>
          <a:p>
            <a:pPr marL="917575" lvl="1" indent="-460375">
              <a:lnSpc>
                <a:spcPct val="90000"/>
              </a:lnSpc>
              <a:spcBef>
                <a:spcPct val="20000"/>
              </a:spcBef>
              <a:buSzPct val="80000"/>
              <a:buFont typeface="Arial" panose="020B0604020202020204" pitchFamily="34" charset="0"/>
              <a:buChar char="•"/>
            </a:pPr>
            <a:r>
              <a:rPr lang="en-US" sz="2400" dirty="0">
                <a:solidFill>
                  <a:schemeClr val="bg1"/>
                </a:solidFill>
              </a:rPr>
              <a:t>Server level rules apply to all databases on the server even if they have database firewall rules</a:t>
            </a:r>
          </a:p>
          <a:p>
            <a:pPr marL="917575" lvl="1" indent="-460375">
              <a:lnSpc>
                <a:spcPct val="90000"/>
              </a:lnSpc>
              <a:spcBef>
                <a:spcPct val="20000"/>
              </a:spcBef>
              <a:buSzPct val="80000"/>
              <a:buFont typeface="Arial" panose="020B0604020202020204" pitchFamily="34" charset="0"/>
              <a:buChar char="•"/>
            </a:pPr>
            <a:r>
              <a:rPr lang="en-US" sz="2400" dirty="0">
                <a:solidFill>
                  <a:schemeClr val="bg1"/>
                </a:solidFill>
              </a:rPr>
              <a:t>Database level rules are database specific and are stored within the database and are maintained across geo-replication</a:t>
            </a:r>
          </a:p>
          <a:p>
            <a:pPr marL="917575" lvl="1" indent="-460375">
              <a:lnSpc>
                <a:spcPct val="90000"/>
              </a:lnSpc>
              <a:spcBef>
                <a:spcPct val="20000"/>
              </a:spcBef>
              <a:buSzPct val="80000"/>
              <a:buFont typeface="Arial" panose="020B0604020202020204" pitchFamily="34" charset="0"/>
              <a:buChar char="•"/>
            </a:pPr>
            <a:r>
              <a:rPr lang="en-US" sz="2400" dirty="0">
                <a:solidFill>
                  <a:schemeClr val="bg1"/>
                </a:solidFill>
              </a:rPr>
              <a:t>Server rule “Allow Azure Services” allows for any connection coming from Azure, even from other subscriptions</a:t>
            </a:r>
            <a:endParaRPr lang="en-US" sz="2000" dirty="0">
              <a:solidFill>
                <a:schemeClr val="bg1"/>
              </a:solidFill>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4227" y="3053640"/>
            <a:ext cx="1805860" cy="1805860"/>
          </a:xfrm>
          <a:prstGeom prst="rect">
            <a:avLst/>
          </a:prstGeom>
        </p:spPr>
      </p:pic>
    </p:spTree>
    <p:extLst>
      <p:ext uri="{BB962C8B-B14F-4D97-AF65-F5344CB8AC3E}">
        <p14:creationId xmlns:p14="http://schemas.microsoft.com/office/powerpoint/2010/main" val="346909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164D3C-2770-4A78-B228-300ACBAA8440}"/>
              </a:ext>
            </a:extLst>
          </p:cNvPr>
          <p:cNvSpPr>
            <a:spLocks noGrp="1"/>
          </p:cNvSpPr>
          <p:nvPr>
            <p:ph type="title"/>
          </p:nvPr>
        </p:nvSpPr>
        <p:spPr/>
        <p:txBody>
          <a:bodyPr/>
          <a:lstStyle/>
          <a:p>
            <a:r>
              <a:rPr lang="en-US" dirty="0"/>
              <a:t>From infrastructure to innovation</a:t>
            </a:r>
          </a:p>
        </p:txBody>
      </p:sp>
      <p:grpSp>
        <p:nvGrpSpPr>
          <p:cNvPr id="5" name="Group 74">
            <a:extLst>
              <a:ext uri="{FF2B5EF4-FFF2-40B4-BE49-F238E27FC236}">
                <a16:creationId xmlns:a16="http://schemas.microsoft.com/office/drawing/2014/main" id="{BDD44E21-F0FE-4455-9961-9BD954C0C6E2}"/>
              </a:ext>
            </a:extLst>
          </p:cNvPr>
          <p:cNvGrpSpPr>
            <a:grpSpLocks noChangeAspect="1"/>
          </p:cNvGrpSpPr>
          <p:nvPr/>
        </p:nvGrpSpPr>
        <p:grpSpPr bwMode="auto">
          <a:xfrm>
            <a:off x="789045" y="4991039"/>
            <a:ext cx="1487488" cy="828675"/>
            <a:chOff x="2910" y="1139"/>
            <a:chExt cx="937" cy="522"/>
          </a:xfrm>
        </p:grpSpPr>
        <p:sp>
          <p:nvSpPr>
            <p:cNvPr id="6" name="Freeform 75">
              <a:extLst>
                <a:ext uri="{FF2B5EF4-FFF2-40B4-BE49-F238E27FC236}">
                  <a16:creationId xmlns:a16="http://schemas.microsoft.com/office/drawing/2014/main" id="{EBABAF75-009C-4348-BE67-340DDBF3725F}"/>
                </a:ext>
              </a:extLst>
            </p:cNvPr>
            <p:cNvSpPr>
              <a:spLocks/>
            </p:cNvSpPr>
            <p:nvPr/>
          </p:nvSpPr>
          <p:spPr bwMode="auto">
            <a:xfrm>
              <a:off x="3337" y="1406"/>
              <a:ext cx="303" cy="254"/>
            </a:xfrm>
            <a:custGeom>
              <a:avLst/>
              <a:gdLst>
                <a:gd name="T0" fmla="*/ 167 w 303"/>
                <a:gd name="T1" fmla="*/ 43 h 254"/>
                <a:gd name="T2" fmla="*/ 167 w 303"/>
                <a:gd name="T3" fmla="*/ 0 h 254"/>
                <a:gd name="T4" fmla="*/ 200 w 303"/>
                <a:gd name="T5" fmla="*/ 0 h 254"/>
                <a:gd name="T6" fmla="*/ 200 w 303"/>
                <a:gd name="T7" fmla="*/ 43 h 254"/>
                <a:gd name="T8" fmla="*/ 211 w 303"/>
                <a:gd name="T9" fmla="*/ 43 h 254"/>
                <a:gd name="T10" fmla="*/ 211 w 303"/>
                <a:gd name="T11" fmla="*/ 0 h 254"/>
                <a:gd name="T12" fmla="*/ 244 w 303"/>
                <a:gd name="T13" fmla="*/ 0 h 254"/>
                <a:gd name="T14" fmla="*/ 244 w 303"/>
                <a:gd name="T15" fmla="*/ 43 h 254"/>
                <a:gd name="T16" fmla="*/ 303 w 303"/>
                <a:gd name="T17" fmla="*/ 43 h 254"/>
                <a:gd name="T18" fmla="*/ 303 w 303"/>
                <a:gd name="T19" fmla="*/ 53 h 254"/>
                <a:gd name="T20" fmla="*/ 289 w 303"/>
                <a:gd name="T21" fmla="*/ 53 h 254"/>
                <a:gd name="T22" fmla="*/ 289 w 303"/>
                <a:gd name="T23" fmla="*/ 254 h 254"/>
                <a:gd name="T24" fmla="*/ 13 w 303"/>
                <a:gd name="T25" fmla="*/ 254 h 254"/>
                <a:gd name="T26" fmla="*/ 13 w 303"/>
                <a:gd name="T27" fmla="*/ 53 h 254"/>
                <a:gd name="T28" fmla="*/ 0 w 303"/>
                <a:gd name="T29" fmla="*/ 53 h 254"/>
                <a:gd name="T30" fmla="*/ 0 w 303"/>
                <a:gd name="T31" fmla="*/ 43 h 254"/>
                <a:gd name="T32" fmla="*/ 167 w 303"/>
                <a:gd name="T33" fmla="*/ 4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3" h="254">
                  <a:moveTo>
                    <a:pt x="167" y="43"/>
                  </a:moveTo>
                  <a:lnTo>
                    <a:pt x="167" y="0"/>
                  </a:lnTo>
                  <a:lnTo>
                    <a:pt x="200" y="0"/>
                  </a:lnTo>
                  <a:lnTo>
                    <a:pt x="200" y="43"/>
                  </a:lnTo>
                  <a:lnTo>
                    <a:pt x="211" y="43"/>
                  </a:lnTo>
                  <a:lnTo>
                    <a:pt x="211" y="0"/>
                  </a:lnTo>
                  <a:lnTo>
                    <a:pt x="244" y="0"/>
                  </a:lnTo>
                  <a:lnTo>
                    <a:pt x="244" y="43"/>
                  </a:lnTo>
                  <a:lnTo>
                    <a:pt x="303" y="43"/>
                  </a:lnTo>
                  <a:lnTo>
                    <a:pt x="303" y="53"/>
                  </a:lnTo>
                  <a:lnTo>
                    <a:pt x="289" y="53"/>
                  </a:lnTo>
                  <a:lnTo>
                    <a:pt x="289" y="254"/>
                  </a:lnTo>
                  <a:lnTo>
                    <a:pt x="13" y="254"/>
                  </a:lnTo>
                  <a:lnTo>
                    <a:pt x="13" y="53"/>
                  </a:lnTo>
                  <a:lnTo>
                    <a:pt x="0" y="53"/>
                  </a:lnTo>
                  <a:lnTo>
                    <a:pt x="0" y="43"/>
                  </a:lnTo>
                  <a:lnTo>
                    <a:pt x="167" y="4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6">
              <a:extLst>
                <a:ext uri="{FF2B5EF4-FFF2-40B4-BE49-F238E27FC236}">
                  <a16:creationId xmlns:a16="http://schemas.microsoft.com/office/drawing/2014/main" id="{272253E2-97EC-4B1E-8400-E896AA5616BE}"/>
                </a:ext>
              </a:extLst>
            </p:cNvPr>
            <p:cNvSpPr>
              <a:spLocks/>
            </p:cNvSpPr>
            <p:nvPr/>
          </p:nvSpPr>
          <p:spPr bwMode="auto">
            <a:xfrm>
              <a:off x="3178" y="1406"/>
              <a:ext cx="302" cy="254"/>
            </a:xfrm>
            <a:custGeom>
              <a:avLst/>
              <a:gdLst>
                <a:gd name="T0" fmla="*/ 166 w 302"/>
                <a:gd name="T1" fmla="*/ 43 h 254"/>
                <a:gd name="T2" fmla="*/ 166 w 302"/>
                <a:gd name="T3" fmla="*/ 0 h 254"/>
                <a:gd name="T4" fmla="*/ 199 w 302"/>
                <a:gd name="T5" fmla="*/ 0 h 254"/>
                <a:gd name="T6" fmla="*/ 199 w 302"/>
                <a:gd name="T7" fmla="*/ 43 h 254"/>
                <a:gd name="T8" fmla="*/ 210 w 302"/>
                <a:gd name="T9" fmla="*/ 43 h 254"/>
                <a:gd name="T10" fmla="*/ 210 w 302"/>
                <a:gd name="T11" fmla="*/ 0 h 254"/>
                <a:gd name="T12" fmla="*/ 243 w 302"/>
                <a:gd name="T13" fmla="*/ 0 h 254"/>
                <a:gd name="T14" fmla="*/ 243 w 302"/>
                <a:gd name="T15" fmla="*/ 43 h 254"/>
                <a:gd name="T16" fmla="*/ 302 w 302"/>
                <a:gd name="T17" fmla="*/ 43 h 254"/>
                <a:gd name="T18" fmla="*/ 302 w 302"/>
                <a:gd name="T19" fmla="*/ 53 h 254"/>
                <a:gd name="T20" fmla="*/ 289 w 302"/>
                <a:gd name="T21" fmla="*/ 53 h 254"/>
                <a:gd name="T22" fmla="*/ 289 w 302"/>
                <a:gd name="T23" fmla="*/ 254 h 254"/>
                <a:gd name="T24" fmla="*/ 13 w 302"/>
                <a:gd name="T25" fmla="*/ 254 h 254"/>
                <a:gd name="T26" fmla="*/ 13 w 302"/>
                <a:gd name="T27" fmla="*/ 53 h 254"/>
                <a:gd name="T28" fmla="*/ 0 w 302"/>
                <a:gd name="T29" fmla="*/ 53 h 254"/>
                <a:gd name="T30" fmla="*/ 0 w 302"/>
                <a:gd name="T31" fmla="*/ 43 h 254"/>
                <a:gd name="T32" fmla="*/ 166 w 302"/>
                <a:gd name="T33" fmla="*/ 4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 h="254">
                  <a:moveTo>
                    <a:pt x="166" y="43"/>
                  </a:moveTo>
                  <a:lnTo>
                    <a:pt x="166" y="0"/>
                  </a:lnTo>
                  <a:lnTo>
                    <a:pt x="199" y="0"/>
                  </a:lnTo>
                  <a:lnTo>
                    <a:pt x="199" y="43"/>
                  </a:lnTo>
                  <a:lnTo>
                    <a:pt x="210" y="43"/>
                  </a:lnTo>
                  <a:lnTo>
                    <a:pt x="210" y="0"/>
                  </a:lnTo>
                  <a:lnTo>
                    <a:pt x="243" y="0"/>
                  </a:lnTo>
                  <a:lnTo>
                    <a:pt x="243" y="43"/>
                  </a:lnTo>
                  <a:lnTo>
                    <a:pt x="302" y="43"/>
                  </a:lnTo>
                  <a:lnTo>
                    <a:pt x="302" y="53"/>
                  </a:lnTo>
                  <a:lnTo>
                    <a:pt x="289" y="53"/>
                  </a:lnTo>
                  <a:lnTo>
                    <a:pt x="289" y="254"/>
                  </a:lnTo>
                  <a:lnTo>
                    <a:pt x="13" y="254"/>
                  </a:lnTo>
                  <a:lnTo>
                    <a:pt x="13" y="53"/>
                  </a:lnTo>
                  <a:lnTo>
                    <a:pt x="0" y="53"/>
                  </a:lnTo>
                  <a:lnTo>
                    <a:pt x="0" y="43"/>
                  </a:lnTo>
                  <a:lnTo>
                    <a:pt x="166" y="4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7">
              <a:extLst>
                <a:ext uri="{FF2B5EF4-FFF2-40B4-BE49-F238E27FC236}">
                  <a16:creationId xmlns:a16="http://schemas.microsoft.com/office/drawing/2014/main" id="{99271C65-7D8F-4D27-885E-EF90A9FA387B}"/>
                </a:ext>
              </a:extLst>
            </p:cNvPr>
            <p:cNvSpPr>
              <a:spLocks noChangeArrowheads="1"/>
            </p:cNvSpPr>
            <p:nvPr/>
          </p:nvSpPr>
          <p:spPr bwMode="auto">
            <a:xfrm>
              <a:off x="3558" y="1316"/>
              <a:ext cx="276" cy="34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78">
              <a:extLst>
                <a:ext uri="{FF2B5EF4-FFF2-40B4-BE49-F238E27FC236}">
                  <a16:creationId xmlns:a16="http://schemas.microsoft.com/office/drawing/2014/main" id="{ED8E9157-0C63-420B-B9A8-28B019BC4DD9}"/>
                </a:ext>
              </a:extLst>
            </p:cNvPr>
            <p:cNvSpPr>
              <a:spLocks noChangeArrowheads="1"/>
            </p:cNvSpPr>
            <p:nvPr/>
          </p:nvSpPr>
          <p:spPr bwMode="auto">
            <a:xfrm>
              <a:off x="3544" y="1306"/>
              <a:ext cx="303" cy="10"/>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79">
              <a:extLst>
                <a:ext uri="{FF2B5EF4-FFF2-40B4-BE49-F238E27FC236}">
                  <a16:creationId xmlns:a16="http://schemas.microsoft.com/office/drawing/2014/main" id="{04CB3F8E-E88F-4D47-90F7-1C09BE399B58}"/>
                </a:ext>
              </a:extLst>
            </p:cNvPr>
            <p:cNvSpPr>
              <a:spLocks noChangeArrowheads="1"/>
            </p:cNvSpPr>
            <p:nvPr/>
          </p:nvSpPr>
          <p:spPr bwMode="auto">
            <a:xfrm>
              <a:off x="3710" y="1591"/>
              <a:ext cx="36" cy="70"/>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80">
              <a:extLst>
                <a:ext uri="{FF2B5EF4-FFF2-40B4-BE49-F238E27FC236}">
                  <a16:creationId xmlns:a16="http://schemas.microsoft.com/office/drawing/2014/main" id="{7A1AFDD9-0C4E-4E3A-B598-411FAC470146}"/>
                </a:ext>
              </a:extLst>
            </p:cNvPr>
            <p:cNvSpPr>
              <a:spLocks noChangeArrowheads="1"/>
            </p:cNvSpPr>
            <p:nvPr/>
          </p:nvSpPr>
          <p:spPr bwMode="auto">
            <a:xfrm>
              <a:off x="3647" y="1591"/>
              <a:ext cx="36" cy="70"/>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81">
              <a:extLst>
                <a:ext uri="{FF2B5EF4-FFF2-40B4-BE49-F238E27FC236}">
                  <a16:creationId xmlns:a16="http://schemas.microsoft.com/office/drawing/2014/main" id="{6DC6F9F5-287A-40C3-8FD2-97AA8BB99BB1}"/>
                </a:ext>
              </a:extLst>
            </p:cNvPr>
            <p:cNvSpPr>
              <a:spLocks noChangeArrowheads="1"/>
            </p:cNvSpPr>
            <p:nvPr/>
          </p:nvSpPr>
          <p:spPr bwMode="auto">
            <a:xfrm>
              <a:off x="3585" y="1347"/>
              <a:ext cx="222" cy="36"/>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82">
              <a:extLst>
                <a:ext uri="{FF2B5EF4-FFF2-40B4-BE49-F238E27FC236}">
                  <a16:creationId xmlns:a16="http://schemas.microsoft.com/office/drawing/2014/main" id="{044F6E3D-2C1B-4EA6-9E6B-D140B91AEEC5}"/>
                </a:ext>
              </a:extLst>
            </p:cNvPr>
            <p:cNvSpPr>
              <a:spLocks noChangeArrowheads="1"/>
            </p:cNvSpPr>
            <p:nvPr/>
          </p:nvSpPr>
          <p:spPr bwMode="auto">
            <a:xfrm>
              <a:off x="3585" y="1409"/>
              <a:ext cx="222" cy="36"/>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83">
              <a:extLst>
                <a:ext uri="{FF2B5EF4-FFF2-40B4-BE49-F238E27FC236}">
                  <a16:creationId xmlns:a16="http://schemas.microsoft.com/office/drawing/2014/main" id="{05438FD1-C55E-469F-B82C-DA36D07E8904}"/>
                </a:ext>
              </a:extLst>
            </p:cNvPr>
            <p:cNvSpPr>
              <a:spLocks noChangeArrowheads="1"/>
            </p:cNvSpPr>
            <p:nvPr/>
          </p:nvSpPr>
          <p:spPr bwMode="auto">
            <a:xfrm>
              <a:off x="3585" y="1471"/>
              <a:ext cx="222" cy="36"/>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84">
              <a:extLst>
                <a:ext uri="{FF2B5EF4-FFF2-40B4-BE49-F238E27FC236}">
                  <a16:creationId xmlns:a16="http://schemas.microsoft.com/office/drawing/2014/main" id="{AE733F99-8E31-47A2-96C1-A513B937F22A}"/>
                </a:ext>
              </a:extLst>
            </p:cNvPr>
            <p:cNvSpPr>
              <a:spLocks noChangeArrowheads="1"/>
            </p:cNvSpPr>
            <p:nvPr/>
          </p:nvSpPr>
          <p:spPr bwMode="auto">
            <a:xfrm>
              <a:off x="3585" y="1533"/>
              <a:ext cx="222" cy="36"/>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85">
              <a:extLst>
                <a:ext uri="{FF2B5EF4-FFF2-40B4-BE49-F238E27FC236}">
                  <a16:creationId xmlns:a16="http://schemas.microsoft.com/office/drawing/2014/main" id="{D5EF42A1-AB25-4FD2-BEFA-5997F79F0C84}"/>
                </a:ext>
              </a:extLst>
            </p:cNvPr>
            <p:cNvSpPr>
              <a:spLocks noChangeArrowheads="1"/>
            </p:cNvSpPr>
            <p:nvPr/>
          </p:nvSpPr>
          <p:spPr bwMode="auto">
            <a:xfrm>
              <a:off x="3603" y="1263"/>
              <a:ext cx="107" cy="4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86">
              <a:extLst>
                <a:ext uri="{FF2B5EF4-FFF2-40B4-BE49-F238E27FC236}">
                  <a16:creationId xmlns:a16="http://schemas.microsoft.com/office/drawing/2014/main" id="{B26F7564-56DE-44CC-8731-A08215AF3DA1}"/>
                </a:ext>
              </a:extLst>
            </p:cNvPr>
            <p:cNvSpPr>
              <a:spLocks noChangeArrowheads="1"/>
            </p:cNvSpPr>
            <p:nvPr/>
          </p:nvSpPr>
          <p:spPr bwMode="auto">
            <a:xfrm>
              <a:off x="2910" y="1442"/>
              <a:ext cx="250" cy="21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87">
              <a:extLst>
                <a:ext uri="{FF2B5EF4-FFF2-40B4-BE49-F238E27FC236}">
                  <a16:creationId xmlns:a16="http://schemas.microsoft.com/office/drawing/2014/main" id="{715D0C2E-7F2B-4221-953A-1BF2169E124B}"/>
                </a:ext>
              </a:extLst>
            </p:cNvPr>
            <p:cNvSpPr>
              <a:spLocks noChangeArrowheads="1"/>
            </p:cNvSpPr>
            <p:nvPr/>
          </p:nvSpPr>
          <p:spPr bwMode="auto">
            <a:xfrm>
              <a:off x="2910" y="1431"/>
              <a:ext cx="264" cy="11"/>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88">
              <a:extLst>
                <a:ext uri="{FF2B5EF4-FFF2-40B4-BE49-F238E27FC236}">
                  <a16:creationId xmlns:a16="http://schemas.microsoft.com/office/drawing/2014/main" id="{852D93FD-B753-4FEF-AC85-421D3032AD77}"/>
                </a:ext>
              </a:extLst>
            </p:cNvPr>
            <p:cNvSpPr>
              <a:spLocks noChangeArrowheads="1"/>
            </p:cNvSpPr>
            <p:nvPr/>
          </p:nvSpPr>
          <p:spPr bwMode="auto">
            <a:xfrm>
              <a:off x="3036" y="1591"/>
              <a:ext cx="36" cy="70"/>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89">
              <a:extLst>
                <a:ext uri="{FF2B5EF4-FFF2-40B4-BE49-F238E27FC236}">
                  <a16:creationId xmlns:a16="http://schemas.microsoft.com/office/drawing/2014/main" id="{C942738D-06DC-4F76-BB8A-5AFEE3DA5BD1}"/>
                </a:ext>
              </a:extLst>
            </p:cNvPr>
            <p:cNvSpPr>
              <a:spLocks noChangeArrowheads="1"/>
            </p:cNvSpPr>
            <p:nvPr/>
          </p:nvSpPr>
          <p:spPr bwMode="auto">
            <a:xfrm>
              <a:off x="2975" y="1591"/>
              <a:ext cx="35" cy="70"/>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90">
              <a:extLst>
                <a:ext uri="{FF2B5EF4-FFF2-40B4-BE49-F238E27FC236}">
                  <a16:creationId xmlns:a16="http://schemas.microsoft.com/office/drawing/2014/main" id="{BA2C39DA-66F4-481A-B7BD-E30A8F87DEC5}"/>
                </a:ext>
              </a:extLst>
            </p:cNvPr>
            <p:cNvSpPr>
              <a:spLocks noChangeArrowheads="1"/>
            </p:cNvSpPr>
            <p:nvPr/>
          </p:nvSpPr>
          <p:spPr bwMode="auto">
            <a:xfrm>
              <a:off x="2912" y="1471"/>
              <a:ext cx="223" cy="36"/>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91">
              <a:extLst>
                <a:ext uri="{FF2B5EF4-FFF2-40B4-BE49-F238E27FC236}">
                  <a16:creationId xmlns:a16="http://schemas.microsoft.com/office/drawing/2014/main" id="{98D6EF53-9F35-4848-97CA-A8797D87A2A3}"/>
                </a:ext>
              </a:extLst>
            </p:cNvPr>
            <p:cNvSpPr>
              <a:spLocks noChangeArrowheads="1"/>
            </p:cNvSpPr>
            <p:nvPr/>
          </p:nvSpPr>
          <p:spPr bwMode="auto">
            <a:xfrm>
              <a:off x="2912" y="1533"/>
              <a:ext cx="223" cy="36"/>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92">
              <a:extLst>
                <a:ext uri="{FF2B5EF4-FFF2-40B4-BE49-F238E27FC236}">
                  <a16:creationId xmlns:a16="http://schemas.microsoft.com/office/drawing/2014/main" id="{A96FDAD6-75D9-4CC5-98D6-8A204C85D17E}"/>
                </a:ext>
              </a:extLst>
            </p:cNvPr>
            <p:cNvSpPr>
              <a:spLocks noChangeArrowheads="1"/>
            </p:cNvSpPr>
            <p:nvPr/>
          </p:nvSpPr>
          <p:spPr bwMode="auto">
            <a:xfrm>
              <a:off x="2930" y="1389"/>
              <a:ext cx="106" cy="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93">
              <a:extLst>
                <a:ext uri="{FF2B5EF4-FFF2-40B4-BE49-F238E27FC236}">
                  <a16:creationId xmlns:a16="http://schemas.microsoft.com/office/drawing/2014/main" id="{7F361EFD-A244-4A18-A66A-981B25C295DC}"/>
                </a:ext>
              </a:extLst>
            </p:cNvPr>
            <p:cNvSpPr>
              <a:spLocks noChangeArrowheads="1"/>
            </p:cNvSpPr>
            <p:nvPr/>
          </p:nvSpPr>
          <p:spPr bwMode="auto">
            <a:xfrm>
              <a:off x="3222" y="1193"/>
              <a:ext cx="275" cy="468"/>
            </a:xfrm>
            <a:prstGeom prst="rect">
              <a:avLst/>
            </a:prstGeom>
            <a:solidFill>
              <a:schemeClr val="bg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94">
              <a:extLst>
                <a:ext uri="{FF2B5EF4-FFF2-40B4-BE49-F238E27FC236}">
                  <a16:creationId xmlns:a16="http://schemas.microsoft.com/office/drawing/2014/main" id="{62CE72AB-F88D-4A3A-9930-615A47A517F6}"/>
                </a:ext>
              </a:extLst>
            </p:cNvPr>
            <p:cNvSpPr>
              <a:spLocks noChangeArrowheads="1"/>
            </p:cNvSpPr>
            <p:nvPr/>
          </p:nvSpPr>
          <p:spPr bwMode="auto">
            <a:xfrm>
              <a:off x="3208" y="1182"/>
              <a:ext cx="302" cy="11"/>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95">
              <a:extLst>
                <a:ext uri="{FF2B5EF4-FFF2-40B4-BE49-F238E27FC236}">
                  <a16:creationId xmlns:a16="http://schemas.microsoft.com/office/drawing/2014/main" id="{52B52C90-C4F7-4607-88C6-4B71EA6FD6FC}"/>
                </a:ext>
              </a:extLst>
            </p:cNvPr>
            <p:cNvSpPr>
              <a:spLocks noChangeArrowheads="1"/>
            </p:cNvSpPr>
            <p:nvPr/>
          </p:nvSpPr>
          <p:spPr bwMode="auto">
            <a:xfrm>
              <a:off x="3373" y="1588"/>
              <a:ext cx="36" cy="70"/>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96">
              <a:extLst>
                <a:ext uri="{FF2B5EF4-FFF2-40B4-BE49-F238E27FC236}">
                  <a16:creationId xmlns:a16="http://schemas.microsoft.com/office/drawing/2014/main" id="{3BF94337-19CF-4189-9072-EFB3B54DA4F0}"/>
                </a:ext>
              </a:extLst>
            </p:cNvPr>
            <p:cNvSpPr>
              <a:spLocks noChangeArrowheads="1"/>
            </p:cNvSpPr>
            <p:nvPr/>
          </p:nvSpPr>
          <p:spPr bwMode="auto">
            <a:xfrm>
              <a:off x="3311" y="1588"/>
              <a:ext cx="36" cy="70"/>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97">
              <a:extLst>
                <a:ext uri="{FF2B5EF4-FFF2-40B4-BE49-F238E27FC236}">
                  <a16:creationId xmlns:a16="http://schemas.microsoft.com/office/drawing/2014/main" id="{A3B9BFFC-44A2-42F1-8320-E1F0A2ACC322}"/>
                </a:ext>
              </a:extLst>
            </p:cNvPr>
            <p:cNvSpPr>
              <a:spLocks noChangeArrowheads="1"/>
            </p:cNvSpPr>
            <p:nvPr/>
          </p:nvSpPr>
          <p:spPr bwMode="auto">
            <a:xfrm>
              <a:off x="3249" y="1347"/>
              <a:ext cx="222" cy="36"/>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98">
              <a:extLst>
                <a:ext uri="{FF2B5EF4-FFF2-40B4-BE49-F238E27FC236}">
                  <a16:creationId xmlns:a16="http://schemas.microsoft.com/office/drawing/2014/main" id="{F5015512-2D07-4B7E-B699-DE153BE89614}"/>
                </a:ext>
              </a:extLst>
            </p:cNvPr>
            <p:cNvSpPr>
              <a:spLocks noChangeArrowheads="1"/>
            </p:cNvSpPr>
            <p:nvPr/>
          </p:nvSpPr>
          <p:spPr bwMode="auto">
            <a:xfrm>
              <a:off x="3249" y="1409"/>
              <a:ext cx="222" cy="36"/>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99">
              <a:extLst>
                <a:ext uri="{FF2B5EF4-FFF2-40B4-BE49-F238E27FC236}">
                  <a16:creationId xmlns:a16="http://schemas.microsoft.com/office/drawing/2014/main" id="{B5F2B5C6-2D98-4E4A-A298-B9CDDF7B437E}"/>
                </a:ext>
              </a:extLst>
            </p:cNvPr>
            <p:cNvSpPr>
              <a:spLocks noChangeArrowheads="1"/>
            </p:cNvSpPr>
            <p:nvPr/>
          </p:nvSpPr>
          <p:spPr bwMode="auto">
            <a:xfrm>
              <a:off x="3249" y="1471"/>
              <a:ext cx="222" cy="36"/>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100">
              <a:extLst>
                <a:ext uri="{FF2B5EF4-FFF2-40B4-BE49-F238E27FC236}">
                  <a16:creationId xmlns:a16="http://schemas.microsoft.com/office/drawing/2014/main" id="{7A8B909E-E1DE-491B-B795-3243657F693C}"/>
                </a:ext>
              </a:extLst>
            </p:cNvPr>
            <p:cNvSpPr>
              <a:spLocks noChangeArrowheads="1"/>
            </p:cNvSpPr>
            <p:nvPr/>
          </p:nvSpPr>
          <p:spPr bwMode="auto">
            <a:xfrm>
              <a:off x="3249" y="1533"/>
              <a:ext cx="222" cy="36"/>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101">
              <a:extLst>
                <a:ext uri="{FF2B5EF4-FFF2-40B4-BE49-F238E27FC236}">
                  <a16:creationId xmlns:a16="http://schemas.microsoft.com/office/drawing/2014/main" id="{09148084-5B8A-48E5-9639-10588C3C11D2}"/>
                </a:ext>
              </a:extLst>
            </p:cNvPr>
            <p:cNvSpPr>
              <a:spLocks noChangeArrowheads="1"/>
            </p:cNvSpPr>
            <p:nvPr/>
          </p:nvSpPr>
          <p:spPr bwMode="auto">
            <a:xfrm>
              <a:off x="3249" y="1224"/>
              <a:ext cx="222" cy="35"/>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102">
              <a:extLst>
                <a:ext uri="{FF2B5EF4-FFF2-40B4-BE49-F238E27FC236}">
                  <a16:creationId xmlns:a16="http://schemas.microsoft.com/office/drawing/2014/main" id="{282B8400-35D6-43E4-983B-B38B65254B4F}"/>
                </a:ext>
              </a:extLst>
            </p:cNvPr>
            <p:cNvSpPr>
              <a:spLocks noChangeArrowheads="1"/>
            </p:cNvSpPr>
            <p:nvPr/>
          </p:nvSpPr>
          <p:spPr bwMode="auto">
            <a:xfrm>
              <a:off x="3249" y="1285"/>
              <a:ext cx="222" cy="36"/>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103">
              <a:extLst>
                <a:ext uri="{FF2B5EF4-FFF2-40B4-BE49-F238E27FC236}">
                  <a16:creationId xmlns:a16="http://schemas.microsoft.com/office/drawing/2014/main" id="{A748BAC6-9EAD-448B-A6F8-6CA350F57097}"/>
                </a:ext>
              </a:extLst>
            </p:cNvPr>
            <p:cNvSpPr>
              <a:spLocks noChangeArrowheads="1"/>
            </p:cNvSpPr>
            <p:nvPr/>
          </p:nvSpPr>
          <p:spPr bwMode="auto">
            <a:xfrm>
              <a:off x="3419" y="1139"/>
              <a:ext cx="33" cy="4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104">
              <a:extLst>
                <a:ext uri="{FF2B5EF4-FFF2-40B4-BE49-F238E27FC236}">
                  <a16:creationId xmlns:a16="http://schemas.microsoft.com/office/drawing/2014/main" id="{AA6D0F20-99AE-44BE-B922-AA6377FA36B5}"/>
                </a:ext>
              </a:extLst>
            </p:cNvPr>
            <p:cNvSpPr>
              <a:spLocks noChangeArrowheads="1"/>
            </p:cNvSpPr>
            <p:nvPr/>
          </p:nvSpPr>
          <p:spPr bwMode="auto">
            <a:xfrm>
              <a:off x="3374" y="1139"/>
              <a:ext cx="34" cy="4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105">
              <a:extLst>
                <a:ext uri="{FF2B5EF4-FFF2-40B4-BE49-F238E27FC236}">
                  <a16:creationId xmlns:a16="http://schemas.microsoft.com/office/drawing/2014/main" id="{223D7FD7-224B-4EA0-B957-F61AA52FACA0}"/>
                </a:ext>
              </a:extLst>
            </p:cNvPr>
            <p:cNvSpPr>
              <a:spLocks noChangeArrowheads="1"/>
            </p:cNvSpPr>
            <p:nvPr/>
          </p:nvSpPr>
          <p:spPr bwMode="auto">
            <a:xfrm>
              <a:off x="3476" y="1643"/>
              <a:ext cx="103" cy="1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106">
              <a:extLst>
                <a:ext uri="{FF2B5EF4-FFF2-40B4-BE49-F238E27FC236}">
                  <a16:creationId xmlns:a16="http://schemas.microsoft.com/office/drawing/2014/main" id="{30C0F5BE-77F0-4F9B-B0ED-245A23691605}"/>
                </a:ext>
              </a:extLst>
            </p:cNvPr>
            <p:cNvSpPr>
              <a:spLocks noChangeArrowheads="1"/>
            </p:cNvSpPr>
            <p:nvPr/>
          </p:nvSpPr>
          <p:spPr bwMode="auto">
            <a:xfrm>
              <a:off x="3135" y="1643"/>
              <a:ext cx="149" cy="1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8" name="TextBox 37">
            <a:extLst>
              <a:ext uri="{FF2B5EF4-FFF2-40B4-BE49-F238E27FC236}">
                <a16:creationId xmlns:a16="http://schemas.microsoft.com/office/drawing/2014/main" id="{B262EB91-C434-49DC-BAB6-8201BFB78375}"/>
              </a:ext>
            </a:extLst>
          </p:cNvPr>
          <p:cNvSpPr txBox="1"/>
          <p:nvPr/>
        </p:nvSpPr>
        <p:spPr>
          <a:xfrm rot="16200000">
            <a:off x="-1764870" y="3595130"/>
            <a:ext cx="4627657" cy="544637"/>
          </a:xfrm>
          <a:prstGeom prst="rect">
            <a:avLst/>
          </a:prstGeom>
          <a:noFill/>
        </p:spPr>
        <p:txBody>
          <a:bodyPr wrap="square" lIns="182802" tIns="146241" rIns="182802" bIns="146241" rtlCol="0">
            <a:spAutoFit/>
          </a:bodyPr>
          <a:lstStyle/>
          <a:p>
            <a:pPr algn="ctr" defTabSz="931935" fontAlgn="base">
              <a:lnSpc>
                <a:spcPct val="90000"/>
              </a:lnSpc>
              <a:spcBef>
                <a:spcPct val="0"/>
              </a:spcBef>
              <a:spcAft>
                <a:spcPct val="0"/>
              </a:spcAft>
            </a:pPr>
            <a:r>
              <a:rPr lang="en-US" kern="0" dirty="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VALUE TO BUSINESS</a:t>
            </a:r>
          </a:p>
        </p:txBody>
      </p:sp>
      <p:sp>
        <p:nvSpPr>
          <p:cNvPr id="39" name="TextBox 38">
            <a:extLst>
              <a:ext uri="{FF2B5EF4-FFF2-40B4-BE49-F238E27FC236}">
                <a16:creationId xmlns:a16="http://schemas.microsoft.com/office/drawing/2014/main" id="{1FA847DA-9D35-4E95-BF66-E716EF3A066D}"/>
              </a:ext>
            </a:extLst>
          </p:cNvPr>
          <p:cNvSpPr txBox="1"/>
          <p:nvPr/>
        </p:nvSpPr>
        <p:spPr>
          <a:xfrm>
            <a:off x="4277488" y="6223151"/>
            <a:ext cx="3537570" cy="544637"/>
          </a:xfrm>
          <a:prstGeom prst="rect">
            <a:avLst/>
          </a:prstGeom>
          <a:noFill/>
        </p:spPr>
        <p:txBody>
          <a:bodyPr wrap="square" lIns="182802" tIns="146241" rIns="182802" bIns="146241" rtlCol="0">
            <a:spAutoFit/>
          </a:bodyPr>
          <a:lstStyle/>
          <a:p>
            <a:pPr algn="ctr" defTabSz="931935" fontAlgn="base">
              <a:lnSpc>
                <a:spcPct val="90000"/>
              </a:lnSpc>
              <a:spcBef>
                <a:spcPct val="0"/>
              </a:spcBef>
              <a:spcAft>
                <a:spcPct val="0"/>
              </a:spcAft>
            </a:pPr>
            <a:r>
              <a:rPr lang="en-US" kern="0" dirty="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TIME</a:t>
            </a:r>
          </a:p>
        </p:txBody>
      </p:sp>
      <p:sp>
        <p:nvSpPr>
          <p:cNvPr id="40" name="TextBox 39">
            <a:extLst>
              <a:ext uri="{FF2B5EF4-FFF2-40B4-BE49-F238E27FC236}">
                <a16:creationId xmlns:a16="http://schemas.microsoft.com/office/drawing/2014/main" id="{C4F0052E-C9FD-4C2D-AA77-761F01A34411}"/>
              </a:ext>
            </a:extLst>
          </p:cNvPr>
          <p:cNvSpPr txBox="1"/>
          <p:nvPr/>
        </p:nvSpPr>
        <p:spPr>
          <a:xfrm rot="19885311">
            <a:off x="2721181" y="4909710"/>
            <a:ext cx="2191263" cy="544637"/>
          </a:xfrm>
          <a:prstGeom prst="rect">
            <a:avLst/>
          </a:prstGeom>
          <a:noFill/>
        </p:spPr>
        <p:txBody>
          <a:bodyPr wrap="square" lIns="182802" tIns="146241" rIns="182802" bIns="146241" rtlCol="0">
            <a:spAutoFit/>
          </a:bodyPr>
          <a:lstStyle/>
          <a:p>
            <a:pPr algn="ctr" defTabSz="931935" fontAlgn="base">
              <a:lnSpc>
                <a:spcPct val="90000"/>
              </a:lnSpc>
              <a:spcBef>
                <a:spcPct val="0"/>
              </a:spcBef>
              <a:spcAft>
                <a:spcPct val="0"/>
              </a:spcAft>
            </a:pPr>
            <a:r>
              <a:rPr lang="en-US" kern="0" dirty="0">
                <a:gradFill>
                  <a:gsLst>
                    <a:gs pos="100000">
                      <a:schemeClr val="tx1"/>
                    </a:gs>
                    <a:gs pos="0">
                      <a:schemeClr val="tx1"/>
                    </a:gs>
                  </a:gsLst>
                  <a:lin ang="5400000" scaled="0"/>
                </a:gradFill>
                <a:latin typeface="Segoe UI Semibold" panose="020B0702040204020203" pitchFamily="34" charset="0"/>
                <a:ea typeface="Segoe UI" pitchFamily="34" charset="0"/>
                <a:cs typeface="Segoe UI Semibold" panose="020B0702040204020203" pitchFamily="34" charset="0"/>
              </a:rPr>
              <a:t>EFFICIENCY</a:t>
            </a:r>
          </a:p>
        </p:txBody>
      </p:sp>
      <p:sp>
        <p:nvSpPr>
          <p:cNvPr id="41" name="TextBox 40">
            <a:extLst>
              <a:ext uri="{FF2B5EF4-FFF2-40B4-BE49-F238E27FC236}">
                <a16:creationId xmlns:a16="http://schemas.microsoft.com/office/drawing/2014/main" id="{9E055CDF-AD81-4EC8-AF0D-97FE4E8517AD}"/>
              </a:ext>
            </a:extLst>
          </p:cNvPr>
          <p:cNvSpPr txBox="1"/>
          <p:nvPr/>
        </p:nvSpPr>
        <p:spPr>
          <a:xfrm rot="20147404">
            <a:off x="8005504" y="3057757"/>
            <a:ext cx="2191263" cy="544637"/>
          </a:xfrm>
          <a:prstGeom prst="rect">
            <a:avLst/>
          </a:prstGeom>
          <a:noFill/>
        </p:spPr>
        <p:txBody>
          <a:bodyPr wrap="square" lIns="182802" tIns="146241" rIns="182802" bIns="146241" rtlCol="0">
            <a:spAutoFit/>
          </a:bodyPr>
          <a:lstStyle/>
          <a:p>
            <a:pPr algn="ctr" defTabSz="931935" fontAlgn="base">
              <a:lnSpc>
                <a:spcPct val="90000"/>
              </a:lnSpc>
              <a:spcBef>
                <a:spcPct val="0"/>
              </a:spcBef>
              <a:spcAft>
                <a:spcPct val="0"/>
              </a:spcAft>
            </a:pPr>
            <a:r>
              <a:rPr lang="en-US" kern="0" dirty="0">
                <a:gradFill>
                  <a:gsLst>
                    <a:gs pos="100000">
                      <a:schemeClr val="tx1"/>
                    </a:gs>
                    <a:gs pos="0">
                      <a:schemeClr val="tx1"/>
                    </a:gs>
                  </a:gsLst>
                  <a:lin ang="5400000" scaled="0"/>
                </a:gradFill>
                <a:latin typeface="Segoe UI Semibold" panose="020B0702040204020203" pitchFamily="34" charset="0"/>
                <a:ea typeface="Segoe UI" pitchFamily="34" charset="0"/>
                <a:cs typeface="Segoe UI Semibold" panose="020B0702040204020203" pitchFamily="34" charset="0"/>
              </a:rPr>
              <a:t>INNOVATION</a:t>
            </a:r>
          </a:p>
        </p:txBody>
      </p:sp>
      <p:sp>
        <p:nvSpPr>
          <p:cNvPr id="42" name="TextBox 41">
            <a:extLst>
              <a:ext uri="{FF2B5EF4-FFF2-40B4-BE49-F238E27FC236}">
                <a16:creationId xmlns:a16="http://schemas.microsoft.com/office/drawing/2014/main" id="{859D53E8-A694-4F0E-8F07-53E304A6B555}"/>
              </a:ext>
            </a:extLst>
          </p:cNvPr>
          <p:cNvSpPr txBox="1"/>
          <p:nvPr/>
        </p:nvSpPr>
        <p:spPr>
          <a:xfrm>
            <a:off x="8097685" y="3696078"/>
            <a:ext cx="1919695" cy="690484"/>
          </a:xfrm>
          <a:prstGeom prst="rect">
            <a:avLst/>
          </a:prstGeom>
          <a:noFill/>
        </p:spPr>
        <p:txBody>
          <a:bodyPr wrap="square" lIns="182802" tIns="146241" rIns="182802" bIns="146241" rtlCol="0">
            <a:spAutoFit/>
          </a:bodyPr>
          <a:lstStyle/>
          <a:p>
            <a:pPr defTabSz="931935" fontAlgn="base">
              <a:lnSpc>
                <a:spcPct val="90000"/>
              </a:lnSpc>
              <a:spcBef>
                <a:spcPct val="0"/>
              </a:spcBef>
              <a:spcAft>
                <a:spcPct val="0"/>
              </a:spcAft>
            </a:pPr>
            <a:r>
              <a:rPr lang="en-US" sz="1397" kern="0" dirty="0">
                <a:gradFill>
                  <a:gsLst>
                    <a:gs pos="56637">
                      <a:srgbClr val="FFFFFF"/>
                    </a:gs>
                    <a:gs pos="85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APPLICATIONS AND SERVICES</a:t>
            </a:r>
          </a:p>
        </p:txBody>
      </p:sp>
      <p:sp>
        <p:nvSpPr>
          <p:cNvPr id="43" name="Rectangle 57">
            <a:extLst>
              <a:ext uri="{FF2B5EF4-FFF2-40B4-BE49-F238E27FC236}">
                <a16:creationId xmlns:a16="http://schemas.microsoft.com/office/drawing/2014/main" id="{BE3C41D2-E1FF-4F79-AE12-F51F50D03F95}"/>
              </a:ext>
            </a:extLst>
          </p:cNvPr>
          <p:cNvSpPr/>
          <p:nvPr/>
        </p:nvSpPr>
        <p:spPr bwMode="auto">
          <a:xfrm>
            <a:off x="5329251" y="1643663"/>
            <a:ext cx="6657009" cy="4580206"/>
          </a:xfrm>
          <a:custGeom>
            <a:avLst/>
            <a:gdLst>
              <a:gd name="connsiteX0" fmla="*/ 0 w 5727654"/>
              <a:gd name="connsiteY0" fmla="*/ 0 h 3246437"/>
              <a:gd name="connsiteX1" fmla="*/ 5727654 w 5727654"/>
              <a:gd name="connsiteY1" fmla="*/ 0 h 3246437"/>
              <a:gd name="connsiteX2" fmla="*/ 5727654 w 5727654"/>
              <a:gd name="connsiteY2" fmla="*/ 3246437 h 3246437"/>
              <a:gd name="connsiteX3" fmla="*/ 0 w 5727654"/>
              <a:gd name="connsiteY3" fmla="*/ 3246437 h 3246437"/>
              <a:gd name="connsiteX4" fmla="*/ 0 w 5727654"/>
              <a:gd name="connsiteY4" fmla="*/ 0 h 3246437"/>
              <a:gd name="connsiteX0" fmla="*/ 0 w 6562044"/>
              <a:gd name="connsiteY0" fmla="*/ 1645920 h 3246437"/>
              <a:gd name="connsiteX1" fmla="*/ 6562044 w 6562044"/>
              <a:gd name="connsiteY1" fmla="*/ 0 h 3246437"/>
              <a:gd name="connsiteX2" fmla="*/ 6562044 w 6562044"/>
              <a:gd name="connsiteY2" fmla="*/ 3246437 h 3246437"/>
              <a:gd name="connsiteX3" fmla="*/ 834390 w 6562044"/>
              <a:gd name="connsiteY3" fmla="*/ 3246437 h 3246437"/>
              <a:gd name="connsiteX4" fmla="*/ 0 w 6562044"/>
              <a:gd name="connsiteY4" fmla="*/ 1645920 h 3246437"/>
              <a:gd name="connsiteX0" fmla="*/ 0 w 6562044"/>
              <a:gd name="connsiteY0" fmla="*/ 1645920 h 3246437"/>
              <a:gd name="connsiteX1" fmla="*/ 6562044 w 6562044"/>
              <a:gd name="connsiteY1" fmla="*/ 0 h 3246437"/>
              <a:gd name="connsiteX2" fmla="*/ 6562044 w 6562044"/>
              <a:gd name="connsiteY2" fmla="*/ 3246437 h 3246437"/>
              <a:gd name="connsiteX3" fmla="*/ 834390 w 6562044"/>
              <a:gd name="connsiteY3" fmla="*/ 3246437 h 3246437"/>
              <a:gd name="connsiteX4" fmla="*/ 0 w 6562044"/>
              <a:gd name="connsiteY4" fmla="*/ 164592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77564"/>
              <a:gd name="connsiteY0" fmla="*/ 1584960 h 3246437"/>
              <a:gd name="connsiteX1" fmla="*/ 6277564 w 6277564"/>
              <a:gd name="connsiteY1" fmla="*/ 0 h 3246437"/>
              <a:gd name="connsiteX2" fmla="*/ 6277564 w 6277564"/>
              <a:gd name="connsiteY2" fmla="*/ 3246437 h 3246437"/>
              <a:gd name="connsiteX3" fmla="*/ 549910 w 6277564"/>
              <a:gd name="connsiteY3" fmla="*/ 3246437 h 3246437"/>
              <a:gd name="connsiteX4" fmla="*/ 0 w 6277564"/>
              <a:gd name="connsiteY4" fmla="*/ 1584960 h 3246437"/>
              <a:gd name="connsiteX0" fmla="*/ 0 w 6125164"/>
              <a:gd name="connsiteY0" fmla="*/ 1572260 h 3246437"/>
              <a:gd name="connsiteX1" fmla="*/ 6125164 w 6125164"/>
              <a:gd name="connsiteY1" fmla="*/ 0 h 3246437"/>
              <a:gd name="connsiteX2" fmla="*/ 6125164 w 6125164"/>
              <a:gd name="connsiteY2" fmla="*/ 3246437 h 3246437"/>
              <a:gd name="connsiteX3" fmla="*/ 397510 w 6125164"/>
              <a:gd name="connsiteY3" fmla="*/ 3246437 h 3246437"/>
              <a:gd name="connsiteX4" fmla="*/ 0 w 6125164"/>
              <a:gd name="connsiteY4" fmla="*/ 1572260 h 3246437"/>
              <a:gd name="connsiteX0" fmla="*/ 0 w 6125164"/>
              <a:gd name="connsiteY0" fmla="*/ 1572260 h 3246437"/>
              <a:gd name="connsiteX1" fmla="*/ 6125164 w 6125164"/>
              <a:gd name="connsiteY1" fmla="*/ 0 h 3246437"/>
              <a:gd name="connsiteX2" fmla="*/ 6125164 w 6125164"/>
              <a:gd name="connsiteY2" fmla="*/ 3246437 h 3246437"/>
              <a:gd name="connsiteX3" fmla="*/ 308479 w 6125164"/>
              <a:gd name="connsiteY3" fmla="*/ 2971391 h 3246437"/>
              <a:gd name="connsiteX4" fmla="*/ 0 w 6125164"/>
              <a:gd name="connsiteY4" fmla="*/ 1572260 h 3246437"/>
              <a:gd name="connsiteX0" fmla="*/ 0 w 6125164"/>
              <a:gd name="connsiteY0" fmla="*/ 1572260 h 2989427"/>
              <a:gd name="connsiteX1" fmla="*/ 6125164 w 6125164"/>
              <a:gd name="connsiteY1" fmla="*/ 0 h 2989427"/>
              <a:gd name="connsiteX2" fmla="*/ 6125164 w 6125164"/>
              <a:gd name="connsiteY2" fmla="*/ 2989427 h 2989427"/>
              <a:gd name="connsiteX3" fmla="*/ 308479 w 6125164"/>
              <a:gd name="connsiteY3" fmla="*/ 2971391 h 2989427"/>
              <a:gd name="connsiteX4" fmla="*/ 0 w 6125164"/>
              <a:gd name="connsiteY4" fmla="*/ 1572260 h 2989427"/>
              <a:gd name="connsiteX0" fmla="*/ 0 w 6125164"/>
              <a:gd name="connsiteY0" fmla="*/ 1572260 h 2983791"/>
              <a:gd name="connsiteX1" fmla="*/ 6125164 w 6125164"/>
              <a:gd name="connsiteY1" fmla="*/ 0 h 2983791"/>
              <a:gd name="connsiteX2" fmla="*/ 6120527 w 6125164"/>
              <a:gd name="connsiteY2" fmla="*/ 2983791 h 2983791"/>
              <a:gd name="connsiteX3" fmla="*/ 308479 w 6125164"/>
              <a:gd name="connsiteY3" fmla="*/ 2971391 h 2983791"/>
              <a:gd name="connsiteX4" fmla="*/ 0 w 6125164"/>
              <a:gd name="connsiteY4" fmla="*/ 1572260 h 2983791"/>
              <a:gd name="connsiteX0" fmla="*/ 0 w 6820716"/>
              <a:gd name="connsiteY0" fmla="*/ 2068244 h 2983791"/>
              <a:gd name="connsiteX1" fmla="*/ 6820716 w 6820716"/>
              <a:gd name="connsiteY1" fmla="*/ 0 h 2983791"/>
              <a:gd name="connsiteX2" fmla="*/ 6816079 w 6820716"/>
              <a:gd name="connsiteY2" fmla="*/ 2983791 h 2983791"/>
              <a:gd name="connsiteX3" fmla="*/ 1004031 w 6820716"/>
              <a:gd name="connsiteY3" fmla="*/ 2971391 h 2983791"/>
              <a:gd name="connsiteX4" fmla="*/ 0 w 6820716"/>
              <a:gd name="connsiteY4" fmla="*/ 2068244 h 2983791"/>
              <a:gd name="connsiteX0" fmla="*/ 0 w 6820716"/>
              <a:gd name="connsiteY0" fmla="*/ 2068244 h 2983791"/>
              <a:gd name="connsiteX1" fmla="*/ 6820716 w 6820716"/>
              <a:gd name="connsiteY1" fmla="*/ 0 h 2983791"/>
              <a:gd name="connsiteX2" fmla="*/ 6816079 w 6820716"/>
              <a:gd name="connsiteY2" fmla="*/ 2983791 h 2983791"/>
              <a:gd name="connsiteX3" fmla="*/ 1004031 w 6820716"/>
              <a:gd name="connsiteY3" fmla="*/ 2971391 h 2983791"/>
              <a:gd name="connsiteX4" fmla="*/ 0 w 6820716"/>
              <a:gd name="connsiteY4" fmla="*/ 2068244 h 2983791"/>
              <a:gd name="connsiteX0" fmla="*/ 0 w 6816213"/>
              <a:gd name="connsiteY0" fmla="*/ 1797707 h 2713254"/>
              <a:gd name="connsiteX1" fmla="*/ 6806805 w 6816213"/>
              <a:gd name="connsiteY1" fmla="*/ 0 h 2713254"/>
              <a:gd name="connsiteX2" fmla="*/ 6816079 w 6816213"/>
              <a:gd name="connsiteY2" fmla="*/ 2713254 h 2713254"/>
              <a:gd name="connsiteX3" fmla="*/ 1004031 w 6816213"/>
              <a:gd name="connsiteY3" fmla="*/ 2700854 h 2713254"/>
              <a:gd name="connsiteX4" fmla="*/ 0 w 6816213"/>
              <a:gd name="connsiteY4" fmla="*/ 1797707 h 2713254"/>
              <a:gd name="connsiteX0" fmla="*/ 0 w 6807252"/>
              <a:gd name="connsiteY0" fmla="*/ 1797707 h 2711375"/>
              <a:gd name="connsiteX1" fmla="*/ 6806805 w 6807252"/>
              <a:gd name="connsiteY1" fmla="*/ 0 h 2711375"/>
              <a:gd name="connsiteX2" fmla="*/ 6806805 w 6807252"/>
              <a:gd name="connsiteY2" fmla="*/ 2711375 h 2711375"/>
              <a:gd name="connsiteX3" fmla="*/ 1004031 w 6807252"/>
              <a:gd name="connsiteY3" fmla="*/ 2700854 h 2711375"/>
              <a:gd name="connsiteX4" fmla="*/ 0 w 6807252"/>
              <a:gd name="connsiteY4" fmla="*/ 1797707 h 2711375"/>
              <a:gd name="connsiteX0" fmla="*/ 0 w 6807251"/>
              <a:gd name="connsiteY0" fmla="*/ 1797707 h 2711375"/>
              <a:gd name="connsiteX1" fmla="*/ 6806805 w 6807251"/>
              <a:gd name="connsiteY1" fmla="*/ 0 h 2711375"/>
              <a:gd name="connsiteX2" fmla="*/ 6806805 w 6807251"/>
              <a:gd name="connsiteY2" fmla="*/ 2711375 h 2711375"/>
              <a:gd name="connsiteX3" fmla="*/ 1004031 w 6807251"/>
              <a:gd name="connsiteY3" fmla="*/ 2700854 h 2711375"/>
              <a:gd name="connsiteX4" fmla="*/ 0 w 6807251"/>
              <a:gd name="connsiteY4" fmla="*/ 1797707 h 2711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7251" h="2711375">
                <a:moveTo>
                  <a:pt x="0" y="1797707"/>
                </a:moveTo>
                <a:cubicBezTo>
                  <a:pt x="4884828" y="1294787"/>
                  <a:pt x="6791157" y="11430"/>
                  <a:pt x="6806805" y="0"/>
                </a:cubicBezTo>
                <a:cubicBezTo>
                  <a:pt x="6805259" y="994597"/>
                  <a:pt x="6808352" y="1726172"/>
                  <a:pt x="6806805" y="2711375"/>
                </a:cubicBezTo>
                <a:lnTo>
                  <a:pt x="1004031" y="2700854"/>
                </a:lnTo>
                <a:cubicBezTo>
                  <a:pt x="871528" y="2142795"/>
                  <a:pt x="35126" y="1803420"/>
                  <a:pt x="0" y="1797707"/>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Freeform 112">
            <a:extLst>
              <a:ext uri="{FF2B5EF4-FFF2-40B4-BE49-F238E27FC236}">
                <a16:creationId xmlns:a16="http://schemas.microsoft.com/office/drawing/2014/main" id="{393294B7-1810-4620-879D-C85CC01EE03A}"/>
              </a:ext>
            </a:extLst>
          </p:cNvPr>
          <p:cNvSpPr/>
          <p:nvPr/>
        </p:nvSpPr>
        <p:spPr bwMode="auto">
          <a:xfrm>
            <a:off x="762000" y="4418784"/>
            <a:ext cx="11237976" cy="1829205"/>
          </a:xfrm>
          <a:custGeom>
            <a:avLst/>
            <a:gdLst>
              <a:gd name="connsiteX0" fmla="*/ 5721337 w 11448991"/>
              <a:gd name="connsiteY0" fmla="*/ 0 h 1711326"/>
              <a:gd name="connsiteX1" fmla="*/ 5727654 w 11448991"/>
              <a:gd name="connsiteY1" fmla="*/ 0 h 1711326"/>
              <a:gd name="connsiteX2" fmla="*/ 11448991 w 11448991"/>
              <a:gd name="connsiteY2" fmla="*/ 0 h 1711326"/>
              <a:gd name="connsiteX3" fmla="*/ 11448991 w 11448991"/>
              <a:gd name="connsiteY3" fmla="*/ 1711325 h 1711326"/>
              <a:gd name="connsiteX4" fmla="*/ 5727654 w 11448991"/>
              <a:gd name="connsiteY4" fmla="*/ 1711325 h 1711326"/>
              <a:gd name="connsiteX5" fmla="*/ 5727654 w 11448991"/>
              <a:gd name="connsiteY5" fmla="*/ 1711326 h 1711326"/>
              <a:gd name="connsiteX6" fmla="*/ 0 w 11448991"/>
              <a:gd name="connsiteY6" fmla="*/ 1711326 h 1711326"/>
              <a:gd name="connsiteX7" fmla="*/ 1588 w 11448991"/>
              <a:gd name="connsiteY7" fmla="*/ 1177925 h 1711326"/>
              <a:gd name="connsiteX8" fmla="*/ 5550364 w 11448991"/>
              <a:gd name="connsiteY8" fmla="*/ 4695 h 1711326"/>
              <a:gd name="connsiteX9" fmla="*/ 5721337 w 11448991"/>
              <a:gd name="connsiteY9" fmla="*/ 167 h 1711326"/>
              <a:gd name="connsiteX0" fmla="*/ 5738030 w 11465684"/>
              <a:gd name="connsiteY0" fmla="*/ 0 h 1711326"/>
              <a:gd name="connsiteX1" fmla="*/ 5744347 w 11465684"/>
              <a:gd name="connsiteY1" fmla="*/ 0 h 1711326"/>
              <a:gd name="connsiteX2" fmla="*/ 11465684 w 11465684"/>
              <a:gd name="connsiteY2" fmla="*/ 0 h 1711326"/>
              <a:gd name="connsiteX3" fmla="*/ 11465684 w 11465684"/>
              <a:gd name="connsiteY3" fmla="*/ 1711325 h 1711326"/>
              <a:gd name="connsiteX4" fmla="*/ 5744347 w 11465684"/>
              <a:gd name="connsiteY4" fmla="*/ 1711325 h 1711326"/>
              <a:gd name="connsiteX5" fmla="*/ 5744347 w 11465684"/>
              <a:gd name="connsiteY5" fmla="*/ 1711326 h 1711326"/>
              <a:gd name="connsiteX6" fmla="*/ 0 w 11465684"/>
              <a:gd name="connsiteY6" fmla="*/ 1461080 h 1711326"/>
              <a:gd name="connsiteX7" fmla="*/ 18281 w 11465684"/>
              <a:gd name="connsiteY7" fmla="*/ 1177925 h 1711326"/>
              <a:gd name="connsiteX8" fmla="*/ 5567057 w 11465684"/>
              <a:gd name="connsiteY8" fmla="*/ 4695 h 1711326"/>
              <a:gd name="connsiteX9" fmla="*/ 5738030 w 11465684"/>
              <a:gd name="connsiteY9" fmla="*/ 167 h 1711326"/>
              <a:gd name="connsiteX10" fmla="*/ 5738030 w 11465684"/>
              <a:gd name="connsiteY10" fmla="*/ 0 h 1711326"/>
              <a:gd name="connsiteX0" fmla="*/ 5738030 w 11465684"/>
              <a:gd name="connsiteY0" fmla="*/ 0 h 1711326"/>
              <a:gd name="connsiteX1" fmla="*/ 5744347 w 11465684"/>
              <a:gd name="connsiteY1" fmla="*/ 0 h 1711326"/>
              <a:gd name="connsiteX2" fmla="*/ 11465684 w 11465684"/>
              <a:gd name="connsiteY2" fmla="*/ 0 h 1711326"/>
              <a:gd name="connsiteX3" fmla="*/ 11448991 w 11465684"/>
              <a:gd name="connsiteY3" fmla="*/ 1447552 h 1711326"/>
              <a:gd name="connsiteX4" fmla="*/ 5744347 w 11465684"/>
              <a:gd name="connsiteY4" fmla="*/ 1711325 h 1711326"/>
              <a:gd name="connsiteX5" fmla="*/ 5744347 w 11465684"/>
              <a:gd name="connsiteY5" fmla="*/ 1711326 h 1711326"/>
              <a:gd name="connsiteX6" fmla="*/ 0 w 11465684"/>
              <a:gd name="connsiteY6" fmla="*/ 1461080 h 1711326"/>
              <a:gd name="connsiteX7" fmla="*/ 18281 w 11465684"/>
              <a:gd name="connsiteY7" fmla="*/ 1177925 h 1711326"/>
              <a:gd name="connsiteX8" fmla="*/ 5567057 w 11465684"/>
              <a:gd name="connsiteY8" fmla="*/ 4695 h 1711326"/>
              <a:gd name="connsiteX9" fmla="*/ 5738030 w 11465684"/>
              <a:gd name="connsiteY9" fmla="*/ 167 h 1711326"/>
              <a:gd name="connsiteX10" fmla="*/ 5738030 w 11465684"/>
              <a:gd name="connsiteY10" fmla="*/ 0 h 1711326"/>
              <a:gd name="connsiteX0" fmla="*/ 5738030 w 11465684"/>
              <a:gd name="connsiteY0" fmla="*/ 0 h 1711325"/>
              <a:gd name="connsiteX1" fmla="*/ 5744347 w 11465684"/>
              <a:gd name="connsiteY1" fmla="*/ 0 h 1711325"/>
              <a:gd name="connsiteX2" fmla="*/ 11465684 w 11465684"/>
              <a:gd name="connsiteY2" fmla="*/ 0 h 1711325"/>
              <a:gd name="connsiteX3" fmla="*/ 11448991 w 11465684"/>
              <a:gd name="connsiteY3" fmla="*/ 1447552 h 1711325"/>
              <a:gd name="connsiteX4" fmla="*/ 5744347 w 11465684"/>
              <a:gd name="connsiteY4" fmla="*/ 1711325 h 1711325"/>
              <a:gd name="connsiteX5" fmla="*/ 0 w 11465684"/>
              <a:gd name="connsiteY5" fmla="*/ 1461080 h 1711325"/>
              <a:gd name="connsiteX6" fmla="*/ 18281 w 11465684"/>
              <a:gd name="connsiteY6" fmla="*/ 1177925 h 1711325"/>
              <a:gd name="connsiteX7" fmla="*/ 5567057 w 11465684"/>
              <a:gd name="connsiteY7" fmla="*/ 4695 h 1711325"/>
              <a:gd name="connsiteX8" fmla="*/ 5738030 w 11465684"/>
              <a:gd name="connsiteY8" fmla="*/ 167 h 1711325"/>
              <a:gd name="connsiteX9" fmla="*/ 5738030 w 11465684"/>
              <a:gd name="connsiteY9" fmla="*/ 0 h 1711325"/>
              <a:gd name="connsiteX0" fmla="*/ 5738030 w 11465684"/>
              <a:gd name="connsiteY0" fmla="*/ 0 h 1461080"/>
              <a:gd name="connsiteX1" fmla="*/ 5744347 w 11465684"/>
              <a:gd name="connsiteY1" fmla="*/ 0 h 1461080"/>
              <a:gd name="connsiteX2" fmla="*/ 11465684 w 11465684"/>
              <a:gd name="connsiteY2" fmla="*/ 0 h 1461080"/>
              <a:gd name="connsiteX3" fmla="*/ 11448991 w 11465684"/>
              <a:gd name="connsiteY3" fmla="*/ 1447552 h 1461080"/>
              <a:gd name="connsiteX4" fmla="*/ 0 w 11465684"/>
              <a:gd name="connsiteY4" fmla="*/ 1461080 h 1461080"/>
              <a:gd name="connsiteX5" fmla="*/ 18281 w 11465684"/>
              <a:gd name="connsiteY5" fmla="*/ 1177925 h 1461080"/>
              <a:gd name="connsiteX6" fmla="*/ 5567057 w 11465684"/>
              <a:gd name="connsiteY6" fmla="*/ 4695 h 1461080"/>
              <a:gd name="connsiteX7" fmla="*/ 5738030 w 11465684"/>
              <a:gd name="connsiteY7" fmla="*/ 167 h 1461080"/>
              <a:gd name="connsiteX8" fmla="*/ 5738030 w 11465684"/>
              <a:gd name="connsiteY8" fmla="*/ 0 h 1461080"/>
              <a:gd name="connsiteX0" fmla="*/ 5738030 w 11469857"/>
              <a:gd name="connsiteY0" fmla="*/ 0 h 1461080"/>
              <a:gd name="connsiteX1" fmla="*/ 5744347 w 11469857"/>
              <a:gd name="connsiteY1" fmla="*/ 0 h 1461080"/>
              <a:gd name="connsiteX2" fmla="*/ 11465684 w 11469857"/>
              <a:gd name="connsiteY2" fmla="*/ 0 h 1461080"/>
              <a:gd name="connsiteX3" fmla="*/ 11469857 w 11469857"/>
              <a:gd name="connsiteY3" fmla="*/ 1447552 h 1461080"/>
              <a:gd name="connsiteX4" fmla="*/ 0 w 11469857"/>
              <a:gd name="connsiteY4" fmla="*/ 1461080 h 1461080"/>
              <a:gd name="connsiteX5" fmla="*/ 18281 w 11469857"/>
              <a:gd name="connsiteY5" fmla="*/ 1177925 h 1461080"/>
              <a:gd name="connsiteX6" fmla="*/ 5567057 w 11469857"/>
              <a:gd name="connsiteY6" fmla="*/ 4695 h 1461080"/>
              <a:gd name="connsiteX7" fmla="*/ 5738030 w 11469857"/>
              <a:gd name="connsiteY7" fmla="*/ 167 h 1461080"/>
              <a:gd name="connsiteX8" fmla="*/ 5738030 w 11469857"/>
              <a:gd name="connsiteY8" fmla="*/ 0 h 1461080"/>
              <a:gd name="connsiteX0" fmla="*/ 5738030 w 11484239"/>
              <a:gd name="connsiteY0" fmla="*/ 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738030 w 11484239"/>
              <a:gd name="connsiteY7" fmla="*/ 167 h 1461080"/>
              <a:gd name="connsiteX8" fmla="*/ 5738030 w 11484239"/>
              <a:gd name="connsiteY8" fmla="*/ 0 h 1461080"/>
              <a:gd name="connsiteX0" fmla="*/ 5571037 w 11484239"/>
              <a:gd name="connsiteY0" fmla="*/ 38326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738030 w 11484239"/>
              <a:gd name="connsiteY7" fmla="*/ 167 h 1461080"/>
              <a:gd name="connsiteX8" fmla="*/ 5571037 w 11484239"/>
              <a:gd name="connsiteY8" fmla="*/ 383260 h 1461080"/>
              <a:gd name="connsiteX0" fmla="*/ 5571037 w 11484239"/>
              <a:gd name="connsiteY0" fmla="*/ 38326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311269 w 11484239"/>
              <a:gd name="connsiteY7" fmla="*/ 496150 h 1461080"/>
              <a:gd name="connsiteX8" fmla="*/ 5571037 w 11484239"/>
              <a:gd name="connsiteY8" fmla="*/ 383260 h 1461080"/>
              <a:gd name="connsiteX0" fmla="*/ 5571037 w 11484239"/>
              <a:gd name="connsiteY0" fmla="*/ 378565 h 1456385"/>
              <a:gd name="connsiteX1" fmla="*/ 5670128 w 11484239"/>
              <a:gd name="connsiteY1" fmla="*/ 483774 h 1456385"/>
              <a:gd name="connsiteX2" fmla="*/ 11484239 w 11484239"/>
              <a:gd name="connsiteY2" fmla="*/ 393595 h 1456385"/>
              <a:gd name="connsiteX3" fmla="*/ 11469857 w 11484239"/>
              <a:gd name="connsiteY3" fmla="*/ 1442857 h 1456385"/>
              <a:gd name="connsiteX4" fmla="*/ 0 w 11484239"/>
              <a:gd name="connsiteY4" fmla="*/ 1456385 h 1456385"/>
              <a:gd name="connsiteX5" fmla="*/ 18281 w 11484239"/>
              <a:gd name="connsiteY5" fmla="*/ 1173230 h 1456385"/>
              <a:gd name="connsiteX6" fmla="*/ 5567057 w 11484239"/>
              <a:gd name="connsiteY6" fmla="*/ 0 h 1456385"/>
              <a:gd name="connsiteX7" fmla="*/ 5311269 w 11484239"/>
              <a:gd name="connsiteY7" fmla="*/ 491455 h 1456385"/>
              <a:gd name="connsiteX8" fmla="*/ 5571037 w 11484239"/>
              <a:gd name="connsiteY8" fmla="*/ 378565 h 1456385"/>
              <a:gd name="connsiteX0" fmla="*/ 5311269 w 11484239"/>
              <a:gd name="connsiteY0" fmla="*/ 491455 h 1456385"/>
              <a:gd name="connsiteX1" fmla="*/ 5670128 w 11484239"/>
              <a:gd name="connsiteY1" fmla="*/ 483774 h 1456385"/>
              <a:gd name="connsiteX2" fmla="*/ 11484239 w 11484239"/>
              <a:gd name="connsiteY2" fmla="*/ 393595 h 1456385"/>
              <a:gd name="connsiteX3" fmla="*/ 11469857 w 11484239"/>
              <a:gd name="connsiteY3" fmla="*/ 1442857 h 1456385"/>
              <a:gd name="connsiteX4" fmla="*/ 0 w 11484239"/>
              <a:gd name="connsiteY4" fmla="*/ 1456385 h 1456385"/>
              <a:gd name="connsiteX5" fmla="*/ 18281 w 11484239"/>
              <a:gd name="connsiteY5" fmla="*/ 1173230 h 1456385"/>
              <a:gd name="connsiteX6" fmla="*/ 5567057 w 11484239"/>
              <a:gd name="connsiteY6" fmla="*/ 0 h 1456385"/>
              <a:gd name="connsiteX7" fmla="*/ 5311269 w 11484239"/>
              <a:gd name="connsiteY7" fmla="*/ 491455 h 1456385"/>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24933 h 1062790"/>
              <a:gd name="connsiteX7" fmla="*/ 5311269 w 11484239"/>
              <a:gd name="connsiteY7" fmla="*/ 97860 h 1062790"/>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06146 h 1062790"/>
              <a:gd name="connsiteX7" fmla="*/ 5311269 w 11484239"/>
              <a:gd name="connsiteY7" fmla="*/ 97860 h 1062790"/>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06146 h 1062790"/>
              <a:gd name="connsiteX7" fmla="*/ 5311269 w 11484239"/>
              <a:gd name="connsiteY7" fmla="*/ 97860 h 1062790"/>
              <a:gd name="connsiteX0" fmla="*/ 5311269 w 11469857"/>
              <a:gd name="connsiteY0" fmla="*/ 103496 h 1068426"/>
              <a:gd name="connsiteX1" fmla="*/ 5670128 w 11469857"/>
              <a:gd name="connsiteY1" fmla="*/ 95815 h 1068426"/>
              <a:gd name="connsiteX2" fmla="*/ 11465684 w 11469857"/>
              <a:gd name="connsiteY2" fmla="*/ 0 h 1068426"/>
              <a:gd name="connsiteX3" fmla="*/ 11469857 w 11469857"/>
              <a:gd name="connsiteY3" fmla="*/ 1054898 h 1068426"/>
              <a:gd name="connsiteX4" fmla="*/ 0 w 11469857"/>
              <a:gd name="connsiteY4" fmla="*/ 1068426 h 1068426"/>
              <a:gd name="connsiteX5" fmla="*/ 18281 w 11469857"/>
              <a:gd name="connsiteY5" fmla="*/ 785271 h 1068426"/>
              <a:gd name="connsiteX6" fmla="*/ 4936193 w 11469857"/>
              <a:gd name="connsiteY6" fmla="*/ 111782 h 1068426"/>
              <a:gd name="connsiteX7" fmla="*/ 5311269 w 11469857"/>
              <a:gd name="connsiteY7" fmla="*/ 103496 h 1068426"/>
              <a:gd name="connsiteX0" fmla="*/ 5311269 w 11465684"/>
              <a:gd name="connsiteY0" fmla="*/ 103496 h 1068426"/>
              <a:gd name="connsiteX1" fmla="*/ 5670128 w 11465684"/>
              <a:gd name="connsiteY1" fmla="*/ 95815 h 1068426"/>
              <a:gd name="connsiteX2" fmla="*/ 11465684 w 11465684"/>
              <a:gd name="connsiteY2" fmla="*/ 0 h 1068426"/>
              <a:gd name="connsiteX3" fmla="*/ 11451302 w 11465684"/>
              <a:gd name="connsiteY3" fmla="*/ 1054898 h 1068426"/>
              <a:gd name="connsiteX4" fmla="*/ 0 w 11465684"/>
              <a:gd name="connsiteY4" fmla="*/ 1068426 h 1068426"/>
              <a:gd name="connsiteX5" fmla="*/ 18281 w 11465684"/>
              <a:gd name="connsiteY5" fmla="*/ 785271 h 1068426"/>
              <a:gd name="connsiteX6" fmla="*/ 4936193 w 11465684"/>
              <a:gd name="connsiteY6" fmla="*/ 111782 h 1068426"/>
              <a:gd name="connsiteX7" fmla="*/ 5311269 w 11465684"/>
              <a:gd name="connsiteY7" fmla="*/ 103496 h 1068426"/>
              <a:gd name="connsiteX0" fmla="*/ 5311269 w 11451768"/>
              <a:gd name="connsiteY0" fmla="*/ 103496 h 1068426"/>
              <a:gd name="connsiteX1" fmla="*/ 5670128 w 11451768"/>
              <a:gd name="connsiteY1" fmla="*/ 95815 h 1068426"/>
              <a:gd name="connsiteX2" fmla="*/ 11451768 w 11451768"/>
              <a:gd name="connsiteY2" fmla="*/ 0 h 1068426"/>
              <a:gd name="connsiteX3" fmla="*/ 11451302 w 11451768"/>
              <a:gd name="connsiteY3" fmla="*/ 1054898 h 1068426"/>
              <a:gd name="connsiteX4" fmla="*/ 0 w 11451768"/>
              <a:gd name="connsiteY4" fmla="*/ 1068426 h 1068426"/>
              <a:gd name="connsiteX5" fmla="*/ 18281 w 11451768"/>
              <a:gd name="connsiteY5" fmla="*/ 785271 h 1068426"/>
              <a:gd name="connsiteX6" fmla="*/ 4936193 w 11451768"/>
              <a:gd name="connsiteY6" fmla="*/ 111782 h 1068426"/>
              <a:gd name="connsiteX7" fmla="*/ 5311269 w 11451768"/>
              <a:gd name="connsiteY7" fmla="*/ 103496 h 1068426"/>
              <a:gd name="connsiteX0" fmla="*/ 5311269 w 11456407"/>
              <a:gd name="connsiteY0" fmla="*/ 103496 h 1068426"/>
              <a:gd name="connsiteX1" fmla="*/ 5670128 w 11456407"/>
              <a:gd name="connsiteY1" fmla="*/ 95815 h 1068426"/>
              <a:gd name="connsiteX2" fmla="*/ 11456407 w 11456407"/>
              <a:gd name="connsiteY2" fmla="*/ 0 h 1068426"/>
              <a:gd name="connsiteX3" fmla="*/ 11451302 w 11456407"/>
              <a:gd name="connsiteY3" fmla="*/ 1054898 h 1068426"/>
              <a:gd name="connsiteX4" fmla="*/ 0 w 11456407"/>
              <a:gd name="connsiteY4" fmla="*/ 1068426 h 1068426"/>
              <a:gd name="connsiteX5" fmla="*/ 18281 w 11456407"/>
              <a:gd name="connsiteY5" fmla="*/ 785271 h 1068426"/>
              <a:gd name="connsiteX6" fmla="*/ 4936193 w 11456407"/>
              <a:gd name="connsiteY6" fmla="*/ 111782 h 1068426"/>
              <a:gd name="connsiteX7" fmla="*/ 5311269 w 11456407"/>
              <a:gd name="connsiteY7" fmla="*/ 103496 h 1068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56407" h="1068426">
                <a:moveTo>
                  <a:pt x="5311269" y="103496"/>
                </a:moveTo>
                <a:lnTo>
                  <a:pt x="5670128" y="95815"/>
                </a:lnTo>
                <a:lnTo>
                  <a:pt x="11456407" y="0"/>
                </a:lnTo>
                <a:cubicBezTo>
                  <a:pt x="11456252" y="351633"/>
                  <a:pt x="11451457" y="703265"/>
                  <a:pt x="11451302" y="1054898"/>
                </a:cubicBezTo>
                <a:lnTo>
                  <a:pt x="0" y="1068426"/>
                </a:lnTo>
                <a:cubicBezTo>
                  <a:pt x="529" y="817601"/>
                  <a:pt x="17752" y="1036096"/>
                  <a:pt x="18281" y="785271"/>
                </a:cubicBezTo>
                <a:cubicBezTo>
                  <a:pt x="3534170" y="980070"/>
                  <a:pt x="3174315" y="199678"/>
                  <a:pt x="4936193" y="111782"/>
                </a:cubicBezTo>
                <a:lnTo>
                  <a:pt x="5311269" y="103496"/>
                </a:lnTo>
                <a:close/>
              </a:path>
            </a:pathLst>
          </a:cu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5" name="Straight Arrow Connector 44">
            <a:extLst>
              <a:ext uri="{FF2B5EF4-FFF2-40B4-BE49-F238E27FC236}">
                <a16:creationId xmlns:a16="http://schemas.microsoft.com/office/drawing/2014/main" id="{D5463DD3-AC50-41A1-B02B-FCF759A8F825}"/>
              </a:ext>
            </a:extLst>
          </p:cNvPr>
          <p:cNvCxnSpPr/>
          <p:nvPr/>
        </p:nvCxnSpPr>
        <p:spPr>
          <a:xfrm flipV="1">
            <a:off x="777240" y="1553619"/>
            <a:ext cx="0" cy="4669532"/>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2C08F20-0ADD-4754-B298-A98358DB2836}"/>
              </a:ext>
            </a:extLst>
          </p:cNvPr>
          <p:cNvCxnSpPr/>
          <p:nvPr/>
        </p:nvCxnSpPr>
        <p:spPr>
          <a:xfrm>
            <a:off x="762000" y="6232014"/>
            <a:ext cx="11344275" cy="0"/>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2B9C427-6E00-4E14-A7C4-032156B42E63}"/>
              </a:ext>
            </a:extLst>
          </p:cNvPr>
          <p:cNvSpPr txBox="1"/>
          <p:nvPr/>
        </p:nvSpPr>
        <p:spPr>
          <a:xfrm>
            <a:off x="10691411" y="3553516"/>
            <a:ext cx="101021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PaaS</a:t>
            </a:r>
          </a:p>
        </p:txBody>
      </p:sp>
      <p:sp>
        <p:nvSpPr>
          <p:cNvPr id="49" name="TextBox 48">
            <a:extLst>
              <a:ext uri="{FF2B5EF4-FFF2-40B4-BE49-F238E27FC236}">
                <a16:creationId xmlns:a16="http://schemas.microsoft.com/office/drawing/2014/main" id="{DEC1D461-BAEA-44A6-BFED-DA4A5B6797D7}"/>
              </a:ext>
            </a:extLst>
          </p:cNvPr>
          <p:cNvSpPr txBox="1"/>
          <p:nvPr/>
        </p:nvSpPr>
        <p:spPr>
          <a:xfrm>
            <a:off x="10676656" y="5100970"/>
            <a:ext cx="92878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IaaS</a:t>
            </a:r>
          </a:p>
        </p:txBody>
      </p:sp>
    </p:spTree>
    <p:extLst>
      <p:ext uri="{BB962C8B-B14F-4D97-AF65-F5344CB8AC3E}">
        <p14:creationId xmlns:p14="http://schemas.microsoft.com/office/powerpoint/2010/main" val="1325584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down)">
                                      <p:cBhvr>
                                        <p:cTn id="7" dur="500"/>
                                        <p:tgtEl>
                                          <p:spTgt spid="45"/>
                                        </p:tgtEl>
                                      </p:cBhvr>
                                    </p:animEffect>
                                  </p:childTnLst>
                                </p:cTn>
                              </p:par>
                              <p:par>
                                <p:cTn id="8" presetID="22" presetClass="entr" presetSubtype="8"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wipe(left)">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wipe(left)">
                                      <p:cBhvr>
                                        <p:cTn id="20" dur="1000"/>
                                        <p:tgtEl>
                                          <p:spTgt spid="44"/>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43"/>
                                        </p:tgtEl>
                                        <p:attrNameLst>
                                          <p:attrName>style.visibility</p:attrName>
                                        </p:attrNameLst>
                                      </p:cBhvr>
                                      <p:to>
                                        <p:strVal val="visible"/>
                                      </p:to>
                                    </p:set>
                                    <p:animEffect transition="in" filter="wipe(left)">
                                      <p:cBhvr>
                                        <p:cTn id="23" dur="500"/>
                                        <p:tgtEl>
                                          <p:spTgt spid="43"/>
                                        </p:tgtEl>
                                      </p:cBhvr>
                                    </p:animEffect>
                                  </p:childTnLst>
                                </p:cTn>
                              </p:par>
                              <p:par>
                                <p:cTn id="24" presetID="2" presetClass="entr" presetSubtype="4" decel="10000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ppt_x"/>
                                          </p:val>
                                        </p:tav>
                                        <p:tav tm="100000">
                                          <p:val>
                                            <p:strVal val="#ppt_x"/>
                                          </p:val>
                                        </p:tav>
                                      </p:tavLst>
                                    </p:anim>
                                    <p:anim calcmode="lin" valueType="num">
                                      <p:cBhvr additive="base">
                                        <p:cTn id="27" dur="500" fill="hold"/>
                                        <p:tgtEl>
                                          <p:spTgt spid="5"/>
                                        </p:tgtEl>
                                        <p:attrNameLst>
                                          <p:attrName>ppt_y</p:attrName>
                                        </p:attrNameLst>
                                      </p:cBhvr>
                                      <p:tavLst>
                                        <p:tav tm="0">
                                          <p:val>
                                            <p:strVal val="1+#ppt_h/2"/>
                                          </p:val>
                                        </p:tav>
                                        <p:tav tm="100000">
                                          <p:val>
                                            <p:strVal val="#ppt_y"/>
                                          </p:val>
                                        </p:tav>
                                      </p:tavLst>
                                    </p:anim>
                                  </p:childTnLst>
                                </p:cTn>
                              </p:par>
                              <p:par>
                                <p:cTn id="28" presetID="10" presetClass="entr" presetSubtype="0" fill="hold" grpId="0" nodeType="withEffect">
                                  <p:stCondLst>
                                    <p:cond delay="70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grpId="0" nodeType="withEffect">
                                  <p:stCondLst>
                                    <p:cond delay="70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par>
                                <p:cTn id="34" presetID="10" presetClass="entr" presetSubtype="0" fill="hold" grpId="0" nodeType="withEffect">
                                  <p:stCondLst>
                                    <p:cond delay="70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500"/>
                                        <p:tgtEl>
                                          <p:spTgt spid="40"/>
                                        </p:tgtEl>
                                      </p:cBhvr>
                                    </p:animEffect>
                                  </p:childTnLst>
                                </p:cTn>
                              </p:par>
                            </p:childTnLst>
                          </p:cTn>
                        </p:par>
                        <p:par>
                          <p:cTn id="37" fill="hold">
                            <p:stCondLst>
                              <p:cond delay="1700"/>
                            </p:stCondLst>
                            <p:childTnLst>
                              <p:par>
                                <p:cTn id="38" presetID="10" presetClass="entr" presetSubtype="0" fill="hold" grpId="0" nodeType="after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500"/>
                                        <p:tgtEl>
                                          <p:spTgt spid="4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P spid="42" grpId="0"/>
      <p:bldP spid="43" grpId="0" animBg="1"/>
      <p:bldP spid="44" grpId="0" animBg="1"/>
      <p:bldP spid="48" grpId="0"/>
      <p:bldP spid="4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Database Encryption at Rest</a:t>
            </a:r>
          </a:p>
        </p:txBody>
      </p:sp>
      <p:sp>
        <p:nvSpPr>
          <p:cNvPr id="9" name="TextBox 8"/>
          <p:cNvSpPr txBox="1"/>
          <p:nvPr/>
        </p:nvSpPr>
        <p:spPr>
          <a:xfrm>
            <a:off x="551907" y="1690688"/>
            <a:ext cx="8655500" cy="4468916"/>
          </a:xfrm>
          <a:prstGeom prst="rect">
            <a:avLst/>
          </a:prstGeom>
          <a:solidFill>
            <a:schemeClr val="accent1"/>
          </a:solidFill>
        </p:spPr>
        <p:txBody>
          <a:bodyPr wrap="square" lIns="182880" tIns="182880" rIns="182880" bIns="182880" rtlCol="0">
            <a:spAutoFit/>
          </a:bodyPr>
          <a:lstStyle/>
          <a:p>
            <a:pPr marL="460375" indent="-460375">
              <a:lnSpc>
                <a:spcPct val="90000"/>
              </a:lnSpc>
              <a:spcBef>
                <a:spcPct val="20000"/>
              </a:spcBef>
              <a:buSzPct val="80000"/>
              <a:buFont typeface="Arial" panose="020B0604020202020204" pitchFamily="34" charset="0"/>
              <a:buChar char="•"/>
            </a:pPr>
            <a:r>
              <a:rPr lang="en-US" sz="3200" dirty="0">
                <a:solidFill>
                  <a:schemeClr val="bg1"/>
                </a:solidFill>
              </a:rPr>
              <a:t>Enable Transparent Data Encryption (TDE)</a:t>
            </a:r>
          </a:p>
          <a:p>
            <a:pPr marL="917575" lvl="1" indent="-460375">
              <a:lnSpc>
                <a:spcPct val="90000"/>
              </a:lnSpc>
              <a:spcBef>
                <a:spcPct val="20000"/>
              </a:spcBef>
              <a:buSzPct val="80000"/>
              <a:buFont typeface="Arial" panose="020B0604020202020204" pitchFamily="34" charset="0"/>
              <a:buChar char="•"/>
            </a:pPr>
            <a:r>
              <a:rPr lang="en-US" sz="2800" dirty="0">
                <a:solidFill>
                  <a:schemeClr val="bg1"/>
                </a:solidFill>
              </a:rPr>
              <a:t>Data in database files, transaction logs, and backups are encrypted</a:t>
            </a:r>
          </a:p>
          <a:p>
            <a:pPr marL="917575" lvl="1" indent="-460375">
              <a:lnSpc>
                <a:spcPct val="90000"/>
              </a:lnSpc>
              <a:spcBef>
                <a:spcPct val="20000"/>
              </a:spcBef>
              <a:buSzPct val="80000"/>
              <a:buFont typeface="Arial" panose="020B0604020202020204" pitchFamily="34" charset="0"/>
              <a:buChar char="•"/>
            </a:pPr>
            <a:r>
              <a:rPr lang="en-US" sz="2800" dirty="0">
                <a:solidFill>
                  <a:schemeClr val="bg1"/>
                </a:solidFill>
              </a:rPr>
              <a:t>Keys managed by Azure for low overhead </a:t>
            </a:r>
          </a:p>
          <a:p>
            <a:pPr marL="917575" lvl="1" indent="-460375">
              <a:lnSpc>
                <a:spcPct val="90000"/>
              </a:lnSpc>
              <a:spcBef>
                <a:spcPct val="20000"/>
              </a:spcBef>
              <a:buSzPct val="80000"/>
              <a:buFont typeface="Arial" panose="020B0604020202020204" pitchFamily="34" charset="0"/>
              <a:buChar char="•"/>
            </a:pPr>
            <a:r>
              <a:rPr lang="en-US" sz="2800" dirty="0">
                <a:solidFill>
                  <a:schemeClr val="bg1"/>
                </a:solidFill>
              </a:rPr>
              <a:t>No application changes necessary</a:t>
            </a:r>
          </a:p>
          <a:p>
            <a:pPr marL="460375" indent="-460375">
              <a:lnSpc>
                <a:spcPct val="90000"/>
              </a:lnSpc>
              <a:spcBef>
                <a:spcPct val="20000"/>
              </a:spcBef>
              <a:buSzPct val="80000"/>
              <a:buFont typeface="Arial" panose="020B0604020202020204" pitchFamily="34" charset="0"/>
              <a:buChar char="•"/>
            </a:pPr>
            <a:r>
              <a:rPr lang="en-US" sz="3200" dirty="0">
                <a:solidFill>
                  <a:schemeClr val="bg1"/>
                </a:solidFill>
              </a:rPr>
              <a:t>Enable Server-Level Auditing and Threat Detection</a:t>
            </a:r>
          </a:p>
          <a:p>
            <a:pPr marL="917575" lvl="1" indent="-460375">
              <a:lnSpc>
                <a:spcPct val="90000"/>
              </a:lnSpc>
              <a:spcBef>
                <a:spcPct val="20000"/>
              </a:spcBef>
              <a:buSzPct val="80000"/>
              <a:buFont typeface="Arial" panose="020B0604020202020204" pitchFamily="34" charset="0"/>
              <a:buChar char="•"/>
            </a:pPr>
            <a:r>
              <a:rPr lang="en-US" sz="2800" dirty="0">
                <a:solidFill>
                  <a:schemeClr val="bg1"/>
                </a:solidFill>
              </a:rPr>
              <a:t>Detects anomalous database activities indicating potential security threats to the database</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98686" y="3584287"/>
            <a:ext cx="1805860" cy="1805860"/>
          </a:xfrm>
          <a:prstGeom prst="rect">
            <a:avLst/>
          </a:prstGeom>
        </p:spPr>
      </p:pic>
    </p:spTree>
    <p:extLst>
      <p:ext uri="{BB962C8B-B14F-4D97-AF65-F5344CB8AC3E}">
        <p14:creationId xmlns:p14="http://schemas.microsoft.com/office/powerpoint/2010/main" val="342713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DD80102-D970-45FC-896A-3B99D41FE1B7}"/>
              </a:ext>
            </a:extLst>
          </p:cNvPr>
          <p:cNvSpPr/>
          <p:nvPr/>
        </p:nvSpPr>
        <p:spPr>
          <a:xfrm>
            <a:off x="0" y="0"/>
            <a:ext cx="593878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A5C7D7-46EC-44C3-A4A5-05A8572EE1A9}"/>
              </a:ext>
            </a:extLst>
          </p:cNvPr>
          <p:cNvSpPr>
            <a:spLocks noGrp="1"/>
          </p:cNvSpPr>
          <p:nvPr>
            <p:ph type="title"/>
          </p:nvPr>
        </p:nvSpPr>
        <p:spPr>
          <a:xfrm>
            <a:off x="549442" y="365125"/>
            <a:ext cx="10515600" cy="1325563"/>
          </a:xfrm>
        </p:spPr>
        <p:txBody>
          <a:bodyPr/>
          <a:lstStyle/>
          <a:p>
            <a:r>
              <a:rPr lang="en-US" dirty="0">
                <a:solidFill>
                  <a:schemeClr val="bg1"/>
                </a:solidFill>
              </a:rPr>
              <a:t>Cosmos DB</a:t>
            </a:r>
          </a:p>
        </p:txBody>
      </p:sp>
      <p:sp>
        <p:nvSpPr>
          <p:cNvPr id="6" name="TextBox 5">
            <a:extLst>
              <a:ext uri="{FF2B5EF4-FFF2-40B4-BE49-F238E27FC236}">
                <a16:creationId xmlns:a16="http://schemas.microsoft.com/office/drawing/2014/main" id="{069A50D2-D860-4F2B-A8EC-E5EFDE9FCB87}"/>
              </a:ext>
            </a:extLst>
          </p:cNvPr>
          <p:cNvSpPr txBox="1"/>
          <p:nvPr/>
        </p:nvSpPr>
        <p:spPr>
          <a:xfrm>
            <a:off x="549442" y="1498481"/>
            <a:ext cx="5244966" cy="4770537"/>
          </a:xfrm>
          <a:prstGeom prst="rect">
            <a:avLst/>
          </a:prstGeom>
          <a:noFill/>
        </p:spPr>
        <p:txBody>
          <a:bodyPr wrap="square" rtlCol="0">
            <a:spAutoFit/>
          </a:bodyPr>
          <a:lstStyle/>
          <a:p>
            <a:r>
              <a:rPr lang="en-US" sz="2800" dirty="0">
                <a:solidFill>
                  <a:schemeClr val="bg1"/>
                </a:solidFill>
              </a:rPr>
              <a:t>Globally distributed, multi-model database services &amp; Supports all 4 types of NoSQL</a:t>
            </a:r>
          </a:p>
          <a:p>
            <a:pPr lvl="1"/>
            <a:endParaRPr lang="en-US" sz="2800" dirty="0">
              <a:solidFill>
                <a:schemeClr val="bg1"/>
              </a:solidFill>
            </a:endParaRPr>
          </a:p>
          <a:p>
            <a:r>
              <a:rPr lang="en-US" sz="2800" dirty="0">
                <a:solidFill>
                  <a:schemeClr val="bg1"/>
                </a:solidFill>
              </a:rPr>
              <a:t>Built natively for the cloud</a:t>
            </a:r>
          </a:p>
          <a:p>
            <a:endParaRPr lang="en-US" sz="2800" dirty="0">
              <a:solidFill>
                <a:schemeClr val="bg1"/>
              </a:solidFill>
            </a:endParaRPr>
          </a:p>
          <a:p>
            <a:r>
              <a:rPr lang="en-US" sz="2800" dirty="0">
                <a:solidFill>
                  <a:schemeClr val="bg1"/>
                </a:solidFill>
              </a:rPr>
              <a:t>Built for scale</a:t>
            </a:r>
          </a:p>
          <a:p>
            <a:endParaRPr lang="en-US" sz="2800" dirty="0">
              <a:solidFill>
                <a:schemeClr val="bg1"/>
              </a:solidFill>
            </a:endParaRPr>
          </a:p>
          <a:p>
            <a:r>
              <a:rPr lang="en-US" sz="2800" dirty="0">
                <a:solidFill>
                  <a:schemeClr val="bg1"/>
                </a:solidFill>
              </a:rPr>
              <a:t>Guarantees single-digit millisecond latencies</a:t>
            </a:r>
          </a:p>
          <a:p>
            <a:endParaRPr lang="en-US" sz="2400" dirty="0">
              <a:solidFill>
                <a:schemeClr val="bg1"/>
              </a:solidFill>
            </a:endParaRPr>
          </a:p>
        </p:txBody>
      </p:sp>
      <p:pic>
        <p:nvPicPr>
          <p:cNvPr id="7" name="Picture 6">
            <a:extLst>
              <a:ext uri="{FF2B5EF4-FFF2-40B4-BE49-F238E27FC236}">
                <a16:creationId xmlns:a16="http://schemas.microsoft.com/office/drawing/2014/main" id="{D2F23197-6BA4-4262-8A71-D3A4363F12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1719" y="1968887"/>
            <a:ext cx="3046071" cy="2793926"/>
          </a:xfrm>
          <a:prstGeom prst="rect">
            <a:avLst/>
          </a:prstGeom>
        </p:spPr>
      </p:pic>
    </p:spTree>
    <p:extLst>
      <p:ext uri="{BB962C8B-B14F-4D97-AF65-F5344CB8AC3E}">
        <p14:creationId xmlns:p14="http://schemas.microsoft.com/office/powerpoint/2010/main" val="3526861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DD80102-D970-45FC-896A-3B99D41FE1B7}"/>
              </a:ext>
            </a:extLst>
          </p:cNvPr>
          <p:cNvSpPr/>
          <p:nvPr/>
        </p:nvSpPr>
        <p:spPr>
          <a:xfrm>
            <a:off x="0" y="0"/>
            <a:ext cx="6820348"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A5C7D7-46EC-44C3-A4A5-05A8572EE1A9}"/>
              </a:ext>
            </a:extLst>
          </p:cNvPr>
          <p:cNvSpPr>
            <a:spLocks noGrp="1"/>
          </p:cNvSpPr>
          <p:nvPr>
            <p:ph type="title"/>
          </p:nvPr>
        </p:nvSpPr>
        <p:spPr>
          <a:xfrm>
            <a:off x="549442" y="365125"/>
            <a:ext cx="10515600" cy="1325563"/>
          </a:xfrm>
        </p:spPr>
        <p:txBody>
          <a:bodyPr/>
          <a:lstStyle/>
          <a:p>
            <a:r>
              <a:rPr lang="en-US" dirty="0">
                <a:solidFill>
                  <a:schemeClr val="bg1"/>
                </a:solidFill>
              </a:rPr>
              <a:t>Azure MySQL</a:t>
            </a:r>
          </a:p>
        </p:txBody>
      </p:sp>
      <p:sp>
        <p:nvSpPr>
          <p:cNvPr id="6" name="TextBox 5">
            <a:extLst>
              <a:ext uri="{FF2B5EF4-FFF2-40B4-BE49-F238E27FC236}">
                <a16:creationId xmlns:a16="http://schemas.microsoft.com/office/drawing/2014/main" id="{069A50D2-D860-4F2B-A8EC-E5EFDE9FCB87}"/>
              </a:ext>
            </a:extLst>
          </p:cNvPr>
          <p:cNvSpPr txBox="1"/>
          <p:nvPr/>
        </p:nvSpPr>
        <p:spPr>
          <a:xfrm>
            <a:off x="549441" y="1498481"/>
            <a:ext cx="5938787" cy="4216539"/>
          </a:xfrm>
          <a:prstGeom prst="rect">
            <a:avLst/>
          </a:prstGeom>
          <a:noFill/>
        </p:spPr>
        <p:txBody>
          <a:bodyPr wrap="square" rtlCol="0">
            <a:spAutoFit/>
          </a:bodyPr>
          <a:lstStyle/>
          <a:p>
            <a:r>
              <a:rPr lang="en-US" sz="3600" dirty="0">
                <a:solidFill>
                  <a:schemeClr val="bg1"/>
                </a:solidFill>
              </a:rPr>
              <a:t>MySQL Community Edition</a:t>
            </a:r>
          </a:p>
          <a:p>
            <a:pPr marL="285750" indent="-285750">
              <a:buFont typeface="Arial" panose="020B0604020202020204" pitchFamily="34" charset="0"/>
              <a:buChar char="•"/>
            </a:pPr>
            <a:r>
              <a:rPr lang="en-US" sz="2400" dirty="0">
                <a:solidFill>
                  <a:schemeClr val="bg1"/>
                </a:solidFill>
              </a:rPr>
              <a:t>High availability with no additional cost</a:t>
            </a:r>
          </a:p>
          <a:p>
            <a:pPr marL="285750" indent="-285750">
              <a:buFont typeface="Arial" panose="020B0604020202020204" pitchFamily="34" charset="0"/>
              <a:buChar char="•"/>
            </a:pPr>
            <a:r>
              <a:rPr lang="en-US" sz="2400" dirty="0">
                <a:solidFill>
                  <a:schemeClr val="bg1"/>
                </a:solidFill>
              </a:rPr>
              <a:t>Predictable performance, using inclusive pay-as-you-go pricing</a:t>
            </a:r>
          </a:p>
          <a:p>
            <a:pPr marL="285750" indent="-285750">
              <a:buFont typeface="Arial" panose="020B0604020202020204" pitchFamily="34" charset="0"/>
              <a:buChar char="•"/>
            </a:pPr>
            <a:r>
              <a:rPr lang="en-US" sz="2400" dirty="0">
                <a:solidFill>
                  <a:schemeClr val="bg1"/>
                </a:solidFill>
              </a:rPr>
              <a:t>Scale on the fly within seconds</a:t>
            </a:r>
          </a:p>
          <a:p>
            <a:pPr marL="285750" indent="-285750">
              <a:buFont typeface="Arial" panose="020B0604020202020204" pitchFamily="34" charset="0"/>
              <a:buChar char="•"/>
            </a:pPr>
            <a:r>
              <a:rPr lang="en-US" sz="2400" dirty="0">
                <a:solidFill>
                  <a:schemeClr val="bg1"/>
                </a:solidFill>
              </a:rPr>
              <a:t>Secured to protect sensitive data at-rest and in-motion</a:t>
            </a:r>
          </a:p>
          <a:p>
            <a:pPr marL="285750" indent="-285750">
              <a:buFont typeface="Arial" panose="020B0604020202020204" pitchFamily="34" charset="0"/>
              <a:buChar char="•"/>
            </a:pPr>
            <a:r>
              <a:rPr lang="en-US" sz="2400" dirty="0">
                <a:solidFill>
                  <a:schemeClr val="bg1"/>
                </a:solidFill>
              </a:rPr>
              <a:t>Automatic backups and point-in-time-restore for up to 35 days</a:t>
            </a:r>
          </a:p>
          <a:p>
            <a:pPr marL="285750" indent="-285750">
              <a:buFont typeface="Arial" panose="020B0604020202020204" pitchFamily="34" charset="0"/>
              <a:buChar char="•"/>
            </a:pPr>
            <a:r>
              <a:rPr lang="en-US" sz="2400" dirty="0">
                <a:solidFill>
                  <a:schemeClr val="bg1"/>
                </a:solidFill>
              </a:rPr>
              <a:t>Enterprise-grade security and compliance</a:t>
            </a:r>
          </a:p>
          <a:p>
            <a:endParaRPr lang="en-US" sz="1600" dirty="0"/>
          </a:p>
        </p:txBody>
      </p:sp>
      <p:pic>
        <p:nvPicPr>
          <p:cNvPr id="9" name="Picture 8">
            <a:extLst>
              <a:ext uri="{FF2B5EF4-FFF2-40B4-BE49-F238E27FC236}">
                <a16:creationId xmlns:a16="http://schemas.microsoft.com/office/drawing/2014/main" id="{B3A4BBD2-C434-4989-93B7-9B99E8837172}"/>
              </a:ext>
            </a:extLst>
          </p:cNvPr>
          <p:cNvPicPr>
            <a:picLocks noChangeAspect="1"/>
          </p:cNvPicPr>
          <p:nvPr/>
        </p:nvPicPr>
        <p:blipFill>
          <a:blip r:embed="rId2"/>
          <a:stretch>
            <a:fillRect/>
          </a:stretch>
        </p:blipFill>
        <p:spPr>
          <a:xfrm>
            <a:off x="7902341" y="2230332"/>
            <a:ext cx="2387869" cy="2387869"/>
          </a:xfrm>
          <a:prstGeom prst="rect">
            <a:avLst/>
          </a:prstGeom>
        </p:spPr>
      </p:pic>
    </p:spTree>
    <p:extLst>
      <p:ext uri="{BB962C8B-B14F-4D97-AF65-F5344CB8AC3E}">
        <p14:creationId xmlns:p14="http://schemas.microsoft.com/office/powerpoint/2010/main" val="20674949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31B351-8185-4689-95CD-CAAD350EA31E}"/>
              </a:ext>
            </a:extLst>
          </p:cNvPr>
          <p:cNvSpPr>
            <a:spLocks noGrp="1"/>
          </p:cNvSpPr>
          <p:nvPr>
            <p:ph type="title"/>
          </p:nvPr>
        </p:nvSpPr>
        <p:spPr/>
        <p:txBody>
          <a:bodyPr/>
          <a:lstStyle/>
          <a:p>
            <a:r>
              <a:rPr lang="en-US" dirty="0"/>
              <a:t>Polyglot Persistence </a:t>
            </a:r>
          </a:p>
        </p:txBody>
      </p:sp>
      <p:cxnSp>
        <p:nvCxnSpPr>
          <p:cNvPr id="4" name="Straight Arrow Connector 3">
            <a:extLst>
              <a:ext uri="{FF2B5EF4-FFF2-40B4-BE49-F238E27FC236}">
                <a16:creationId xmlns:a16="http://schemas.microsoft.com/office/drawing/2014/main" id="{811A5EC0-CA3A-49F8-9232-C888D48EB76D}"/>
              </a:ext>
            </a:extLst>
          </p:cNvPr>
          <p:cNvCxnSpPr/>
          <p:nvPr/>
        </p:nvCxnSpPr>
        <p:spPr>
          <a:xfrm flipV="1">
            <a:off x="4932154" y="4350812"/>
            <a:ext cx="1511833" cy="1248970"/>
          </a:xfrm>
          <a:prstGeom prst="straightConnector1">
            <a:avLst/>
          </a:prstGeom>
          <a:ln w="76200">
            <a:solidFill>
              <a:schemeClr val="accent1"/>
            </a:solidFill>
            <a:headEnd type="triangle"/>
            <a:tailEnd type="triangle"/>
          </a:ln>
        </p:spPr>
        <p:style>
          <a:lnRef idx="1">
            <a:schemeClr val="accent3"/>
          </a:lnRef>
          <a:fillRef idx="0">
            <a:schemeClr val="accent3"/>
          </a:fillRef>
          <a:effectRef idx="0">
            <a:schemeClr val="accent3"/>
          </a:effectRef>
          <a:fontRef idx="minor">
            <a:schemeClr val="tx1"/>
          </a:fontRef>
        </p:style>
      </p:cxnSp>
      <p:cxnSp>
        <p:nvCxnSpPr>
          <p:cNvPr id="5" name="Straight Arrow Connector 4">
            <a:extLst>
              <a:ext uri="{FF2B5EF4-FFF2-40B4-BE49-F238E27FC236}">
                <a16:creationId xmlns:a16="http://schemas.microsoft.com/office/drawing/2014/main" id="{C3B0A530-F5FE-4863-9AD7-4EB0C3DA29CE}"/>
              </a:ext>
            </a:extLst>
          </p:cNvPr>
          <p:cNvCxnSpPr/>
          <p:nvPr/>
        </p:nvCxnSpPr>
        <p:spPr>
          <a:xfrm flipV="1">
            <a:off x="4251489" y="3262965"/>
            <a:ext cx="2202313" cy="2336817"/>
          </a:xfrm>
          <a:prstGeom prst="straightConnector1">
            <a:avLst/>
          </a:prstGeom>
          <a:ln w="76200">
            <a:solidFill>
              <a:schemeClr val="accent1"/>
            </a:solidFill>
            <a:headEnd type="triangle"/>
            <a:tailEnd type="triangle"/>
          </a:ln>
        </p:spPr>
        <p:style>
          <a:lnRef idx="1">
            <a:schemeClr val="accent3"/>
          </a:lnRef>
          <a:fillRef idx="0">
            <a:schemeClr val="accent3"/>
          </a:fillRef>
          <a:effectRef idx="0">
            <a:schemeClr val="accent3"/>
          </a:effectRef>
          <a:fontRef idx="minor">
            <a:schemeClr val="tx1"/>
          </a:fontRef>
        </p:style>
      </p:cxnSp>
      <p:cxnSp>
        <p:nvCxnSpPr>
          <p:cNvPr id="6" name="Straight Arrow Connector 5">
            <a:extLst>
              <a:ext uri="{FF2B5EF4-FFF2-40B4-BE49-F238E27FC236}">
                <a16:creationId xmlns:a16="http://schemas.microsoft.com/office/drawing/2014/main" id="{58E3DAE1-9A5D-4A3C-99B1-C053CE13291A}"/>
              </a:ext>
            </a:extLst>
          </p:cNvPr>
          <p:cNvCxnSpPr/>
          <p:nvPr/>
        </p:nvCxnSpPr>
        <p:spPr>
          <a:xfrm flipV="1">
            <a:off x="3555070" y="2402948"/>
            <a:ext cx="2854098" cy="3224348"/>
          </a:xfrm>
          <a:prstGeom prst="straightConnector1">
            <a:avLst/>
          </a:prstGeom>
          <a:ln w="76200">
            <a:solidFill>
              <a:schemeClr val="accent1"/>
            </a:solidFill>
            <a:headEnd type="triangle"/>
            <a:tailEnd type="triangle"/>
          </a:ln>
        </p:spPr>
        <p:style>
          <a:lnRef idx="1">
            <a:schemeClr val="accent3"/>
          </a:lnRef>
          <a:fillRef idx="0">
            <a:schemeClr val="accent3"/>
          </a:fillRef>
          <a:effectRef idx="0">
            <a:schemeClr val="accent3"/>
          </a:effectRef>
          <a:fontRef idx="minor">
            <a:schemeClr val="tx1"/>
          </a:fontRef>
        </p:style>
      </p:cxnSp>
      <p:pic>
        <p:nvPicPr>
          <p:cNvPr id="7" name="Picture 6">
            <a:extLst>
              <a:ext uri="{FF2B5EF4-FFF2-40B4-BE49-F238E27FC236}">
                <a16:creationId xmlns:a16="http://schemas.microsoft.com/office/drawing/2014/main" id="{50FFCA6E-8571-4F74-B029-7DCB3D29E3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71191" y="3749672"/>
            <a:ext cx="780290" cy="780290"/>
          </a:xfrm>
          <a:prstGeom prst="rect">
            <a:avLst/>
          </a:prstGeom>
        </p:spPr>
      </p:pic>
      <p:pic>
        <p:nvPicPr>
          <p:cNvPr id="8" name="Picture 7">
            <a:extLst>
              <a:ext uri="{FF2B5EF4-FFF2-40B4-BE49-F238E27FC236}">
                <a16:creationId xmlns:a16="http://schemas.microsoft.com/office/drawing/2014/main" id="{57FAE7C8-35BE-4DBC-9CC9-0C0136E549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7890" y="2769511"/>
            <a:ext cx="780290" cy="780290"/>
          </a:xfrm>
          <a:prstGeom prst="rect">
            <a:avLst/>
          </a:prstGeom>
        </p:spPr>
      </p:pic>
      <p:pic>
        <p:nvPicPr>
          <p:cNvPr id="9" name="Picture 8">
            <a:extLst>
              <a:ext uri="{FF2B5EF4-FFF2-40B4-BE49-F238E27FC236}">
                <a16:creationId xmlns:a16="http://schemas.microsoft.com/office/drawing/2014/main" id="{70F31F57-6ED6-4B18-806A-2C6E0E3225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7890" y="3649274"/>
            <a:ext cx="780290" cy="780290"/>
          </a:xfrm>
          <a:prstGeom prst="rect">
            <a:avLst/>
          </a:prstGeom>
        </p:spPr>
      </p:pic>
      <p:pic>
        <p:nvPicPr>
          <p:cNvPr id="10" name="Picture 9">
            <a:extLst>
              <a:ext uri="{FF2B5EF4-FFF2-40B4-BE49-F238E27FC236}">
                <a16:creationId xmlns:a16="http://schemas.microsoft.com/office/drawing/2014/main" id="{6E823DE2-E4C4-4156-928B-B2AA9A4B4FB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68162" y="2652938"/>
            <a:ext cx="780290" cy="780290"/>
          </a:xfrm>
          <a:prstGeom prst="rect">
            <a:avLst/>
          </a:prstGeom>
        </p:spPr>
      </p:pic>
      <p:pic>
        <p:nvPicPr>
          <p:cNvPr id="11" name="Picture 10">
            <a:extLst>
              <a:ext uri="{FF2B5EF4-FFF2-40B4-BE49-F238E27FC236}">
                <a16:creationId xmlns:a16="http://schemas.microsoft.com/office/drawing/2014/main" id="{920C0606-9EB1-4ED0-A956-A8264C39EA6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99961" y="2652938"/>
            <a:ext cx="780290" cy="780290"/>
          </a:xfrm>
          <a:prstGeom prst="rect">
            <a:avLst/>
          </a:prstGeom>
        </p:spPr>
      </p:pic>
      <p:pic>
        <p:nvPicPr>
          <p:cNvPr id="12" name="Picture 11">
            <a:extLst>
              <a:ext uri="{FF2B5EF4-FFF2-40B4-BE49-F238E27FC236}">
                <a16:creationId xmlns:a16="http://schemas.microsoft.com/office/drawing/2014/main" id="{530D2C7A-3989-42FC-9D32-4F01D2640F1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31760" y="2652938"/>
            <a:ext cx="780290" cy="780290"/>
          </a:xfrm>
          <a:prstGeom prst="rect">
            <a:avLst/>
          </a:prstGeom>
        </p:spPr>
      </p:pic>
      <p:sp>
        <p:nvSpPr>
          <p:cNvPr id="13" name="Rectangle 12">
            <a:extLst>
              <a:ext uri="{FF2B5EF4-FFF2-40B4-BE49-F238E27FC236}">
                <a16:creationId xmlns:a16="http://schemas.microsoft.com/office/drawing/2014/main" id="{F2D15805-C0B7-4279-A5C7-B0F2FB4D6EC6}"/>
              </a:ext>
            </a:extLst>
          </p:cNvPr>
          <p:cNvSpPr/>
          <p:nvPr/>
        </p:nvSpPr>
        <p:spPr>
          <a:xfrm>
            <a:off x="1556440" y="1974065"/>
            <a:ext cx="1621680" cy="355121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5EF5F1AA-0CF9-444F-B86B-B91B56E601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7890" y="4551203"/>
            <a:ext cx="780290" cy="780290"/>
          </a:xfrm>
          <a:prstGeom prst="rect">
            <a:avLst/>
          </a:prstGeom>
        </p:spPr>
      </p:pic>
      <p:sp>
        <p:nvSpPr>
          <p:cNvPr id="15" name="TextBox 14">
            <a:extLst>
              <a:ext uri="{FF2B5EF4-FFF2-40B4-BE49-F238E27FC236}">
                <a16:creationId xmlns:a16="http://schemas.microsoft.com/office/drawing/2014/main" id="{13E27A90-851C-4D5C-A270-71FA54F947EF}"/>
              </a:ext>
            </a:extLst>
          </p:cNvPr>
          <p:cNvSpPr txBox="1"/>
          <p:nvPr/>
        </p:nvSpPr>
        <p:spPr>
          <a:xfrm>
            <a:off x="1556440" y="2079783"/>
            <a:ext cx="1586861" cy="646331"/>
          </a:xfrm>
          <a:prstGeom prst="rect">
            <a:avLst/>
          </a:prstGeom>
          <a:noFill/>
        </p:spPr>
        <p:txBody>
          <a:bodyPr wrap="square" rtlCol="0">
            <a:spAutoFit/>
          </a:bodyPr>
          <a:lstStyle/>
          <a:p>
            <a:r>
              <a:rPr lang="en-US" sz="1200" b="1" dirty="0">
                <a:latin typeface="Segoe UI" panose="020B0502040204020203" pitchFamily="34" charset="0"/>
                <a:cs typeface="Segoe UI" panose="020B0502040204020203" pitchFamily="34" charset="0"/>
              </a:rPr>
              <a:t>E-Commerce Website</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Multiple instances</a:t>
            </a:r>
          </a:p>
        </p:txBody>
      </p:sp>
      <p:pic>
        <p:nvPicPr>
          <p:cNvPr id="16" name="Picture 15">
            <a:extLst>
              <a:ext uri="{FF2B5EF4-FFF2-40B4-BE49-F238E27FC236}">
                <a16:creationId xmlns:a16="http://schemas.microsoft.com/office/drawing/2014/main" id="{2DADB914-CF46-4B67-897B-BD5693FC7E8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1482" y="2826590"/>
            <a:ext cx="467433" cy="467433"/>
          </a:xfrm>
          <a:prstGeom prst="rect">
            <a:avLst/>
          </a:prstGeom>
        </p:spPr>
      </p:pic>
      <p:pic>
        <p:nvPicPr>
          <p:cNvPr id="17" name="Picture 16">
            <a:extLst>
              <a:ext uri="{FF2B5EF4-FFF2-40B4-BE49-F238E27FC236}">
                <a16:creationId xmlns:a16="http://schemas.microsoft.com/office/drawing/2014/main" id="{ECBA9A8A-773C-4C28-ADC5-EB27DDAFA7D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3560" y="3358792"/>
            <a:ext cx="458936" cy="458936"/>
          </a:xfrm>
          <a:prstGeom prst="rect">
            <a:avLst/>
          </a:prstGeom>
        </p:spPr>
      </p:pic>
      <p:pic>
        <p:nvPicPr>
          <p:cNvPr id="18" name="Picture 17">
            <a:extLst>
              <a:ext uri="{FF2B5EF4-FFF2-40B4-BE49-F238E27FC236}">
                <a16:creationId xmlns:a16="http://schemas.microsoft.com/office/drawing/2014/main" id="{82BB8051-9C77-49DB-AA4A-E05DD4C1FF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9663" y="3761870"/>
            <a:ext cx="780290" cy="780290"/>
          </a:xfrm>
          <a:prstGeom prst="rect">
            <a:avLst/>
          </a:prstGeom>
        </p:spPr>
      </p:pic>
      <p:pic>
        <p:nvPicPr>
          <p:cNvPr id="19" name="Picture 18">
            <a:extLst>
              <a:ext uri="{FF2B5EF4-FFF2-40B4-BE49-F238E27FC236}">
                <a16:creationId xmlns:a16="http://schemas.microsoft.com/office/drawing/2014/main" id="{09CFC1F6-532E-4285-89FB-7E164C779F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3390" y="3774068"/>
            <a:ext cx="780290" cy="780290"/>
          </a:xfrm>
          <a:prstGeom prst="rect">
            <a:avLst/>
          </a:prstGeom>
        </p:spPr>
      </p:pic>
      <p:sp>
        <p:nvSpPr>
          <p:cNvPr id="20" name="TextBox 19">
            <a:extLst>
              <a:ext uri="{FF2B5EF4-FFF2-40B4-BE49-F238E27FC236}">
                <a16:creationId xmlns:a16="http://schemas.microsoft.com/office/drawing/2014/main" id="{E190A6CA-C2DF-4C5D-B609-8A5AD7E1B24C}"/>
              </a:ext>
            </a:extLst>
          </p:cNvPr>
          <p:cNvSpPr txBox="1"/>
          <p:nvPr/>
        </p:nvSpPr>
        <p:spPr>
          <a:xfrm>
            <a:off x="8997915" y="3783544"/>
            <a:ext cx="2595510" cy="646331"/>
          </a:xfrm>
          <a:prstGeom prst="rect">
            <a:avLst/>
          </a:prstGeom>
          <a:noFill/>
        </p:spPr>
        <p:txBody>
          <a:bodyPr wrap="square" rtlCol="0">
            <a:spAutoFit/>
          </a:bodyPr>
          <a:lstStyle/>
          <a:p>
            <a:r>
              <a:rPr lang="en-US" sz="1200" b="1" dirty="0">
                <a:latin typeface="Segoe UI" panose="020B0502040204020203" pitchFamily="34" charset="0"/>
                <a:cs typeface="Segoe UI" panose="020B0502040204020203" pitchFamily="34" charset="0"/>
              </a:rPr>
              <a:t>Document Database</a:t>
            </a:r>
          </a:p>
          <a:p>
            <a:pPr marL="285750" indent="-285750">
              <a:buFont typeface="Arial" panose="020B0604020202020204" pitchFamily="34" charset="0"/>
              <a:buChar char="•"/>
            </a:pPr>
            <a:r>
              <a:rPr lang="en-US" sz="1200" dirty="0">
                <a:latin typeface="Segoe UI" panose="020B0502040204020203" pitchFamily="34" charset="0"/>
                <a:cs typeface="Segoe UI" panose="020B0502040204020203" pitchFamily="34" charset="0"/>
              </a:rPr>
              <a:t>Product Catalog &amp; Price</a:t>
            </a:r>
          </a:p>
          <a:p>
            <a:pPr marL="285750" indent="-285750">
              <a:buFont typeface="Arial" panose="020B0604020202020204" pitchFamily="34" charset="0"/>
              <a:buChar char="•"/>
            </a:pPr>
            <a:r>
              <a:rPr lang="en-US" sz="1200" dirty="0">
                <a:latin typeface="Segoe UI" panose="020B0502040204020203" pitchFamily="34" charset="0"/>
                <a:cs typeface="Segoe UI" panose="020B0502040204020203" pitchFamily="34" charset="0"/>
              </a:rPr>
              <a:t>Community Posts</a:t>
            </a:r>
          </a:p>
        </p:txBody>
      </p:sp>
      <p:sp>
        <p:nvSpPr>
          <p:cNvPr id="21" name="Rectangle 20">
            <a:extLst>
              <a:ext uri="{FF2B5EF4-FFF2-40B4-BE49-F238E27FC236}">
                <a16:creationId xmlns:a16="http://schemas.microsoft.com/office/drawing/2014/main" id="{A87A6134-0555-4162-BB47-073BD5B9F647}"/>
              </a:ext>
            </a:extLst>
          </p:cNvPr>
          <p:cNvSpPr/>
          <p:nvPr/>
        </p:nvSpPr>
        <p:spPr>
          <a:xfrm>
            <a:off x="6443987" y="3658299"/>
            <a:ext cx="4940118" cy="102128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56F19C0-8F38-43DF-827F-55C5D8F4956A}"/>
              </a:ext>
            </a:extLst>
          </p:cNvPr>
          <p:cNvSpPr txBox="1"/>
          <p:nvPr/>
        </p:nvSpPr>
        <p:spPr>
          <a:xfrm>
            <a:off x="9012050" y="2717640"/>
            <a:ext cx="2595510" cy="461665"/>
          </a:xfrm>
          <a:prstGeom prst="rect">
            <a:avLst/>
          </a:prstGeom>
          <a:noFill/>
        </p:spPr>
        <p:txBody>
          <a:bodyPr wrap="square" rtlCol="0">
            <a:spAutoFit/>
          </a:bodyPr>
          <a:lstStyle/>
          <a:p>
            <a:r>
              <a:rPr lang="en-US" sz="1200" b="1" dirty="0">
                <a:latin typeface="Segoe UI" panose="020B0502040204020203" pitchFamily="34" charset="0"/>
                <a:cs typeface="Segoe UI" panose="020B0502040204020203" pitchFamily="34" charset="0"/>
              </a:rPr>
              <a:t>Relational Database</a:t>
            </a:r>
          </a:p>
          <a:p>
            <a:pPr marL="285750" indent="-285750">
              <a:buFont typeface="Arial" panose="020B0604020202020204" pitchFamily="34" charset="0"/>
              <a:buChar char="•"/>
            </a:pPr>
            <a:r>
              <a:rPr lang="en-US" sz="1200" dirty="0">
                <a:latin typeface="Segoe UI" panose="020B0502040204020203" pitchFamily="34" charset="0"/>
                <a:cs typeface="Segoe UI" panose="020B0502040204020203" pitchFamily="34" charset="0"/>
              </a:rPr>
              <a:t>Product Orders</a:t>
            </a:r>
          </a:p>
        </p:txBody>
      </p:sp>
      <p:sp>
        <p:nvSpPr>
          <p:cNvPr id="23" name="Rectangle 22">
            <a:extLst>
              <a:ext uri="{FF2B5EF4-FFF2-40B4-BE49-F238E27FC236}">
                <a16:creationId xmlns:a16="http://schemas.microsoft.com/office/drawing/2014/main" id="{2F58C9DA-BC6F-4716-823B-5BDB49DE4D02}"/>
              </a:ext>
            </a:extLst>
          </p:cNvPr>
          <p:cNvSpPr/>
          <p:nvPr/>
        </p:nvSpPr>
        <p:spPr>
          <a:xfrm>
            <a:off x="6453802" y="2522928"/>
            <a:ext cx="4940118" cy="106616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20329F33-3D40-4168-B005-D189AC8F863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55965" y="1610031"/>
            <a:ext cx="780290" cy="780290"/>
          </a:xfrm>
          <a:prstGeom prst="rect">
            <a:avLst/>
          </a:prstGeom>
        </p:spPr>
      </p:pic>
      <p:sp>
        <p:nvSpPr>
          <p:cNvPr id="25" name="Rectangle 24">
            <a:extLst>
              <a:ext uri="{FF2B5EF4-FFF2-40B4-BE49-F238E27FC236}">
                <a16:creationId xmlns:a16="http://schemas.microsoft.com/office/drawing/2014/main" id="{48130942-D033-41DF-ADF2-47B55A7607F2}"/>
              </a:ext>
            </a:extLst>
          </p:cNvPr>
          <p:cNvSpPr/>
          <p:nvPr/>
        </p:nvSpPr>
        <p:spPr>
          <a:xfrm>
            <a:off x="6443987" y="1512920"/>
            <a:ext cx="4949933" cy="96432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446E1026-4916-4339-B8D2-1B6C6E03B908}"/>
              </a:ext>
            </a:extLst>
          </p:cNvPr>
          <p:cNvSpPr txBox="1"/>
          <p:nvPr/>
        </p:nvSpPr>
        <p:spPr>
          <a:xfrm>
            <a:off x="9011696" y="1687856"/>
            <a:ext cx="2399553" cy="461665"/>
          </a:xfrm>
          <a:prstGeom prst="rect">
            <a:avLst/>
          </a:prstGeom>
          <a:noFill/>
        </p:spPr>
        <p:txBody>
          <a:bodyPr wrap="square" rtlCol="0">
            <a:spAutoFit/>
          </a:bodyPr>
          <a:lstStyle/>
          <a:p>
            <a:r>
              <a:rPr lang="en-US" sz="1200" b="1" dirty="0">
                <a:latin typeface="Segoe UI" panose="020B0502040204020203" pitchFamily="34" charset="0"/>
                <a:cs typeface="Segoe UI" panose="020B0502040204020203" pitchFamily="34" charset="0"/>
              </a:rPr>
              <a:t>File Storage</a:t>
            </a:r>
          </a:p>
          <a:p>
            <a:pPr marL="285750" indent="-285750">
              <a:buFont typeface="Arial" panose="020B0604020202020204" pitchFamily="34" charset="0"/>
              <a:buChar char="•"/>
            </a:pPr>
            <a:r>
              <a:rPr lang="en-US" sz="1200" dirty="0">
                <a:latin typeface="Segoe UI" panose="020B0502040204020203" pitchFamily="34" charset="0"/>
                <a:cs typeface="Segoe UI" panose="020B0502040204020203" pitchFamily="34" charset="0"/>
              </a:rPr>
              <a:t>Product Images / Videos</a:t>
            </a:r>
          </a:p>
        </p:txBody>
      </p:sp>
      <p:sp>
        <p:nvSpPr>
          <p:cNvPr id="27" name="TextBox 26">
            <a:extLst>
              <a:ext uri="{FF2B5EF4-FFF2-40B4-BE49-F238E27FC236}">
                <a16:creationId xmlns:a16="http://schemas.microsoft.com/office/drawing/2014/main" id="{EB7C127E-68E1-4C45-9BF3-0E480E8057C0}"/>
              </a:ext>
            </a:extLst>
          </p:cNvPr>
          <p:cNvSpPr txBox="1"/>
          <p:nvPr/>
        </p:nvSpPr>
        <p:spPr>
          <a:xfrm>
            <a:off x="3100410" y="5694443"/>
            <a:ext cx="2299189" cy="646331"/>
          </a:xfrm>
          <a:prstGeom prst="rect">
            <a:avLst/>
          </a:prstGeom>
          <a:noFill/>
        </p:spPr>
        <p:txBody>
          <a:bodyPr wrap="square" rtlCol="0">
            <a:spAutoFit/>
          </a:bodyPr>
          <a:lstStyle/>
          <a:p>
            <a:r>
              <a:rPr lang="en-US" sz="1200" b="1" dirty="0">
                <a:latin typeface="Segoe UI" panose="020B0502040204020203" pitchFamily="34" charset="0"/>
                <a:cs typeface="Segoe UI" panose="020B0502040204020203" pitchFamily="34" charset="0"/>
              </a:rPr>
              <a:t>Background Processing</a:t>
            </a:r>
          </a:p>
          <a:p>
            <a:pPr marL="285750" indent="-285750">
              <a:buFont typeface="Arial" panose="020B0604020202020204" pitchFamily="34" charset="0"/>
              <a:buChar char="•"/>
            </a:pPr>
            <a:r>
              <a:rPr lang="en-US" sz="1200" dirty="0">
                <a:latin typeface="Segoe UI" panose="020B0502040204020203" pitchFamily="34" charset="0"/>
                <a:cs typeface="Segoe UI" panose="020B0502040204020203" pitchFamily="34" charset="0"/>
              </a:rPr>
              <a:t>Pulls data from multiple sources</a:t>
            </a:r>
          </a:p>
        </p:txBody>
      </p:sp>
      <p:cxnSp>
        <p:nvCxnSpPr>
          <p:cNvPr id="28" name="Straight Arrow Connector 27">
            <a:extLst>
              <a:ext uri="{FF2B5EF4-FFF2-40B4-BE49-F238E27FC236}">
                <a16:creationId xmlns:a16="http://schemas.microsoft.com/office/drawing/2014/main" id="{9451BAAB-CCA8-42DE-A3EC-43D923F48D97}"/>
              </a:ext>
            </a:extLst>
          </p:cNvPr>
          <p:cNvCxnSpPr>
            <a:endCxn id="21" idx="1"/>
          </p:cNvCxnSpPr>
          <p:nvPr/>
        </p:nvCxnSpPr>
        <p:spPr>
          <a:xfrm>
            <a:off x="3357039" y="4142007"/>
            <a:ext cx="3086948" cy="26934"/>
          </a:xfrm>
          <a:prstGeom prst="straightConnector1">
            <a:avLst/>
          </a:prstGeom>
          <a:ln w="76200">
            <a:headEnd type="triangle"/>
            <a:tailEnd type="triangle"/>
          </a:ln>
        </p:spPr>
        <p:style>
          <a:lnRef idx="1">
            <a:schemeClr val="accent3"/>
          </a:lnRef>
          <a:fillRef idx="0">
            <a:schemeClr val="accent3"/>
          </a:fillRef>
          <a:effectRef idx="0">
            <a:schemeClr val="accent3"/>
          </a:effectRef>
          <a:fontRef idx="minor">
            <a:schemeClr val="tx1"/>
          </a:fontRef>
        </p:style>
      </p:cxnSp>
      <p:cxnSp>
        <p:nvCxnSpPr>
          <p:cNvPr id="29" name="Straight Arrow Connector 28">
            <a:extLst>
              <a:ext uri="{FF2B5EF4-FFF2-40B4-BE49-F238E27FC236}">
                <a16:creationId xmlns:a16="http://schemas.microsoft.com/office/drawing/2014/main" id="{6731E94A-A29C-4E6A-B47E-8EDD79CBFBAB}"/>
              </a:ext>
            </a:extLst>
          </p:cNvPr>
          <p:cNvCxnSpPr/>
          <p:nvPr/>
        </p:nvCxnSpPr>
        <p:spPr>
          <a:xfrm flipV="1">
            <a:off x="3322324" y="2274890"/>
            <a:ext cx="3033354" cy="1255226"/>
          </a:xfrm>
          <a:prstGeom prst="straightConnector1">
            <a:avLst/>
          </a:prstGeom>
          <a:ln w="76200">
            <a:headEnd type="triangle"/>
            <a:tailEnd type="triangle"/>
          </a:ln>
        </p:spPr>
        <p:style>
          <a:lnRef idx="1">
            <a:schemeClr val="accent3"/>
          </a:lnRef>
          <a:fillRef idx="0">
            <a:schemeClr val="accent3"/>
          </a:fillRef>
          <a:effectRef idx="0">
            <a:schemeClr val="accent3"/>
          </a:effectRef>
          <a:fontRef idx="minor">
            <a:schemeClr val="tx1"/>
          </a:fontRef>
        </p:style>
      </p:cxnSp>
      <p:cxnSp>
        <p:nvCxnSpPr>
          <p:cNvPr id="30" name="Straight Arrow Connector 29">
            <a:extLst>
              <a:ext uri="{FF2B5EF4-FFF2-40B4-BE49-F238E27FC236}">
                <a16:creationId xmlns:a16="http://schemas.microsoft.com/office/drawing/2014/main" id="{3F039E5A-BB13-48BB-A3AA-1A2DC9964B37}"/>
              </a:ext>
            </a:extLst>
          </p:cNvPr>
          <p:cNvCxnSpPr>
            <a:endCxn id="23" idx="1"/>
          </p:cNvCxnSpPr>
          <p:nvPr/>
        </p:nvCxnSpPr>
        <p:spPr>
          <a:xfrm flipV="1">
            <a:off x="3315781" y="3056010"/>
            <a:ext cx="3138021" cy="761718"/>
          </a:xfrm>
          <a:prstGeom prst="straightConnector1">
            <a:avLst/>
          </a:prstGeom>
          <a:ln w="76200">
            <a:headEnd type="triangle"/>
            <a:tailEnd type="triangle"/>
          </a:ln>
        </p:spPr>
        <p:style>
          <a:lnRef idx="1">
            <a:schemeClr val="accent3"/>
          </a:lnRef>
          <a:fillRef idx="0">
            <a:schemeClr val="accent3"/>
          </a:fillRef>
          <a:effectRef idx="0">
            <a:schemeClr val="accent3"/>
          </a:effectRef>
          <a:fontRef idx="minor">
            <a:schemeClr val="tx1"/>
          </a:fontRef>
        </p:style>
      </p:cxnSp>
      <p:pic>
        <p:nvPicPr>
          <p:cNvPr id="31" name="Picture 30">
            <a:extLst>
              <a:ext uri="{FF2B5EF4-FFF2-40B4-BE49-F238E27FC236}">
                <a16:creationId xmlns:a16="http://schemas.microsoft.com/office/drawing/2014/main" id="{F1300F48-47C0-420D-B01B-68EFAB10519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16632" y="1547723"/>
            <a:ext cx="515174" cy="515174"/>
          </a:xfrm>
          <a:prstGeom prst="rect">
            <a:avLst/>
          </a:prstGeom>
        </p:spPr>
      </p:pic>
      <p:sp>
        <p:nvSpPr>
          <p:cNvPr id="32" name="TextBox 31">
            <a:extLst>
              <a:ext uri="{FF2B5EF4-FFF2-40B4-BE49-F238E27FC236}">
                <a16:creationId xmlns:a16="http://schemas.microsoft.com/office/drawing/2014/main" id="{91A34620-E201-4AB0-A305-CF6888CA10B3}"/>
              </a:ext>
            </a:extLst>
          </p:cNvPr>
          <p:cNvSpPr txBox="1"/>
          <p:nvPr/>
        </p:nvSpPr>
        <p:spPr>
          <a:xfrm>
            <a:off x="4031806" y="1610460"/>
            <a:ext cx="2219796" cy="646331"/>
          </a:xfrm>
          <a:prstGeom prst="rect">
            <a:avLst/>
          </a:prstGeom>
          <a:noFill/>
        </p:spPr>
        <p:txBody>
          <a:bodyPr wrap="square" rtlCol="0">
            <a:spAutoFit/>
          </a:bodyPr>
          <a:lstStyle/>
          <a:p>
            <a:r>
              <a:rPr lang="en-US" sz="1200" b="1" dirty="0">
                <a:latin typeface="Segoe UI" panose="020B0502040204020203" pitchFamily="34" charset="0"/>
                <a:cs typeface="Segoe UI" panose="020B0502040204020203" pitchFamily="34" charset="0"/>
              </a:rPr>
              <a:t>Key/Value Store</a:t>
            </a:r>
          </a:p>
          <a:p>
            <a:pPr marL="285750" indent="-285750">
              <a:buFont typeface="Arial" panose="020B0604020202020204" pitchFamily="34" charset="0"/>
              <a:buChar char="•"/>
            </a:pPr>
            <a:r>
              <a:rPr lang="en-US" sz="1200" dirty="0">
                <a:latin typeface="Segoe UI" panose="020B0502040204020203" pitchFamily="34" charset="0"/>
                <a:cs typeface="Segoe UI" panose="020B0502040204020203" pitchFamily="34" charset="0"/>
              </a:rPr>
              <a:t>User Session</a:t>
            </a:r>
          </a:p>
          <a:p>
            <a:pPr marL="285750" indent="-285750">
              <a:buFont typeface="Arial" panose="020B0604020202020204" pitchFamily="34" charset="0"/>
              <a:buChar char="•"/>
            </a:pPr>
            <a:r>
              <a:rPr lang="en-US" sz="1200" dirty="0">
                <a:latin typeface="Segoe UI" panose="020B0502040204020203" pitchFamily="34" charset="0"/>
                <a:cs typeface="Segoe UI" panose="020B0502040204020203" pitchFamily="34" charset="0"/>
              </a:rPr>
              <a:t>Shopping Cart</a:t>
            </a:r>
          </a:p>
        </p:txBody>
      </p:sp>
      <p:cxnSp>
        <p:nvCxnSpPr>
          <p:cNvPr id="33" name="Straight Arrow Connector 32">
            <a:extLst>
              <a:ext uri="{FF2B5EF4-FFF2-40B4-BE49-F238E27FC236}">
                <a16:creationId xmlns:a16="http://schemas.microsoft.com/office/drawing/2014/main" id="{0B9DD455-C4E0-4E28-8491-A01491C39889}"/>
              </a:ext>
            </a:extLst>
          </p:cNvPr>
          <p:cNvCxnSpPr/>
          <p:nvPr/>
        </p:nvCxnSpPr>
        <p:spPr>
          <a:xfrm flipV="1">
            <a:off x="3285308" y="2360564"/>
            <a:ext cx="966181" cy="890226"/>
          </a:xfrm>
          <a:prstGeom prst="straightConnector1">
            <a:avLst/>
          </a:prstGeom>
          <a:ln w="76200">
            <a:headEnd type="triangle"/>
            <a:tailEnd type="triangle"/>
          </a:ln>
        </p:spPr>
        <p:style>
          <a:lnRef idx="1">
            <a:schemeClr val="accent3"/>
          </a:lnRef>
          <a:fillRef idx="0">
            <a:schemeClr val="accent3"/>
          </a:fillRef>
          <a:effectRef idx="0">
            <a:schemeClr val="accent3"/>
          </a:effectRef>
          <a:fontRef idx="minor">
            <a:schemeClr val="tx1"/>
          </a:fontRef>
        </p:style>
      </p:cxnSp>
      <p:cxnSp>
        <p:nvCxnSpPr>
          <p:cNvPr id="34" name="Straight Arrow Connector 33">
            <a:extLst>
              <a:ext uri="{FF2B5EF4-FFF2-40B4-BE49-F238E27FC236}">
                <a16:creationId xmlns:a16="http://schemas.microsoft.com/office/drawing/2014/main" id="{DC5F3B90-4FE9-41FB-AEA0-1305469F67F8}"/>
              </a:ext>
            </a:extLst>
          </p:cNvPr>
          <p:cNvCxnSpPr/>
          <p:nvPr/>
        </p:nvCxnSpPr>
        <p:spPr>
          <a:xfrm>
            <a:off x="881731" y="3658299"/>
            <a:ext cx="694356" cy="10251"/>
          </a:xfrm>
          <a:prstGeom prst="straightConnector1">
            <a:avLst/>
          </a:prstGeom>
          <a:ln w="76200">
            <a:headEnd type="triangle"/>
            <a:tailEnd type="triangle"/>
          </a:ln>
        </p:spPr>
        <p:style>
          <a:lnRef idx="1">
            <a:schemeClr val="accent3"/>
          </a:lnRef>
          <a:fillRef idx="0">
            <a:schemeClr val="accent3"/>
          </a:fillRef>
          <a:effectRef idx="0">
            <a:schemeClr val="accent3"/>
          </a:effectRef>
          <a:fontRef idx="minor">
            <a:schemeClr val="tx1"/>
          </a:fontRef>
        </p:style>
      </p:cxnSp>
      <p:pic>
        <p:nvPicPr>
          <p:cNvPr id="35" name="Picture 34">
            <a:extLst>
              <a:ext uri="{FF2B5EF4-FFF2-40B4-BE49-F238E27FC236}">
                <a16:creationId xmlns:a16="http://schemas.microsoft.com/office/drawing/2014/main" id="{8476A986-F84A-4281-80E5-E869A320FDC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20120" y="5723646"/>
            <a:ext cx="780290" cy="780290"/>
          </a:xfrm>
          <a:prstGeom prst="rect">
            <a:avLst/>
          </a:prstGeom>
        </p:spPr>
      </p:pic>
      <p:pic>
        <p:nvPicPr>
          <p:cNvPr id="36" name="Picture 35">
            <a:extLst>
              <a:ext uri="{FF2B5EF4-FFF2-40B4-BE49-F238E27FC236}">
                <a16:creationId xmlns:a16="http://schemas.microsoft.com/office/drawing/2014/main" id="{B3F8CB68-DEB8-4846-91B7-714F7974660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5366" y="3920915"/>
            <a:ext cx="458936" cy="458936"/>
          </a:xfrm>
          <a:prstGeom prst="rect">
            <a:avLst/>
          </a:prstGeom>
        </p:spPr>
      </p:pic>
      <p:sp>
        <p:nvSpPr>
          <p:cNvPr id="37" name="Rectangle 36">
            <a:extLst>
              <a:ext uri="{FF2B5EF4-FFF2-40B4-BE49-F238E27FC236}">
                <a16:creationId xmlns:a16="http://schemas.microsoft.com/office/drawing/2014/main" id="{A147451A-67B2-4F07-800C-398942442821}"/>
              </a:ext>
            </a:extLst>
          </p:cNvPr>
          <p:cNvSpPr/>
          <p:nvPr/>
        </p:nvSpPr>
        <p:spPr>
          <a:xfrm>
            <a:off x="3266608" y="1374251"/>
            <a:ext cx="2984993" cy="89650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F26B104-4B7A-47BF-9AA2-D9B8208D2871}"/>
              </a:ext>
            </a:extLst>
          </p:cNvPr>
          <p:cNvSpPr/>
          <p:nvPr/>
        </p:nvSpPr>
        <p:spPr>
          <a:xfrm>
            <a:off x="2222220" y="5641261"/>
            <a:ext cx="3052708" cy="92557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718ABFEA-32FF-4757-A0F8-0E1D620A4298}"/>
              </a:ext>
            </a:extLst>
          </p:cNvPr>
          <p:cNvSpPr txBox="1"/>
          <p:nvPr/>
        </p:nvSpPr>
        <p:spPr>
          <a:xfrm>
            <a:off x="9007730" y="4888577"/>
            <a:ext cx="2595510" cy="830997"/>
          </a:xfrm>
          <a:prstGeom prst="rect">
            <a:avLst/>
          </a:prstGeom>
          <a:noFill/>
        </p:spPr>
        <p:txBody>
          <a:bodyPr wrap="square" rtlCol="0">
            <a:spAutoFit/>
          </a:bodyPr>
          <a:lstStyle/>
          <a:p>
            <a:r>
              <a:rPr lang="en-US" sz="1200" b="1" dirty="0">
                <a:latin typeface="Segoe UI" panose="020B0502040204020203" pitchFamily="34" charset="0"/>
                <a:cs typeface="Segoe UI" panose="020B0502040204020203" pitchFamily="34" charset="0"/>
              </a:rPr>
              <a:t>Graph Storage</a:t>
            </a:r>
          </a:p>
          <a:p>
            <a:pPr marL="285750" indent="-285750">
              <a:buFont typeface="Arial" panose="020B0604020202020204" pitchFamily="34" charset="0"/>
              <a:buChar char="•"/>
            </a:pPr>
            <a:r>
              <a:rPr lang="en-US" sz="1200" dirty="0">
                <a:latin typeface="Segoe UI" panose="020B0502040204020203" pitchFamily="34" charset="0"/>
                <a:cs typeface="Segoe UI" panose="020B0502040204020203" pitchFamily="34" charset="0"/>
              </a:rPr>
              <a:t>Customer and Product Social Graph</a:t>
            </a:r>
          </a:p>
          <a:p>
            <a:pPr marL="285750" indent="-285750">
              <a:buFont typeface="Arial" panose="020B0604020202020204" pitchFamily="34" charset="0"/>
              <a:buChar char="•"/>
            </a:pPr>
            <a:r>
              <a:rPr lang="en-US" sz="1200" dirty="0">
                <a:latin typeface="Segoe UI" panose="020B0502040204020203" pitchFamily="34" charset="0"/>
                <a:cs typeface="Segoe UI" panose="020B0502040204020203" pitchFamily="34" charset="0"/>
              </a:rPr>
              <a:t>Make recommendations</a:t>
            </a:r>
          </a:p>
        </p:txBody>
      </p:sp>
      <p:sp>
        <p:nvSpPr>
          <p:cNvPr id="40" name="Rectangle 39">
            <a:extLst>
              <a:ext uri="{FF2B5EF4-FFF2-40B4-BE49-F238E27FC236}">
                <a16:creationId xmlns:a16="http://schemas.microsoft.com/office/drawing/2014/main" id="{88138C82-29D3-44ED-9492-8B81D717936A}"/>
              </a:ext>
            </a:extLst>
          </p:cNvPr>
          <p:cNvSpPr/>
          <p:nvPr/>
        </p:nvSpPr>
        <p:spPr>
          <a:xfrm>
            <a:off x="6453802" y="4763332"/>
            <a:ext cx="4940118" cy="102128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E314A26E-97FC-4653-B148-DDFDDDC34809}"/>
              </a:ext>
            </a:extLst>
          </p:cNvPr>
          <p:cNvCxnSpPr/>
          <p:nvPr/>
        </p:nvCxnSpPr>
        <p:spPr>
          <a:xfrm>
            <a:off x="3304628" y="4665269"/>
            <a:ext cx="3104540" cy="429097"/>
          </a:xfrm>
          <a:prstGeom prst="straightConnector1">
            <a:avLst/>
          </a:prstGeom>
          <a:ln w="76200">
            <a:headEnd type="triangle"/>
            <a:tailEnd type="triangle"/>
          </a:ln>
        </p:spPr>
        <p:style>
          <a:lnRef idx="1">
            <a:schemeClr val="accent3"/>
          </a:lnRef>
          <a:fillRef idx="0">
            <a:schemeClr val="accent3"/>
          </a:fillRef>
          <a:effectRef idx="0">
            <a:schemeClr val="accent3"/>
          </a:effectRef>
          <a:fontRef idx="minor">
            <a:schemeClr val="tx1"/>
          </a:fontRef>
        </p:style>
      </p:cxnSp>
      <p:pic>
        <p:nvPicPr>
          <p:cNvPr id="42" name="Picture 41">
            <a:extLst>
              <a:ext uri="{FF2B5EF4-FFF2-40B4-BE49-F238E27FC236}">
                <a16:creationId xmlns:a16="http://schemas.microsoft.com/office/drawing/2014/main" id="{E237FA3E-A9BE-4912-9D7A-6593CCDE2749}"/>
              </a:ext>
            </a:extLst>
          </p:cNvPr>
          <p:cNvPicPr>
            <a:picLocks noChangeAspect="1"/>
          </p:cNvPicPr>
          <p:nvPr/>
        </p:nvPicPr>
        <p:blipFill>
          <a:blip r:embed="rId10"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669058" y="4899320"/>
            <a:ext cx="780290" cy="780290"/>
          </a:xfrm>
          <a:prstGeom prst="rect">
            <a:avLst/>
          </a:prstGeom>
        </p:spPr>
      </p:pic>
      <p:pic>
        <p:nvPicPr>
          <p:cNvPr id="43" name="Picture 42">
            <a:extLst>
              <a:ext uri="{FF2B5EF4-FFF2-40B4-BE49-F238E27FC236}">
                <a16:creationId xmlns:a16="http://schemas.microsoft.com/office/drawing/2014/main" id="{E7908414-68A6-485C-A925-D0C1773F81CF}"/>
              </a:ext>
            </a:extLst>
          </p:cNvPr>
          <p:cNvPicPr>
            <a:picLocks noChangeAspect="1"/>
          </p:cNvPicPr>
          <p:nvPr/>
        </p:nvPicPr>
        <p:blipFill>
          <a:blip r:embed="rId10"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306650" y="4906742"/>
            <a:ext cx="780290" cy="780290"/>
          </a:xfrm>
          <a:prstGeom prst="rect">
            <a:avLst/>
          </a:prstGeom>
        </p:spPr>
      </p:pic>
      <p:pic>
        <p:nvPicPr>
          <p:cNvPr id="44" name="Picture 43">
            <a:extLst>
              <a:ext uri="{FF2B5EF4-FFF2-40B4-BE49-F238E27FC236}">
                <a16:creationId xmlns:a16="http://schemas.microsoft.com/office/drawing/2014/main" id="{7C65A7E0-B013-4AEB-843C-10E9AD75C510}"/>
              </a:ext>
            </a:extLst>
          </p:cNvPr>
          <p:cNvPicPr>
            <a:picLocks noChangeAspect="1"/>
          </p:cNvPicPr>
          <p:nvPr/>
        </p:nvPicPr>
        <p:blipFill>
          <a:blip r:embed="rId10"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944242" y="4914164"/>
            <a:ext cx="780290" cy="780290"/>
          </a:xfrm>
          <a:prstGeom prst="rect">
            <a:avLst/>
          </a:prstGeom>
        </p:spPr>
      </p:pic>
      <p:cxnSp>
        <p:nvCxnSpPr>
          <p:cNvPr id="45" name="Straight Arrow Connector 44">
            <a:extLst>
              <a:ext uri="{FF2B5EF4-FFF2-40B4-BE49-F238E27FC236}">
                <a16:creationId xmlns:a16="http://schemas.microsoft.com/office/drawing/2014/main" id="{A42CFBB0-E2D5-4E6E-A230-1E802ABBEAA9}"/>
              </a:ext>
            </a:extLst>
          </p:cNvPr>
          <p:cNvCxnSpPr>
            <a:stCxn id="27" idx="3"/>
          </p:cNvCxnSpPr>
          <p:nvPr/>
        </p:nvCxnSpPr>
        <p:spPr>
          <a:xfrm flipV="1">
            <a:off x="5399599" y="5525278"/>
            <a:ext cx="1028081" cy="492331"/>
          </a:xfrm>
          <a:prstGeom prst="straightConnector1">
            <a:avLst/>
          </a:prstGeom>
          <a:ln w="76200">
            <a:solidFill>
              <a:schemeClr val="accent1"/>
            </a:solidFill>
            <a:headEnd type="triangle"/>
            <a:tailEnd type="triangle"/>
          </a:ln>
        </p:spPr>
        <p:style>
          <a:lnRef idx="1">
            <a:schemeClr val="accent3"/>
          </a:lnRef>
          <a:fillRef idx="0">
            <a:schemeClr val="accent3"/>
          </a:fillRef>
          <a:effectRef idx="0">
            <a:schemeClr val="accent3"/>
          </a:effectRef>
          <a:fontRef idx="minor">
            <a:schemeClr val="tx1"/>
          </a:fontRef>
        </p:style>
      </p:cxnSp>
      <p:pic>
        <p:nvPicPr>
          <p:cNvPr id="46" name="Picture 45">
            <a:extLst>
              <a:ext uri="{FF2B5EF4-FFF2-40B4-BE49-F238E27FC236}">
                <a16:creationId xmlns:a16="http://schemas.microsoft.com/office/drawing/2014/main" id="{C54420E7-81AA-431B-A376-68F37C5C79F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43362" y="1610031"/>
            <a:ext cx="780290" cy="780290"/>
          </a:xfrm>
          <a:prstGeom prst="rect">
            <a:avLst/>
          </a:prstGeom>
        </p:spPr>
      </p:pic>
      <p:pic>
        <p:nvPicPr>
          <p:cNvPr id="47" name="Picture 46">
            <a:extLst>
              <a:ext uri="{FF2B5EF4-FFF2-40B4-BE49-F238E27FC236}">
                <a16:creationId xmlns:a16="http://schemas.microsoft.com/office/drawing/2014/main" id="{4787CAE0-32EC-4279-95B3-7CB4C856DFD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20901" y="1610460"/>
            <a:ext cx="780290" cy="780290"/>
          </a:xfrm>
          <a:prstGeom prst="rect">
            <a:avLst/>
          </a:prstGeom>
        </p:spPr>
      </p:pic>
    </p:spTree>
    <p:extLst>
      <p:ext uri="{BB962C8B-B14F-4D97-AF65-F5344CB8AC3E}">
        <p14:creationId xmlns:p14="http://schemas.microsoft.com/office/powerpoint/2010/main" val="21540930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051F37B-0B6C-4DF6-A8F8-D23908780F5E}"/>
              </a:ext>
            </a:extLst>
          </p:cNvPr>
          <p:cNvSpPr>
            <a:spLocks noGrp="1"/>
          </p:cNvSpPr>
          <p:nvPr>
            <p:ph idx="1"/>
          </p:nvPr>
        </p:nvSpPr>
        <p:spPr/>
        <p:txBody>
          <a:bodyPr/>
          <a:lstStyle/>
          <a:p>
            <a:pPr marL="457200" indent="-457200">
              <a:buFont typeface="Wingdings" panose="05000000000000000000" pitchFamily="2" charset="2"/>
              <a:buChar char="q"/>
            </a:pPr>
            <a:r>
              <a:rPr lang="en-US" b="1" i="1" dirty="0"/>
              <a:t>How you think customers will perceive Azure’s Data store capabilities?</a:t>
            </a:r>
          </a:p>
          <a:p>
            <a:pPr marL="457200" indent="-457200">
              <a:buFont typeface="Wingdings" panose="05000000000000000000" pitchFamily="2" charset="2"/>
              <a:buChar char="q"/>
            </a:pPr>
            <a:endParaRPr lang="en-US" b="1" i="1" dirty="0"/>
          </a:p>
          <a:p>
            <a:pPr marL="457200" indent="-457200">
              <a:buFont typeface="Wingdings" panose="05000000000000000000" pitchFamily="2" charset="2"/>
              <a:buChar char="q"/>
            </a:pPr>
            <a:endParaRPr lang="en-US" b="1" i="1" dirty="0"/>
          </a:p>
        </p:txBody>
      </p:sp>
      <p:sp>
        <p:nvSpPr>
          <p:cNvPr id="3" name="Title 2">
            <a:extLst>
              <a:ext uri="{FF2B5EF4-FFF2-40B4-BE49-F238E27FC236}">
                <a16:creationId xmlns:a16="http://schemas.microsoft.com/office/drawing/2014/main" id="{EE636B91-CDFB-4301-950E-1E37C95B0A41}"/>
              </a:ext>
            </a:extLst>
          </p:cNvPr>
          <p:cNvSpPr>
            <a:spLocks noGrp="1"/>
          </p:cNvSpPr>
          <p:nvPr>
            <p:ph type="title"/>
          </p:nvPr>
        </p:nvSpPr>
        <p:spPr/>
        <p:txBody>
          <a:bodyPr/>
          <a:lstStyle/>
          <a:p>
            <a:r>
              <a:rPr lang="en-US" dirty="0"/>
              <a:t>Discussion Point</a:t>
            </a:r>
          </a:p>
        </p:txBody>
      </p:sp>
    </p:spTree>
    <p:extLst>
      <p:ext uri="{BB962C8B-B14F-4D97-AF65-F5344CB8AC3E}">
        <p14:creationId xmlns:p14="http://schemas.microsoft.com/office/powerpoint/2010/main" val="23137216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904F1B-B921-488C-8411-5A3AC10CA06C}"/>
              </a:ext>
            </a:extLst>
          </p:cNvPr>
          <p:cNvPicPr>
            <a:picLocks noChangeAspect="1"/>
          </p:cNvPicPr>
          <p:nvPr/>
        </p:nvPicPr>
        <p:blipFill>
          <a:blip r:embed="rId4"/>
          <a:stretch>
            <a:fillRect/>
          </a:stretch>
        </p:blipFill>
        <p:spPr>
          <a:xfrm>
            <a:off x="0" y="365125"/>
            <a:ext cx="12192000" cy="1322832"/>
          </a:xfrm>
          <a:prstGeom prst="rect">
            <a:avLst/>
          </a:prstGeom>
        </p:spPr>
      </p:pic>
      <p:sp>
        <p:nvSpPr>
          <p:cNvPr id="3" name="Title 2"/>
          <p:cNvSpPr>
            <a:spLocks noGrp="1"/>
          </p:cNvSpPr>
          <p:nvPr>
            <p:ph type="title"/>
          </p:nvPr>
        </p:nvSpPr>
        <p:spPr/>
        <p:txBody>
          <a:bodyPr/>
          <a:lstStyle/>
          <a:p>
            <a:r>
              <a:rPr lang="en-GB" dirty="0">
                <a:solidFill>
                  <a:schemeClr val="bg1"/>
                </a:solidFill>
              </a:rPr>
              <a:t>Whiteboard Design Session</a:t>
            </a:r>
          </a:p>
        </p:txBody>
      </p:sp>
      <p:sp>
        <p:nvSpPr>
          <p:cNvPr id="2" name="Content Placeholder 1"/>
          <p:cNvSpPr>
            <a:spLocks noGrp="1"/>
          </p:cNvSpPr>
          <p:nvPr>
            <p:ph idx="4294967295"/>
          </p:nvPr>
        </p:nvSpPr>
        <p:spPr>
          <a:xfrm>
            <a:off x="838200" y="1858402"/>
            <a:ext cx="7858328" cy="4814771"/>
          </a:xfrm>
        </p:spPr>
        <p:txBody>
          <a:bodyPr>
            <a:normAutofit fontScale="77500" lnSpcReduction="20000"/>
          </a:bodyPr>
          <a:lstStyle/>
          <a:p>
            <a:pPr marL="0" indent="0">
              <a:buNone/>
            </a:pPr>
            <a:r>
              <a:rPr lang="en-GB" sz="3200" b="1" dirty="0"/>
              <a:t>Microsoft Cloud Workshop: Modern Cloud Apps</a:t>
            </a:r>
          </a:p>
          <a:p>
            <a:r>
              <a:rPr lang="en-US" dirty="0"/>
              <a:t>In the whiteboard design session, you will work in groups to design a solution to modernize an e-commerce applications backend and ensure compliance, data privacy and protection across all aspects of the system, in transit and at rest.</a:t>
            </a:r>
          </a:p>
          <a:p>
            <a:r>
              <a:rPr lang="en-US" dirty="0"/>
              <a:t>The goal is to use Azure PaaS services for the public-facing and back-end websites, while providing a way for the on-premises components to securely communicate with these services. You will also design fault-tolerance and a regional failover plan of the Azure components.</a:t>
            </a:r>
          </a:p>
          <a:p>
            <a:r>
              <a:rPr lang="en-US" dirty="0"/>
              <a:t>By the end of this whiteboard design session, you will have a better understanding of how to modernize a legacy web app by retargeting it for the cloud, taking advantage of the many services Azure provides to enhance functionality and secure your solution's components by following best practices for PCI compliance and security.</a:t>
            </a:r>
          </a:p>
          <a:p>
            <a:endParaRPr lang="en-US" sz="2600" dirty="0"/>
          </a:p>
          <a:p>
            <a:endParaRPr lang="en-US" sz="2600" dirty="0"/>
          </a:p>
          <a:p>
            <a:endParaRPr lang="en-US" sz="2600" dirty="0"/>
          </a:p>
          <a:p>
            <a:pPr lvl="0"/>
            <a:endParaRPr lang="en-US" sz="2600" dirty="0"/>
          </a:p>
          <a:p>
            <a:pPr lvl="0"/>
            <a:endParaRPr lang="en-US" sz="4400" dirty="0"/>
          </a:p>
          <a:p>
            <a:pPr lvl="0"/>
            <a:endParaRPr lang="en-US" sz="4400" dirty="0"/>
          </a:p>
        </p:txBody>
      </p:sp>
      <p:pic>
        <p:nvPicPr>
          <p:cNvPr id="6" name="Picture 5">
            <a:extLst>
              <a:ext uri="{FF2B5EF4-FFF2-40B4-BE49-F238E27FC236}">
                <a16:creationId xmlns:a16="http://schemas.microsoft.com/office/drawing/2014/main" id="{EB364ACA-B723-442D-B76F-9DE9CA1308B0}"/>
              </a:ext>
            </a:extLst>
          </p:cNvPr>
          <p:cNvPicPr/>
          <p:nvPr/>
        </p:nvPicPr>
        <p:blipFill>
          <a:blip r:embed="rId5">
            <a:extLst>
              <a:ext uri="{28A0092B-C50C-407E-A947-70E740481C1C}">
                <a14:useLocalDpi xmlns:a14="http://schemas.microsoft.com/office/drawing/2010/main" val="0"/>
              </a:ext>
            </a:extLst>
          </a:blip>
          <a:stretch>
            <a:fillRect/>
          </a:stretch>
        </p:blipFill>
        <p:spPr>
          <a:xfrm>
            <a:off x="8959441" y="2891506"/>
            <a:ext cx="2586236" cy="2506759"/>
          </a:xfrm>
          <a:prstGeom prst="rect">
            <a:avLst/>
          </a:prstGeom>
        </p:spPr>
      </p:pic>
    </p:spTree>
    <p:custDataLst>
      <p:tags r:id="rId1"/>
    </p:custDataLst>
    <p:extLst>
      <p:ext uri="{BB962C8B-B14F-4D97-AF65-F5344CB8AC3E}">
        <p14:creationId xmlns:p14="http://schemas.microsoft.com/office/powerpoint/2010/main" val="2444424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4A805C-42CF-4C21-AD74-A2BE5028867E}"/>
              </a:ext>
            </a:extLst>
          </p:cNvPr>
          <p:cNvPicPr>
            <a:picLocks noChangeAspect="1"/>
          </p:cNvPicPr>
          <p:nvPr/>
        </p:nvPicPr>
        <p:blipFill>
          <a:blip r:embed="rId4"/>
          <a:stretch>
            <a:fillRect/>
          </a:stretch>
        </p:blipFill>
        <p:spPr>
          <a:xfrm>
            <a:off x="0" y="365125"/>
            <a:ext cx="12192000" cy="1322832"/>
          </a:xfrm>
          <a:prstGeom prst="rect">
            <a:avLst/>
          </a:prstGeom>
        </p:spPr>
      </p:pic>
      <p:sp>
        <p:nvSpPr>
          <p:cNvPr id="2" name="Title 1">
            <a:extLst>
              <a:ext uri="{FF2B5EF4-FFF2-40B4-BE49-F238E27FC236}">
                <a16:creationId xmlns:a16="http://schemas.microsoft.com/office/drawing/2014/main" id="{9C4E48D6-2980-4452-A0D1-70A71AE47008}"/>
              </a:ext>
            </a:extLst>
          </p:cNvPr>
          <p:cNvSpPr>
            <a:spLocks noGrp="1"/>
          </p:cNvSpPr>
          <p:nvPr>
            <p:ph type="title"/>
          </p:nvPr>
        </p:nvSpPr>
        <p:spPr/>
        <p:txBody>
          <a:bodyPr/>
          <a:lstStyle/>
          <a:p>
            <a:r>
              <a:rPr lang="en-GB" dirty="0">
                <a:solidFill>
                  <a:schemeClr val="bg1"/>
                </a:solidFill>
              </a:rPr>
              <a:t>DevOps, Monitoring &amp; Security</a:t>
            </a:r>
          </a:p>
        </p:txBody>
      </p:sp>
      <p:sp>
        <p:nvSpPr>
          <p:cNvPr id="3" name="Content Placeholder 2">
            <a:extLst>
              <a:ext uri="{FF2B5EF4-FFF2-40B4-BE49-F238E27FC236}">
                <a16:creationId xmlns:a16="http://schemas.microsoft.com/office/drawing/2014/main" id="{D668E383-1169-4916-888B-DCA06CB4A871}"/>
              </a:ext>
            </a:extLst>
          </p:cNvPr>
          <p:cNvSpPr>
            <a:spLocks noGrp="1"/>
          </p:cNvSpPr>
          <p:nvPr>
            <p:ph sz="half" idx="2"/>
          </p:nvPr>
        </p:nvSpPr>
        <p:spPr>
          <a:xfrm>
            <a:off x="839788" y="1806302"/>
            <a:ext cx="10515600" cy="3684588"/>
          </a:xfrm>
        </p:spPr>
        <p:txBody>
          <a:bodyPr>
            <a:normAutofit/>
          </a:bodyPr>
          <a:lstStyle/>
          <a:p>
            <a:pPr marL="457200" lvl="0" indent="-457200">
              <a:buFont typeface="Arial" panose="020B0604020202020204" pitchFamily="34" charset="0"/>
              <a:buChar char="•"/>
            </a:pPr>
            <a:r>
              <a:rPr lang="en-US" sz="3200" dirty="0"/>
              <a:t>DevOps automation</a:t>
            </a:r>
          </a:p>
          <a:p>
            <a:pPr marL="457200" lvl="0" indent="-457200">
              <a:buFont typeface="Arial" panose="020B0604020202020204" pitchFamily="34" charset="0"/>
              <a:buChar char="•"/>
            </a:pPr>
            <a:r>
              <a:rPr lang="en-US" sz="3200" dirty="0"/>
              <a:t>Monitoring PaaS solutions</a:t>
            </a:r>
            <a:endParaRPr lang="en-GB" sz="3200" dirty="0"/>
          </a:p>
        </p:txBody>
      </p:sp>
      <p:pic>
        <p:nvPicPr>
          <p:cNvPr id="16" name="Picture 15">
            <a:extLst>
              <a:ext uri="{FF2B5EF4-FFF2-40B4-BE49-F238E27FC236}">
                <a16:creationId xmlns:a16="http://schemas.microsoft.com/office/drawing/2014/main" id="{F8F945A6-8391-41AB-AD6B-29CBFBBEAD2D}"/>
              </a:ext>
            </a:extLst>
          </p:cNvPr>
          <p:cNvPicPr>
            <a:picLocks noChangeAspect="1"/>
          </p:cNvPicPr>
          <p:nvPr/>
        </p:nvPicPr>
        <p:blipFill>
          <a:blip r:embed="rId5"/>
          <a:stretch>
            <a:fillRect/>
          </a:stretch>
        </p:blipFill>
        <p:spPr>
          <a:xfrm>
            <a:off x="3373952" y="5084724"/>
            <a:ext cx="933644" cy="933644"/>
          </a:xfrm>
          <a:prstGeom prst="rect">
            <a:avLst/>
          </a:prstGeom>
        </p:spPr>
      </p:pic>
      <p:pic>
        <p:nvPicPr>
          <p:cNvPr id="17" name="Picture 16">
            <a:extLst>
              <a:ext uri="{FF2B5EF4-FFF2-40B4-BE49-F238E27FC236}">
                <a16:creationId xmlns:a16="http://schemas.microsoft.com/office/drawing/2014/main" id="{C986EFAA-A292-4BE0-88F5-C811CA4EE522}"/>
              </a:ext>
            </a:extLst>
          </p:cNvPr>
          <p:cNvPicPr>
            <a:picLocks noChangeAspect="1"/>
          </p:cNvPicPr>
          <p:nvPr/>
        </p:nvPicPr>
        <p:blipFill>
          <a:blip r:embed="rId6"/>
          <a:stretch>
            <a:fillRect/>
          </a:stretch>
        </p:blipFill>
        <p:spPr>
          <a:xfrm>
            <a:off x="10038935" y="5060868"/>
            <a:ext cx="1091272" cy="1091272"/>
          </a:xfrm>
          <a:prstGeom prst="rect">
            <a:avLst/>
          </a:prstGeom>
        </p:spPr>
      </p:pic>
      <p:pic>
        <p:nvPicPr>
          <p:cNvPr id="18" name="Picture 17">
            <a:extLst>
              <a:ext uri="{FF2B5EF4-FFF2-40B4-BE49-F238E27FC236}">
                <a16:creationId xmlns:a16="http://schemas.microsoft.com/office/drawing/2014/main" id="{6E8CD46E-250D-42AF-AD2E-67BB9F24505D}"/>
              </a:ext>
            </a:extLst>
          </p:cNvPr>
          <p:cNvPicPr>
            <a:picLocks noChangeAspect="1"/>
          </p:cNvPicPr>
          <p:nvPr/>
        </p:nvPicPr>
        <p:blipFill>
          <a:blip r:embed="rId7"/>
          <a:stretch>
            <a:fillRect/>
          </a:stretch>
        </p:blipFill>
        <p:spPr>
          <a:xfrm>
            <a:off x="973620" y="4896370"/>
            <a:ext cx="1315379" cy="1315379"/>
          </a:xfrm>
          <a:prstGeom prst="rect">
            <a:avLst/>
          </a:prstGeom>
        </p:spPr>
      </p:pic>
      <p:pic>
        <p:nvPicPr>
          <p:cNvPr id="19" name="Picture 18">
            <a:extLst>
              <a:ext uri="{FF2B5EF4-FFF2-40B4-BE49-F238E27FC236}">
                <a16:creationId xmlns:a16="http://schemas.microsoft.com/office/drawing/2014/main" id="{541F7315-837B-4ACB-8F65-4FDE80E9635F}"/>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7828415" y="5051894"/>
            <a:ext cx="1045724" cy="1045724"/>
          </a:xfrm>
          <a:prstGeom prst="rect">
            <a:avLst/>
          </a:prstGeom>
        </p:spPr>
      </p:pic>
      <p:pic>
        <p:nvPicPr>
          <p:cNvPr id="20" name="Picture 19">
            <a:extLst>
              <a:ext uri="{FF2B5EF4-FFF2-40B4-BE49-F238E27FC236}">
                <a16:creationId xmlns:a16="http://schemas.microsoft.com/office/drawing/2014/main" id="{39958958-D557-4B04-BFCA-43E3CC3BEF5B}"/>
              </a:ext>
            </a:extLst>
          </p:cNvPr>
          <p:cNvPicPr>
            <a:picLocks noChangeAspect="1"/>
          </p:cNvPicPr>
          <p:nvPr/>
        </p:nvPicPr>
        <p:blipFill>
          <a:blip r:embed="rId9"/>
          <a:stretch>
            <a:fillRect/>
          </a:stretch>
        </p:blipFill>
        <p:spPr>
          <a:xfrm>
            <a:off x="5611340" y="5116403"/>
            <a:ext cx="900857" cy="981215"/>
          </a:xfrm>
          <a:prstGeom prst="rect">
            <a:avLst/>
          </a:prstGeom>
        </p:spPr>
      </p:pic>
    </p:spTree>
    <p:custDataLst>
      <p:tags r:id="rId1"/>
    </p:custDataLst>
    <p:extLst>
      <p:ext uri="{BB962C8B-B14F-4D97-AF65-F5344CB8AC3E}">
        <p14:creationId xmlns:p14="http://schemas.microsoft.com/office/powerpoint/2010/main" val="34960361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BA9682-651B-4B93-972F-7623A4D8A9C9}"/>
              </a:ext>
            </a:extLst>
          </p:cNvPr>
          <p:cNvSpPr>
            <a:spLocks noGrp="1"/>
          </p:cNvSpPr>
          <p:nvPr>
            <p:ph type="title"/>
          </p:nvPr>
        </p:nvSpPr>
        <p:spPr/>
        <p:txBody>
          <a:bodyPr/>
          <a:lstStyle/>
          <a:p>
            <a:r>
              <a:rPr lang="en-US" dirty="0"/>
              <a:t>Monitoring PaaS Solutions</a:t>
            </a:r>
          </a:p>
        </p:txBody>
      </p:sp>
    </p:spTree>
    <p:extLst>
      <p:ext uri="{BB962C8B-B14F-4D97-AF65-F5344CB8AC3E}">
        <p14:creationId xmlns:p14="http://schemas.microsoft.com/office/powerpoint/2010/main" val="34235387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challenge of monitoring in the cloud era</a:t>
            </a:r>
          </a:p>
        </p:txBody>
      </p:sp>
      <p:grpSp>
        <p:nvGrpSpPr>
          <p:cNvPr id="4" name="Group 3"/>
          <p:cNvGrpSpPr/>
          <p:nvPr/>
        </p:nvGrpSpPr>
        <p:grpSpPr>
          <a:xfrm>
            <a:off x="4024825" y="3617208"/>
            <a:ext cx="1277403" cy="3817073"/>
            <a:chOff x="6877823" y="2981768"/>
            <a:chExt cx="898581" cy="2685093"/>
          </a:xfrm>
          <a:solidFill>
            <a:schemeClr val="accent4">
              <a:lumMod val="75000"/>
            </a:schemeClr>
          </a:solidFill>
        </p:grpSpPr>
        <p:sp>
          <p:nvSpPr>
            <p:cNvPr id="5" name="Rectangle 3"/>
            <p:cNvSpPr/>
            <p:nvPr/>
          </p:nvSpPr>
          <p:spPr bwMode="auto">
            <a:xfrm>
              <a:off x="7229214" y="3504719"/>
              <a:ext cx="193796" cy="848009"/>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96" h="848009">
                  <a:moveTo>
                    <a:pt x="0" y="2938"/>
                  </a:moveTo>
                  <a:lnTo>
                    <a:pt x="186972" y="0"/>
                  </a:lnTo>
                  <a:cubicBezTo>
                    <a:pt x="189247" y="282670"/>
                    <a:pt x="191521" y="565339"/>
                    <a:pt x="193796" y="848009"/>
                  </a:cubicBezTo>
                  <a:lnTo>
                    <a:pt x="19761" y="848009"/>
                  </a:lnTo>
                  <a:lnTo>
                    <a:pt x="0" y="293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 name="Group 5"/>
            <p:cNvGrpSpPr/>
            <p:nvPr/>
          </p:nvGrpSpPr>
          <p:grpSpPr>
            <a:xfrm>
              <a:off x="6877823" y="2981768"/>
              <a:ext cx="898581" cy="2685093"/>
              <a:chOff x="6125069" y="3378167"/>
              <a:chExt cx="401637" cy="1200151"/>
            </a:xfrm>
            <a:grpFill/>
          </p:grpSpPr>
          <p:sp>
            <p:nvSpPr>
              <p:cNvPr id="7" name="Freeform 123"/>
              <p:cNvSpPr>
                <a:spLocks/>
              </p:cNvSpPr>
              <p:nvPr/>
            </p:nvSpPr>
            <p:spPr bwMode="auto">
              <a:xfrm>
                <a:off x="6125069" y="3621055"/>
                <a:ext cx="122238" cy="307975"/>
              </a:xfrm>
              <a:custGeom>
                <a:avLst/>
                <a:gdLst>
                  <a:gd name="T0" fmla="*/ 102 w 102"/>
                  <a:gd name="T1" fmla="*/ 10 h 258"/>
                  <a:gd name="T2" fmla="*/ 61 w 102"/>
                  <a:gd name="T3" fmla="*/ 0 h 258"/>
                  <a:gd name="T4" fmla="*/ 0 w 102"/>
                  <a:gd name="T5" fmla="*/ 258 h 258"/>
                  <a:gd name="T6" fmla="*/ 42 w 102"/>
                  <a:gd name="T7" fmla="*/ 258 h 258"/>
                  <a:gd name="T8" fmla="*/ 102 w 102"/>
                  <a:gd name="T9" fmla="*/ 10 h 258"/>
                </a:gdLst>
                <a:ahLst/>
                <a:cxnLst>
                  <a:cxn ang="0">
                    <a:pos x="T0" y="T1"/>
                  </a:cxn>
                  <a:cxn ang="0">
                    <a:pos x="T2" y="T3"/>
                  </a:cxn>
                  <a:cxn ang="0">
                    <a:pos x="T4" y="T5"/>
                  </a:cxn>
                  <a:cxn ang="0">
                    <a:pos x="T6" y="T7"/>
                  </a:cxn>
                  <a:cxn ang="0">
                    <a:pos x="T8" y="T9"/>
                  </a:cxn>
                </a:cxnLst>
                <a:rect l="0" t="0" r="r" b="b"/>
                <a:pathLst>
                  <a:path w="102" h="258">
                    <a:moveTo>
                      <a:pt x="102" y="10"/>
                    </a:moveTo>
                    <a:cubicBezTo>
                      <a:pt x="89" y="7"/>
                      <a:pt x="75" y="3"/>
                      <a:pt x="61" y="0"/>
                    </a:cubicBezTo>
                    <a:cubicBezTo>
                      <a:pt x="21" y="84"/>
                      <a:pt x="9" y="166"/>
                      <a:pt x="0" y="258"/>
                    </a:cubicBezTo>
                    <a:cubicBezTo>
                      <a:pt x="42" y="258"/>
                      <a:pt x="42" y="258"/>
                      <a:pt x="42" y="258"/>
                    </a:cubicBezTo>
                    <a:cubicBezTo>
                      <a:pt x="52" y="170"/>
                      <a:pt x="64" y="91"/>
                      <a:pt x="10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8" name="Freeform 124"/>
              <p:cNvSpPr>
                <a:spLocks/>
              </p:cNvSpPr>
              <p:nvPr/>
            </p:nvSpPr>
            <p:spPr bwMode="auto">
              <a:xfrm>
                <a:off x="6131419" y="3929030"/>
                <a:ext cx="38100" cy="41275"/>
              </a:xfrm>
              <a:custGeom>
                <a:avLst/>
                <a:gdLst>
                  <a:gd name="T0" fmla="*/ 31 w 31"/>
                  <a:gd name="T1" fmla="*/ 0 h 34"/>
                  <a:gd name="T2" fmla="*/ 31 w 31"/>
                  <a:gd name="T3" fmla="*/ 18 h 34"/>
                  <a:gd name="T4" fmla="*/ 16 w 31"/>
                  <a:gd name="T5" fmla="*/ 34 h 34"/>
                  <a:gd name="T6" fmla="*/ 0 w 31"/>
                  <a:gd name="T7" fmla="*/ 18 h 34"/>
                  <a:gd name="T8" fmla="*/ 0 w 31"/>
                  <a:gd name="T9" fmla="*/ 0 h 34"/>
                  <a:gd name="T10" fmla="*/ 31 w 31"/>
                  <a:gd name="T11" fmla="*/ 0 h 34"/>
                </a:gdLst>
                <a:ahLst/>
                <a:cxnLst>
                  <a:cxn ang="0">
                    <a:pos x="T0" y="T1"/>
                  </a:cxn>
                  <a:cxn ang="0">
                    <a:pos x="T2" y="T3"/>
                  </a:cxn>
                  <a:cxn ang="0">
                    <a:pos x="T4" y="T5"/>
                  </a:cxn>
                  <a:cxn ang="0">
                    <a:pos x="T6" y="T7"/>
                  </a:cxn>
                  <a:cxn ang="0">
                    <a:pos x="T8" y="T9"/>
                  </a:cxn>
                  <a:cxn ang="0">
                    <a:pos x="T10" y="T11"/>
                  </a:cxn>
                </a:cxnLst>
                <a:rect l="0" t="0" r="r" b="b"/>
                <a:pathLst>
                  <a:path w="31" h="34">
                    <a:moveTo>
                      <a:pt x="31" y="0"/>
                    </a:moveTo>
                    <a:cubicBezTo>
                      <a:pt x="31" y="18"/>
                      <a:pt x="31" y="18"/>
                      <a:pt x="31" y="18"/>
                    </a:cubicBezTo>
                    <a:cubicBezTo>
                      <a:pt x="31" y="27"/>
                      <a:pt x="24" y="34"/>
                      <a:pt x="16" y="34"/>
                    </a:cubicBezTo>
                    <a:cubicBezTo>
                      <a:pt x="7" y="34"/>
                      <a:pt x="0" y="27"/>
                      <a:pt x="0" y="18"/>
                    </a:cubicBezTo>
                    <a:cubicBezTo>
                      <a:pt x="0" y="0"/>
                      <a:pt x="0" y="0"/>
                      <a:pt x="0" y="0"/>
                    </a:cubicBezTo>
                    <a:lnTo>
                      <a:pt x="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grpSp>
            <p:nvGrpSpPr>
              <p:cNvPr id="9" name="Group 8"/>
              <p:cNvGrpSpPr/>
              <p:nvPr/>
            </p:nvGrpSpPr>
            <p:grpSpPr>
              <a:xfrm>
                <a:off x="6199681" y="3378167"/>
                <a:ext cx="327025" cy="1200151"/>
                <a:chOff x="6199681" y="3378167"/>
                <a:chExt cx="327025" cy="1200151"/>
              </a:xfrm>
              <a:grpFill/>
            </p:grpSpPr>
            <p:sp>
              <p:nvSpPr>
                <p:cNvPr id="10" name="Freeform 115"/>
                <p:cNvSpPr>
                  <a:spLocks/>
                </p:cNvSpPr>
                <p:nvPr/>
              </p:nvSpPr>
              <p:spPr bwMode="auto">
                <a:xfrm>
                  <a:off x="6240248" y="3378167"/>
                  <a:ext cx="185380" cy="246848"/>
                </a:xfrm>
                <a:custGeom>
                  <a:avLst/>
                  <a:gdLst>
                    <a:gd name="T0" fmla="*/ 152 w 161"/>
                    <a:gd name="T1" fmla="*/ 148 h 187"/>
                    <a:gd name="T2" fmla="*/ 136 w 161"/>
                    <a:gd name="T3" fmla="*/ 148 h 187"/>
                    <a:gd name="T4" fmla="*/ 142 w 161"/>
                    <a:gd name="T5" fmla="*/ 124 h 187"/>
                    <a:gd name="T6" fmla="*/ 146 w 161"/>
                    <a:gd name="T7" fmla="*/ 116 h 187"/>
                    <a:gd name="T8" fmla="*/ 146 w 161"/>
                    <a:gd name="T9" fmla="*/ 115 h 187"/>
                    <a:gd name="T10" fmla="*/ 146 w 161"/>
                    <a:gd name="T11" fmla="*/ 115 h 187"/>
                    <a:gd name="T12" fmla="*/ 151 w 161"/>
                    <a:gd name="T13" fmla="*/ 88 h 187"/>
                    <a:gd name="T14" fmla="*/ 115 w 161"/>
                    <a:gd name="T15" fmla="*/ 28 h 187"/>
                    <a:gd name="T16" fmla="*/ 67 w 161"/>
                    <a:gd name="T17" fmla="*/ 0 h 187"/>
                    <a:gd name="T18" fmla="*/ 6 w 161"/>
                    <a:gd name="T19" fmla="*/ 76 h 187"/>
                    <a:gd name="T20" fmla="*/ 15 w 161"/>
                    <a:gd name="T21" fmla="*/ 115 h 187"/>
                    <a:gd name="T22" fmla="*/ 15 w 161"/>
                    <a:gd name="T23" fmla="*/ 115 h 187"/>
                    <a:gd name="T24" fmla="*/ 25 w 161"/>
                    <a:gd name="T25" fmla="*/ 148 h 187"/>
                    <a:gd name="T26" fmla="*/ 9 w 161"/>
                    <a:gd name="T27" fmla="*/ 148 h 187"/>
                    <a:gd name="T28" fmla="*/ 1 w 161"/>
                    <a:gd name="T29" fmla="*/ 159 h 187"/>
                    <a:gd name="T30" fmla="*/ 26 w 161"/>
                    <a:gd name="T31" fmla="*/ 184 h 187"/>
                    <a:gd name="T32" fmla="*/ 70 w 161"/>
                    <a:gd name="T33" fmla="*/ 187 h 187"/>
                    <a:gd name="T34" fmla="*/ 73 w 161"/>
                    <a:gd name="T35" fmla="*/ 187 h 187"/>
                    <a:gd name="T36" fmla="*/ 73 w 161"/>
                    <a:gd name="T37" fmla="*/ 187 h 187"/>
                    <a:gd name="T38" fmla="*/ 79 w 161"/>
                    <a:gd name="T39" fmla="*/ 187 h 187"/>
                    <a:gd name="T40" fmla="*/ 81 w 161"/>
                    <a:gd name="T41" fmla="*/ 187 h 187"/>
                    <a:gd name="T42" fmla="*/ 82 w 161"/>
                    <a:gd name="T43" fmla="*/ 187 h 187"/>
                    <a:gd name="T44" fmla="*/ 88 w 161"/>
                    <a:gd name="T45" fmla="*/ 187 h 187"/>
                    <a:gd name="T46" fmla="*/ 88 w 161"/>
                    <a:gd name="T47" fmla="*/ 187 h 187"/>
                    <a:gd name="T48" fmla="*/ 91 w 161"/>
                    <a:gd name="T49" fmla="*/ 187 h 187"/>
                    <a:gd name="T50" fmla="*/ 135 w 161"/>
                    <a:gd name="T51" fmla="*/ 184 h 187"/>
                    <a:gd name="T52" fmla="*/ 160 w 161"/>
                    <a:gd name="T53" fmla="*/ 159 h 187"/>
                    <a:gd name="T54" fmla="*/ 152 w 161"/>
                    <a:gd name="T55" fmla="*/ 148 h 187"/>
                    <a:gd name="connsiteX0" fmla="*/ 9380 w 9883"/>
                    <a:gd name="connsiteY0" fmla="*/ 7914 h 10000"/>
                    <a:gd name="connsiteX1" fmla="*/ 8386 w 9883"/>
                    <a:gd name="connsiteY1" fmla="*/ 7914 h 10000"/>
                    <a:gd name="connsiteX2" fmla="*/ 8759 w 9883"/>
                    <a:gd name="connsiteY2" fmla="*/ 6631 h 10000"/>
                    <a:gd name="connsiteX3" fmla="*/ 9007 w 9883"/>
                    <a:gd name="connsiteY3" fmla="*/ 6203 h 10000"/>
                    <a:gd name="connsiteX4" fmla="*/ 9007 w 9883"/>
                    <a:gd name="connsiteY4" fmla="*/ 6150 h 10000"/>
                    <a:gd name="connsiteX5" fmla="*/ 9007 w 9883"/>
                    <a:gd name="connsiteY5" fmla="*/ 6150 h 10000"/>
                    <a:gd name="connsiteX6" fmla="*/ 9318 w 9883"/>
                    <a:gd name="connsiteY6" fmla="*/ 4706 h 10000"/>
                    <a:gd name="connsiteX7" fmla="*/ 7082 w 9883"/>
                    <a:gd name="connsiteY7" fmla="*/ 1497 h 10000"/>
                    <a:gd name="connsiteX8" fmla="*/ 4100 w 9883"/>
                    <a:gd name="connsiteY8" fmla="*/ 0 h 10000"/>
                    <a:gd name="connsiteX9" fmla="*/ 312 w 9883"/>
                    <a:gd name="connsiteY9" fmla="*/ 4064 h 10000"/>
                    <a:gd name="connsiteX10" fmla="*/ 871 w 9883"/>
                    <a:gd name="connsiteY10" fmla="*/ 6150 h 10000"/>
                    <a:gd name="connsiteX11" fmla="*/ 871 w 9883"/>
                    <a:gd name="connsiteY11" fmla="*/ 6150 h 10000"/>
                    <a:gd name="connsiteX12" fmla="*/ 1492 w 9883"/>
                    <a:gd name="connsiteY12" fmla="*/ 7914 h 10000"/>
                    <a:gd name="connsiteX13" fmla="*/ 1 w 9883"/>
                    <a:gd name="connsiteY13" fmla="*/ 8503 h 10000"/>
                    <a:gd name="connsiteX14" fmla="*/ 1554 w 9883"/>
                    <a:gd name="connsiteY14" fmla="*/ 9840 h 10000"/>
                    <a:gd name="connsiteX15" fmla="*/ 4287 w 9883"/>
                    <a:gd name="connsiteY15" fmla="*/ 10000 h 10000"/>
                    <a:gd name="connsiteX16" fmla="*/ 4473 w 9883"/>
                    <a:gd name="connsiteY16" fmla="*/ 10000 h 10000"/>
                    <a:gd name="connsiteX17" fmla="*/ 4473 w 9883"/>
                    <a:gd name="connsiteY17" fmla="*/ 10000 h 10000"/>
                    <a:gd name="connsiteX18" fmla="*/ 4846 w 9883"/>
                    <a:gd name="connsiteY18" fmla="*/ 10000 h 10000"/>
                    <a:gd name="connsiteX19" fmla="*/ 4970 w 9883"/>
                    <a:gd name="connsiteY19" fmla="*/ 10000 h 10000"/>
                    <a:gd name="connsiteX20" fmla="*/ 5032 w 9883"/>
                    <a:gd name="connsiteY20" fmla="*/ 10000 h 10000"/>
                    <a:gd name="connsiteX21" fmla="*/ 5405 w 9883"/>
                    <a:gd name="connsiteY21" fmla="*/ 10000 h 10000"/>
                    <a:gd name="connsiteX22" fmla="*/ 5405 w 9883"/>
                    <a:gd name="connsiteY22" fmla="*/ 10000 h 10000"/>
                    <a:gd name="connsiteX23" fmla="*/ 5591 w 9883"/>
                    <a:gd name="connsiteY23" fmla="*/ 10000 h 10000"/>
                    <a:gd name="connsiteX24" fmla="*/ 8324 w 9883"/>
                    <a:gd name="connsiteY24" fmla="*/ 9840 h 10000"/>
                    <a:gd name="connsiteX25" fmla="*/ 9877 w 9883"/>
                    <a:gd name="connsiteY25" fmla="*/ 8503 h 10000"/>
                    <a:gd name="connsiteX26" fmla="*/ 9380 w 9883"/>
                    <a:gd name="connsiteY26" fmla="*/ 7914 h 10000"/>
                    <a:gd name="connsiteX0" fmla="*/ 9175 w 9684"/>
                    <a:gd name="connsiteY0" fmla="*/ 7914 h 10000"/>
                    <a:gd name="connsiteX1" fmla="*/ 8169 w 9684"/>
                    <a:gd name="connsiteY1" fmla="*/ 7914 h 10000"/>
                    <a:gd name="connsiteX2" fmla="*/ 8547 w 9684"/>
                    <a:gd name="connsiteY2" fmla="*/ 6631 h 10000"/>
                    <a:gd name="connsiteX3" fmla="*/ 8798 w 9684"/>
                    <a:gd name="connsiteY3" fmla="*/ 6203 h 10000"/>
                    <a:gd name="connsiteX4" fmla="*/ 8798 w 9684"/>
                    <a:gd name="connsiteY4" fmla="*/ 6150 h 10000"/>
                    <a:gd name="connsiteX5" fmla="*/ 8798 w 9684"/>
                    <a:gd name="connsiteY5" fmla="*/ 6150 h 10000"/>
                    <a:gd name="connsiteX6" fmla="*/ 9112 w 9684"/>
                    <a:gd name="connsiteY6" fmla="*/ 4706 h 10000"/>
                    <a:gd name="connsiteX7" fmla="*/ 6850 w 9684"/>
                    <a:gd name="connsiteY7" fmla="*/ 1497 h 10000"/>
                    <a:gd name="connsiteX8" fmla="*/ 3833 w 9684"/>
                    <a:gd name="connsiteY8" fmla="*/ 0 h 10000"/>
                    <a:gd name="connsiteX9" fmla="*/ 0 w 9684"/>
                    <a:gd name="connsiteY9" fmla="*/ 4064 h 10000"/>
                    <a:gd name="connsiteX10" fmla="*/ 565 w 9684"/>
                    <a:gd name="connsiteY10" fmla="*/ 6150 h 10000"/>
                    <a:gd name="connsiteX11" fmla="*/ 565 w 9684"/>
                    <a:gd name="connsiteY11" fmla="*/ 6150 h 10000"/>
                    <a:gd name="connsiteX12" fmla="*/ 1194 w 9684"/>
                    <a:gd name="connsiteY12" fmla="*/ 7914 h 10000"/>
                    <a:gd name="connsiteX13" fmla="*/ 1256 w 9684"/>
                    <a:gd name="connsiteY13" fmla="*/ 9840 h 10000"/>
                    <a:gd name="connsiteX14" fmla="*/ 4022 w 9684"/>
                    <a:gd name="connsiteY14" fmla="*/ 10000 h 10000"/>
                    <a:gd name="connsiteX15" fmla="*/ 4210 w 9684"/>
                    <a:gd name="connsiteY15" fmla="*/ 10000 h 10000"/>
                    <a:gd name="connsiteX16" fmla="*/ 4210 w 9684"/>
                    <a:gd name="connsiteY16" fmla="*/ 10000 h 10000"/>
                    <a:gd name="connsiteX17" fmla="*/ 4587 w 9684"/>
                    <a:gd name="connsiteY17" fmla="*/ 10000 h 10000"/>
                    <a:gd name="connsiteX18" fmla="*/ 4713 w 9684"/>
                    <a:gd name="connsiteY18" fmla="*/ 10000 h 10000"/>
                    <a:gd name="connsiteX19" fmla="*/ 4776 w 9684"/>
                    <a:gd name="connsiteY19" fmla="*/ 10000 h 10000"/>
                    <a:gd name="connsiteX20" fmla="*/ 5153 w 9684"/>
                    <a:gd name="connsiteY20" fmla="*/ 10000 h 10000"/>
                    <a:gd name="connsiteX21" fmla="*/ 5153 w 9684"/>
                    <a:gd name="connsiteY21" fmla="*/ 10000 h 10000"/>
                    <a:gd name="connsiteX22" fmla="*/ 5341 w 9684"/>
                    <a:gd name="connsiteY22" fmla="*/ 10000 h 10000"/>
                    <a:gd name="connsiteX23" fmla="*/ 8107 w 9684"/>
                    <a:gd name="connsiteY23" fmla="*/ 9840 h 10000"/>
                    <a:gd name="connsiteX24" fmla="*/ 9678 w 9684"/>
                    <a:gd name="connsiteY24" fmla="*/ 8503 h 10000"/>
                    <a:gd name="connsiteX25" fmla="*/ 9175 w 9684"/>
                    <a:gd name="connsiteY25" fmla="*/ 7914 h 10000"/>
                    <a:gd name="connsiteX0" fmla="*/ 9474 w 10001"/>
                    <a:gd name="connsiteY0" fmla="*/ 7914 h 10957"/>
                    <a:gd name="connsiteX1" fmla="*/ 8436 w 10001"/>
                    <a:gd name="connsiteY1" fmla="*/ 7914 h 10957"/>
                    <a:gd name="connsiteX2" fmla="*/ 8826 w 10001"/>
                    <a:gd name="connsiteY2" fmla="*/ 6631 h 10957"/>
                    <a:gd name="connsiteX3" fmla="*/ 9085 w 10001"/>
                    <a:gd name="connsiteY3" fmla="*/ 6203 h 10957"/>
                    <a:gd name="connsiteX4" fmla="*/ 9085 w 10001"/>
                    <a:gd name="connsiteY4" fmla="*/ 6150 h 10957"/>
                    <a:gd name="connsiteX5" fmla="*/ 9085 w 10001"/>
                    <a:gd name="connsiteY5" fmla="*/ 6150 h 10957"/>
                    <a:gd name="connsiteX6" fmla="*/ 9409 w 10001"/>
                    <a:gd name="connsiteY6" fmla="*/ 4706 h 10957"/>
                    <a:gd name="connsiteX7" fmla="*/ 7074 w 10001"/>
                    <a:gd name="connsiteY7" fmla="*/ 1497 h 10957"/>
                    <a:gd name="connsiteX8" fmla="*/ 3958 w 10001"/>
                    <a:gd name="connsiteY8" fmla="*/ 0 h 10957"/>
                    <a:gd name="connsiteX9" fmla="*/ 0 w 10001"/>
                    <a:gd name="connsiteY9" fmla="*/ 4064 h 10957"/>
                    <a:gd name="connsiteX10" fmla="*/ 583 w 10001"/>
                    <a:gd name="connsiteY10" fmla="*/ 6150 h 10957"/>
                    <a:gd name="connsiteX11" fmla="*/ 583 w 10001"/>
                    <a:gd name="connsiteY11" fmla="*/ 6150 h 10957"/>
                    <a:gd name="connsiteX12" fmla="*/ 1233 w 10001"/>
                    <a:gd name="connsiteY12" fmla="*/ 7914 h 10957"/>
                    <a:gd name="connsiteX13" fmla="*/ 446 w 10001"/>
                    <a:gd name="connsiteY13" fmla="*/ 10911 h 10957"/>
                    <a:gd name="connsiteX14" fmla="*/ 1297 w 10001"/>
                    <a:gd name="connsiteY14" fmla="*/ 9840 h 10957"/>
                    <a:gd name="connsiteX15" fmla="*/ 4153 w 10001"/>
                    <a:gd name="connsiteY15" fmla="*/ 10000 h 10957"/>
                    <a:gd name="connsiteX16" fmla="*/ 4347 w 10001"/>
                    <a:gd name="connsiteY16" fmla="*/ 10000 h 10957"/>
                    <a:gd name="connsiteX17" fmla="*/ 4347 w 10001"/>
                    <a:gd name="connsiteY17" fmla="*/ 10000 h 10957"/>
                    <a:gd name="connsiteX18" fmla="*/ 4737 w 10001"/>
                    <a:gd name="connsiteY18" fmla="*/ 10000 h 10957"/>
                    <a:gd name="connsiteX19" fmla="*/ 4867 w 10001"/>
                    <a:gd name="connsiteY19" fmla="*/ 10000 h 10957"/>
                    <a:gd name="connsiteX20" fmla="*/ 4932 w 10001"/>
                    <a:gd name="connsiteY20" fmla="*/ 10000 h 10957"/>
                    <a:gd name="connsiteX21" fmla="*/ 5321 w 10001"/>
                    <a:gd name="connsiteY21" fmla="*/ 10000 h 10957"/>
                    <a:gd name="connsiteX22" fmla="*/ 5321 w 10001"/>
                    <a:gd name="connsiteY22" fmla="*/ 10000 h 10957"/>
                    <a:gd name="connsiteX23" fmla="*/ 5515 w 10001"/>
                    <a:gd name="connsiteY23" fmla="*/ 10000 h 10957"/>
                    <a:gd name="connsiteX24" fmla="*/ 8372 w 10001"/>
                    <a:gd name="connsiteY24" fmla="*/ 9840 h 10957"/>
                    <a:gd name="connsiteX25" fmla="*/ 9994 w 10001"/>
                    <a:gd name="connsiteY25" fmla="*/ 8503 h 10957"/>
                    <a:gd name="connsiteX26" fmla="*/ 9474 w 10001"/>
                    <a:gd name="connsiteY26" fmla="*/ 7914 h 10957"/>
                    <a:gd name="connsiteX0" fmla="*/ 9474 w 10001"/>
                    <a:gd name="connsiteY0" fmla="*/ 7914 h 10961"/>
                    <a:gd name="connsiteX1" fmla="*/ 8436 w 10001"/>
                    <a:gd name="connsiteY1" fmla="*/ 7914 h 10961"/>
                    <a:gd name="connsiteX2" fmla="*/ 8826 w 10001"/>
                    <a:gd name="connsiteY2" fmla="*/ 6631 h 10961"/>
                    <a:gd name="connsiteX3" fmla="*/ 9085 w 10001"/>
                    <a:gd name="connsiteY3" fmla="*/ 6203 h 10961"/>
                    <a:gd name="connsiteX4" fmla="*/ 9085 w 10001"/>
                    <a:gd name="connsiteY4" fmla="*/ 6150 h 10961"/>
                    <a:gd name="connsiteX5" fmla="*/ 9085 w 10001"/>
                    <a:gd name="connsiteY5" fmla="*/ 6150 h 10961"/>
                    <a:gd name="connsiteX6" fmla="*/ 9409 w 10001"/>
                    <a:gd name="connsiteY6" fmla="*/ 4706 h 10961"/>
                    <a:gd name="connsiteX7" fmla="*/ 7074 w 10001"/>
                    <a:gd name="connsiteY7" fmla="*/ 1497 h 10961"/>
                    <a:gd name="connsiteX8" fmla="*/ 3958 w 10001"/>
                    <a:gd name="connsiteY8" fmla="*/ 0 h 10961"/>
                    <a:gd name="connsiteX9" fmla="*/ 0 w 10001"/>
                    <a:gd name="connsiteY9" fmla="*/ 4064 h 10961"/>
                    <a:gd name="connsiteX10" fmla="*/ 583 w 10001"/>
                    <a:gd name="connsiteY10" fmla="*/ 6150 h 10961"/>
                    <a:gd name="connsiteX11" fmla="*/ 583 w 10001"/>
                    <a:gd name="connsiteY11" fmla="*/ 6150 h 10961"/>
                    <a:gd name="connsiteX12" fmla="*/ 1233 w 10001"/>
                    <a:gd name="connsiteY12" fmla="*/ 7914 h 10961"/>
                    <a:gd name="connsiteX13" fmla="*/ 446 w 10001"/>
                    <a:gd name="connsiteY13" fmla="*/ 10911 h 10961"/>
                    <a:gd name="connsiteX14" fmla="*/ 2377 w 10001"/>
                    <a:gd name="connsiteY14" fmla="*/ 9974 h 10961"/>
                    <a:gd name="connsiteX15" fmla="*/ 4153 w 10001"/>
                    <a:gd name="connsiteY15" fmla="*/ 10000 h 10961"/>
                    <a:gd name="connsiteX16" fmla="*/ 4347 w 10001"/>
                    <a:gd name="connsiteY16" fmla="*/ 10000 h 10961"/>
                    <a:gd name="connsiteX17" fmla="*/ 4347 w 10001"/>
                    <a:gd name="connsiteY17" fmla="*/ 10000 h 10961"/>
                    <a:gd name="connsiteX18" fmla="*/ 4737 w 10001"/>
                    <a:gd name="connsiteY18" fmla="*/ 10000 h 10961"/>
                    <a:gd name="connsiteX19" fmla="*/ 4867 w 10001"/>
                    <a:gd name="connsiteY19" fmla="*/ 10000 h 10961"/>
                    <a:gd name="connsiteX20" fmla="*/ 4932 w 10001"/>
                    <a:gd name="connsiteY20" fmla="*/ 10000 h 10961"/>
                    <a:gd name="connsiteX21" fmla="*/ 5321 w 10001"/>
                    <a:gd name="connsiteY21" fmla="*/ 10000 h 10961"/>
                    <a:gd name="connsiteX22" fmla="*/ 5321 w 10001"/>
                    <a:gd name="connsiteY22" fmla="*/ 10000 h 10961"/>
                    <a:gd name="connsiteX23" fmla="*/ 5515 w 10001"/>
                    <a:gd name="connsiteY23" fmla="*/ 10000 h 10961"/>
                    <a:gd name="connsiteX24" fmla="*/ 8372 w 10001"/>
                    <a:gd name="connsiteY24" fmla="*/ 9840 h 10961"/>
                    <a:gd name="connsiteX25" fmla="*/ 9994 w 10001"/>
                    <a:gd name="connsiteY25" fmla="*/ 8503 h 10961"/>
                    <a:gd name="connsiteX26" fmla="*/ 9474 w 10001"/>
                    <a:gd name="connsiteY26" fmla="*/ 7914 h 10961"/>
                    <a:gd name="connsiteX0" fmla="*/ 9474 w 10001"/>
                    <a:gd name="connsiteY0" fmla="*/ 7914 h 10961"/>
                    <a:gd name="connsiteX1" fmla="*/ 8436 w 10001"/>
                    <a:gd name="connsiteY1" fmla="*/ 7914 h 10961"/>
                    <a:gd name="connsiteX2" fmla="*/ 8826 w 10001"/>
                    <a:gd name="connsiteY2" fmla="*/ 6631 h 10961"/>
                    <a:gd name="connsiteX3" fmla="*/ 9085 w 10001"/>
                    <a:gd name="connsiteY3" fmla="*/ 6203 h 10961"/>
                    <a:gd name="connsiteX4" fmla="*/ 9085 w 10001"/>
                    <a:gd name="connsiteY4" fmla="*/ 6150 h 10961"/>
                    <a:gd name="connsiteX5" fmla="*/ 9085 w 10001"/>
                    <a:gd name="connsiteY5" fmla="*/ 6150 h 10961"/>
                    <a:gd name="connsiteX6" fmla="*/ 9409 w 10001"/>
                    <a:gd name="connsiteY6" fmla="*/ 4706 h 10961"/>
                    <a:gd name="connsiteX7" fmla="*/ 7074 w 10001"/>
                    <a:gd name="connsiteY7" fmla="*/ 1497 h 10961"/>
                    <a:gd name="connsiteX8" fmla="*/ 3958 w 10001"/>
                    <a:gd name="connsiteY8" fmla="*/ 0 h 10961"/>
                    <a:gd name="connsiteX9" fmla="*/ 0 w 10001"/>
                    <a:gd name="connsiteY9" fmla="*/ 4064 h 10961"/>
                    <a:gd name="connsiteX10" fmla="*/ 583 w 10001"/>
                    <a:gd name="connsiteY10" fmla="*/ 6150 h 10961"/>
                    <a:gd name="connsiteX11" fmla="*/ 583 w 10001"/>
                    <a:gd name="connsiteY11" fmla="*/ 6150 h 10961"/>
                    <a:gd name="connsiteX12" fmla="*/ 1233 w 10001"/>
                    <a:gd name="connsiteY12" fmla="*/ 7914 h 10961"/>
                    <a:gd name="connsiteX13" fmla="*/ 446 w 10001"/>
                    <a:gd name="connsiteY13" fmla="*/ 10911 h 10961"/>
                    <a:gd name="connsiteX14" fmla="*/ 2377 w 10001"/>
                    <a:gd name="connsiteY14" fmla="*/ 9974 h 10961"/>
                    <a:gd name="connsiteX15" fmla="*/ 3181 w 10001"/>
                    <a:gd name="connsiteY15" fmla="*/ 10849 h 10961"/>
                    <a:gd name="connsiteX16" fmla="*/ 4347 w 10001"/>
                    <a:gd name="connsiteY16" fmla="*/ 10000 h 10961"/>
                    <a:gd name="connsiteX17" fmla="*/ 4347 w 10001"/>
                    <a:gd name="connsiteY17" fmla="*/ 10000 h 10961"/>
                    <a:gd name="connsiteX18" fmla="*/ 4737 w 10001"/>
                    <a:gd name="connsiteY18" fmla="*/ 10000 h 10961"/>
                    <a:gd name="connsiteX19" fmla="*/ 4867 w 10001"/>
                    <a:gd name="connsiteY19" fmla="*/ 10000 h 10961"/>
                    <a:gd name="connsiteX20" fmla="*/ 4932 w 10001"/>
                    <a:gd name="connsiteY20" fmla="*/ 10000 h 10961"/>
                    <a:gd name="connsiteX21" fmla="*/ 5321 w 10001"/>
                    <a:gd name="connsiteY21" fmla="*/ 10000 h 10961"/>
                    <a:gd name="connsiteX22" fmla="*/ 5321 w 10001"/>
                    <a:gd name="connsiteY22" fmla="*/ 10000 h 10961"/>
                    <a:gd name="connsiteX23" fmla="*/ 5515 w 10001"/>
                    <a:gd name="connsiteY23" fmla="*/ 10000 h 10961"/>
                    <a:gd name="connsiteX24" fmla="*/ 8372 w 10001"/>
                    <a:gd name="connsiteY24" fmla="*/ 9840 h 10961"/>
                    <a:gd name="connsiteX25" fmla="*/ 9994 w 10001"/>
                    <a:gd name="connsiteY25" fmla="*/ 8503 h 10961"/>
                    <a:gd name="connsiteX26" fmla="*/ 9474 w 10001"/>
                    <a:gd name="connsiteY26" fmla="*/ 7914 h 10961"/>
                    <a:gd name="connsiteX0" fmla="*/ 9474 w 10001"/>
                    <a:gd name="connsiteY0" fmla="*/ 7914 h 10969"/>
                    <a:gd name="connsiteX1" fmla="*/ 8436 w 10001"/>
                    <a:gd name="connsiteY1" fmla="*/ 7914 h 10969"/>
                    <a:gd name="connsiteX2" fmla="*/ 8826 w 10001"/>
                    <a:gd name="connsiteY2" fmla="*/ 6631 h 10969"/>
                    <a:gd name="connsiteX3" fmla="*/ 9085 w 10001"/>
                    <a:gd name="connsiteY3" fmla="*/ 6203 h 10969"/>
                    <a:gd name="connsiteX4" fmla="*/ 9085 w 10001"/>
                    <a:gd name="connsiteY4" fmla="*/ 6150 h 10969"/>
                    <a:gd name="connsiteX5" fmla="*/ 9085 w 10001"/>
                    <a:gd name="connsiteY5" fmla="*/ 6150 h 10969"/>
                    <a:gd name="connsiteX6" fmla="*/ 9409 w 10001"/>
                    <a:gd name="connsiteY6" fmla="*/ 4706 h 10969"/>
                    <a:gd name="connsiteX7" fmla="*/ 7074 w 10001"/>
                    <a:gd name="connsiteY7" fmla="*/ 1497 h 10969"/>
                    <a:gd name="connsiteX8" fmla="*/ 3958 w 10001"/>
                    <a:gd name="connsiteY8" fmla="*/ 0 h 10969"/>
                    <a:gd name="connsiteX9" fmla="*/ 0 w 10001"/>
                    <a:gd name="connsiteY9" fmla="*/ 4064 h 10969"/>
                    <a:gd name="connsiteX10" fmla="*/ 583 w 10001"/>
                    <a:gd name="connsiteY10" fmla="*/ 6150 h 10969"/>
                    <a:gd name="connsiteX11" fmla="*/ 583 w 10001"/>
                    <a:gd name="connsiteY11" fmla="*/ 6150 h 10969"/>
                    <a:gd name="connsiteX12" fmla="*/ 1233 w 10001"/>
                    <a:gd name="connsiteY12" fmla="*/ 7914 h 10969"/>
                    <a:gd name="connsiteX13" fmla="*/ 446 w 10001"/>
                    <a:gd name="connsiteY13" fmla="*/ 10911 h 10969"/>
                    <a:gd name="connsiteX14" fmla="*/ 2377 w 10001"/>
                    <a:gd name="connsiteY14" fmla="*/ 9974 h 10969"/>
                    <a:gd name="connsiteX15" fmla="*/ 2227 w 10001"/>
                    <a:gd name="connsiteY15" fmla="*/ 10151 h 10969"/>
                    <a:gd name="connsiteX16" fmla="*/ 3181 w 10001"/>
                    <a:gd name="connsiteY16" fmla="*/ 10849 h 10969"/>
                    <a:gd name="connsiteX17" fmla="*/ 4347 w 10001"/>
                    <a:gd name="connsiteY17" fmla="*/ 10000 h 10969"/>
                    <a:gd name="connsiteX18" fmla="*/ 4347 w 10001"/>
                    <a:gd name="connsiteY18" fmla="*/ 10000 h 10969"/>
                    <a:gd name="connsiteX19" fmla="*/ 4737 w 10001"/>
                    <a:gd name="connsiteY19" fmla="*/ 10000 h 10969"/>
                    <a:gd name="connsiteX20" fmla="*/ 4867 w 10001"/>
                    <a:gd name="connsiteY20" fmla="*/ 10000 h 10969"/>
                    <a:gd name="connsiteX21" fmla="*/ 4932 w 10001"/>
                    <a:gd name="connsiteY21" fmla="*/ 10000 h 10969"/>
                    <a:gd name="connsiteX22" fmla="*/ 5321 w 10001"/>
                    <a:gd name="connsiteY22" fmla="*/ 10000 h 10969"/>
                    <a:gd name="connsiteX23" fmla="*/ 5321 w 10001"/>
                    <a:gd name="connsiteY23" fmla="*/ 10000 h 10969"/>
                    <a:gd name="connsiteX24" fmla="*/ 5515 w 10001"/>
                    <a:gd name="connsiteY24" fmla="*/ 10000 h 10969"/>
                    <a:gd name="connsiteX25" fmla="*/ 8372 w 10001"/>
                    <a:gd name="connsiteY25" fmla="*/ 9840 h 10969"/>
                    <a:gd name="connsiteX26" fmla="*/ 9994 w 10001"/>
                    <a:gd name="connsiteY26" fmla="*/ 8503 h 10969"/>
                    <a:gd name="connsiteX27" fmla="*/ 9474 w 10001"/>
                    <a:gd name="connsiteY27" fmla="*/ 7914 h 10969"/>
                    <a:gd name="connsiteX0" fmla="*/ 9474 w 10001"/>
                    <a:gd name="connsiteY0" fmla="*/ 7914 h 10986"/>
                    <a:gd name="connsiteX1" fmla="*/ 8436 w 10001"/>
                    <a:gd name="connsiteY1" fmla="*/ 7914 h 10986"/>
                    <a:gd name="connsiteX2" fmla="*/ 8826 w 10001"/>
                    <a:gd name="connsiteY2" fmla="*/ 6631 h 10986"/>
                    <a:gd name="connsiteX3" fmla="*/ 9085 w 10001"/>
                    <a:gd name="connsiteY3" fmla="*/ 6203 h 10986"/>
                    <a:gd name="connsiteX4" fmla="*/ 9085 w 10001"/>
                    <a:gd name="connsiteY4" fmla="*/ 6150 h 10986"/>
                    <a:gd name="connsiteX5" fmla="*/ 9085 w 10001"/>
                    <a:gd name="connsiteY5" fmla="*/ 6150 h 10986"/>
                    <a:gd name="connsiteX6" fmla="*/ 9409 w 10001"/>
                    <a:gd name="connsiteY6" fmla="*/ 4706 h 10986"/>
                    <a:gd name="connsiteX7" fmla="*/ 7074 w 10001"/>
                    <a:gd name="connsiteY7" fmla="*/ 1497 h 10986"/>
                    <a:gd name="connsiteX8" fmla="*/ 3958 w 10001"/>
                    <a:gd name="connsiteY8" fmla="*/ 0 h 10986"/>
                    <a:gd name="connsiteX9" fmla="*/ 0 w 10001"/>
                    <a:gd name="connsiteY9" fmla="*/ 4064 h 10986"/>
                    <a:gd name="connsiteX10" fmla="*/ 583 w 10001"/>
                    <a:gd name="connsiteY10" fmla="*/ 6150 h 10986"/>
                    <a:gd name="connsiteX11" fmla="*/ 583 w 10001"/>
                    <a:gd name="connsiteY11" fmla="*/ 6150 h 10986"/>
                    <a:gd name="connsiteX12" fmla="*/ 1233 w 10001"/>
                    <a:gd name="connsiteY12" fmla="*/ 7914 h 10986"/>
                    <a:gd name="connsiteX13" fmla="*/ 446 w 10001"/>
                    <a:gd name="connsiteY13" fmla="*/ 10911 h 10986"/>
                    <a:gd name="connsiteX14" fmla="*/ 2227 w 10001"/>
                    <a:gd name="connsiteY14" fmla="*/ 10151 h 10986"/>
                    <a:gd name="connsiteX15" fmla="*/ 3181 w 10001"/>
                    <a:gd name="connsiteY15" fmla="*/ 10849 h 10986"/>
                    <a:gd name="connsiteX16" fmla="*/ 4347 w 10001"/>
                    <a:gd name="connsiteY16" fmla="*/ 10000 h 10986"/>
                    <a:gd name="connsiteX17" fmla="*/ 4347 w 10001"/>
                    <a:gd name="connsiteY17" fmla="*/ 10000 h 10986"/>
                    <a:gd name="connsiteX18" fmla="*/ 4737 w 10001"/>
                    <a:gd name="connsiteY18" fmla="*/ 10000 h 10986"/>
                    <a:gd name="connsiteX19" fmla="*/ 4867 w 10001"/>
                    <a:gd name="connsiteY19" fmla="*/ 10000 h 10986"/>
                    <a:gd name="connsiteX20" fmla="*/ 4932 w 10001"/>
                    <a:gd name="connsiteY20" fmla="*/ 10000 h 10986"/>
                    <a:gd name="connsiteX21" fmla="*/ 5321 w 10001"/>
                    <a:gd name="connsiteY21" fmla="*/ 10000 h 10986"/>
                    <a:gd name="connsiteX22" fmla="*/ 5321 w 10001"/>
                    <a:gd name="connsiteY22" fmla="*/ 10000 h 10986"/>
                    <a:gd name="connsiteX23" fmla="*/ 5515 w 10001"/>
                    <a:gd name="connsiteY23" fmla="*/ 10000 h 10986"/>
                    <a:gd name="connsiteX24" fmla="*/ 8372 w 10001"/>
                    <a:gd name="connsiteY24" fmla="*/ 9840 h 10986"/>
                    <a:gd name="connsiteX25" fmla="*/ 9994 w 10001"/>
                    <a:gd name="connsiteY25" fmla="*/ 8503 h 10986"/>
                    <a:gd name="connsiteX26" fmla="*/ 9474 w 10001"/>
                    <a:gd name="connsiteY26" fmla="*/ 7914 h 10986"/>
                    <a:gd name="connsiteX0" fmla="*/ 9474 w 10001"/>
                    <a:gd name="connsiteY0" fmla="*/ 7914 h 11028"/>
                    <a:gd name="connsiteX1" fmla="*/ 8436 w 10001"/>
                    <a:gd name="connsiteY1" fmla="*/ 7914 h 11028"/>
                    <a:gd name="connsiteX2" fmla="*/ 8826 w 10001"/>
                    <a:gd name="connsiteY2" fmla="*/ 6631 h 11028"/>
                    <a:gd name="connsiteX3" fmla="*/ 9085 w 10001"/>
                    <a:gd name="connsiteY3" fmla="*/ 6203 h 11028"/>
                    <a:gd name="connsiteX4" fmla="*/ 9085 w 10001"/>
                    <a:gd name="connsiteY4" fmla="*/ 6150 h 11028"/>
                    <a:gd name="connsiteX5" fmla="*/ 9085 w 10001"/>
                    <a:gd name="connsiteY5" fmla="*/ 6150 h 11028"/>
                    <a:gd name="connsiteX6" fmla="*/ 9409 w 10001"/>
                    <a:gd name="connsiteY6" fmla="*/ 4706 h 11028"/>
                    <a:gd name="connsiteX7" fmla="*/ 7074 w 10001"/>
                    <a:gd name="connsiteY7" fmla="*/ 1497 h 11028"/>
                    <a:gd name="connsiteX8" fmla="*/ 3958 w 10001"/>
                    <a:gd name="connsiteY8" fmla="*/ 0 h 11028"/>
                    <a:gd name="connsiteX9" fmla="*/ 0 w 10001"/>
                    <a:gd name="connsiteY9" fmla="*/ 4064 h 11028"/>
                    <a:gd name="connsiteX10" fmla="*/ 583 w 10001"/>
                    <a:gd name="connsiteY10" fmla="*/ 6150 h 11028"/>
                    <a:gd name="connsiteX11" fmla="*/ 583 w 10001"/>
                    <a:gd name="connsiteY11" fmla="*/ 6150 h 11028"/>
                    <a:gd name="connsiteX12" fmla="*/ 1233 w 10001"/>
                    <a:gd name="connsiteY12" fmla="*/ 7914 h 11028"/>
                    <a:gd name="connsiteX13" fmla="*/ 446 w 10001"/>
                    <a:gd name="connsiteY13" fmla="*/ 10911 h 11028"/>
                    <a:gd name="connsiteX14" fmla="*/ 2227 w 10001"/>
                    <a:gd name="connsiteY14" fmla="*/ 10643 h 11028"/>
                    <a:gd name="connsiteX15" fmla="*/ 3181 w 10001"/>
                    <a:gd name="connsiteY15" fmla="*/ 10849 h 11028"/>
                    <a:gd name="connsiteX16" fmla="*/ 4347 w 10001"/>
                    <a:gd name="connsiteY16" fmla="*/ 10000 h 11028"/>
                    <a:gd name="connsiteX17" fmla="*/ 4347 w 10001"/>
                    <a:gd name="connsiteY17" fmla="*/ 10000 h 11028"/>
                    <a:gd name="connsiteX18" fmla="*/ 4737 w 10001"/>
                    <a:gd name="connsiteY18" fmla="*/ 10000 h 11028"/>
                    <a:gd name="connsiteX19" fmla="*/ 4867 w 10001"/>
                    <a:gd name="connsiteY19" fmla="*/ 10000 h 11028"/>
                    <a:gd name="connsiteX20" fmla="*/ 4932 w 10001"/>
                    <a:gd name="connsiteY20" fmla="*/ 10000 h 11028"/>
                    <a:gd name="connsiteX21" fmla="*/ 5321 w 10001"/>
                    <a:gd name="connsiteY21" fmla="*/ 10000 h 11028"/>
                    <a:gd name="connsiteX22" fmla="*/ 5321 w 10001"/>
                    <a:gd name="connsiteY22" fmla="*/ 10000 h 11028"/>
                    <a:gd name="connsiteX23" fmla="*/ 5515 w 10001"/>
                    <a:gd name="connsiteY23" fmla="*/ 10000 h 11028"/>
                    <a:gd name="connsiteX24" fmla="*/ 8372 w 10001"/>
                    <a:gd name="connsiteY24" fmla="*/ 9840 h 11028"/>
                    <a:gd name="connsiteX25" fmla="*/ 9994 w 10001"/>
                    <a:gd name="connsiteY25" fmla="*/ 8503 h 11028"/>
                    <a:gd name="connsiteX26" fmla="*/ 9474 w 10001"/>
                    <a:gd name="connsiteY26" fmla="*/ 7914 h 1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01" h="11028">
                      <a:moveTo>
                        <a:pt x="9474" y="7914"/>
                      </a:moveTo>
                      <a:cubicBezTo>
                        <a:pt x="9215" y="8449"/>
                        <a:pt x="8631" y="8289"/>
                        <a:pt x="8436" y="7914"/>
                      </a:cubicBezTo>
                      <a:cubicBezTo>
                        <a:pt x="8372" y="7647"/>
                        <a:pt x="8631" y="7059"/>
                        <a:pt x="8826" y="6631"/>
                      </a:cubicBezTo>
                      <a:cubicBezTo>
                        <a:pt x="8955" y="6524"/>
                        <a:pt x="9020" y="6364"/>
                        <a:pt x="9085" y="6203"/>
                      </a:cubicBezTo>
                      <a:lnTo>
                        <a:pt x="9085" y="6150"/>
                      </a:lnTo>
                      <a:lnTo>
                        <a:pt x="9085" y="6150"/>
                      </a:lnTo>
                      <a:cubicBezTo>
                        <a:pt x="9345" y="5722"/>
                        <a:pt x="9409" y="5241"/>
                        <a:pt x="9409" y="4706"/>
                      </a:cubicBezTo>
                      <a:cubicBezTo>
                        <a:pt x="9409" y="3209"/>
                        <a:pt x="8436" y="1925"/>
                        <a:pt x="7074" y="1497"/>
                      </a:cubicBezTo>
                      <a:cubicBezTo>
                        <a:pt x="6360" y="588"/>
                        <a:pt x="5256" y="0"/>
                        <a:pt x="3958" y="0"/>
                      </a:cubicBezTo>
                      <a:cubicBezTo>
                        <a:pt x="1752" y="0"/>
                        <a:pt x="0" y="1818"/>
                        <a:pt x="0" y="4064"/>
                      </a:cubicBezTo>
                      <a:cubicBezTo>
                        <a:pt x="0" y="4866"/>
                        <a:pt x="194" y="5561"/>
                        <a:pt x="583" y="6150"/>
                      </a:cubicBezTo>
                      <a:lnTo>
                        <a:pt x="583" y="6150"/>
                      </a:lnTo>
                      <a:cubicBezTo>
                        <a:pt x="583" y="6150"/>
                        <a:pt x="1121" y="7322"/>
                        <a:pt x="1233" y="7914"/>
                      </a:cubicBezTo>
                      <a:cubicBezTo>
                        <a:pt x="1345" y="8506"/>
                        <a:pt x="280" y="10538"/>
                        <a:pt x="446" y="10911"/>
                      </a:cubicBezTo>
                      <a:cubicBezTo>
                        <a:pt x="612" y="11284"/>
                        <a:pt x="1771" y="10653"/>
                        <a:pt x="2227" y="10643"/>
                      </a:cubicBezTo>
                      <a:cubicBezTo>
                        <a:pt x="2683" y="10633"/>
                        <a:pt x="2828" y="10956"/>
                        <a:pt x="3181" y="10849"/>
                      </a:cubicBezTo>
                      <a:cubicBezTo>
                        <a:pt x="3534" y="10742"/>
                        <a:pt x="4153" y="10142"/>
                        <a:pt x="4347" y="10000"/>
                      </a:cubicBezTo>
                      <a:lnTo>
                        <a:pt x="4347" y="10000"/>
                      </a:lnTo>
                      <a:lnTo>
                        <a:pt x="4737" y="10000"/>
                      </a:lnTo>
                      <a:lnTo>
                        <a:pt x="4867" y="10000"/>
                      </a:lnTo>
                      <a:lnTo>
                        <a:pt x="4932" y="10000"/>
                      </a:lnTo>
                      <a:lnTo>
                        <a:pt x="5321" y="10000"/>
                      </a:lnTo>
                      <a:lnTo>
                        <a:pt x="5321" y="10000"/>
                      </a:lnTo>
                      <a:lnTo>
                        <a:pt x="5515" y="10000"/>
                      </a:lnTo>
                      <a:cubicBezTo>
                        <a:pt x="6489" y="10000"/>
                        <a:pt x="7139" y="10000"/>
                        <a:pt x="8372" y="9840"/>
                      </a:cubicBezTo>
                      <a:cubicBezTo>
                        <a:pt x="9800" y="9679"/>
                        <a:pt x="9994" y="8984"/>
                        <a:pt x="9994" y="8503"/>
                      </a:cubicBezTo>
                      <a:cubicBezTo>
                        <a:pt x="10059" y="8021"/>
                        <a:pt x="9669" y="7326"/>
                        <a:pt x="9474" y="79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2" name="Freeform 117"/>
                <p:cNvSpPr>
                  <a:spLocks/>
                </p:cNvSpPr>
                <p:nvPr/>
              </p:nvSpPr>
              <p:spPr bwMode="auto">
                <a:xfrm>
                  <a:off x="6406056" y="3621055"/>
                  <a:ext cx="120650" cy="307975"/>
                </a:xfrm>
                <a:custGeom>
                  <a:avLst/>
                  <a:gdLst>
                    <a:gd name="T0" fmla="*/ 0 w 100"/>
                    <a:gd name="T1" fmla="*/ 10 h 258"/>
                    <a:gd name="T2" fmla="*/ 40 w 100"/>
                    <a:gd name="T3" fmla="*/ 0 h 258"/>
                    <a:gd name="T4" fmla="*/ 100 w 100"/>
                    <a:gd name="T5" fmla="*/ 258 h 258"/>
                    <a:gd name="T6" fmla="*/ 59 w 100"/>
                    <a:gd name="T7" fmla="*/ 258 h 258"/>
                    <a:gd name="T8" fmla="*/ 0 w 100"/>
                    <a:gd name="T9" fmla="*/ 10 h 258"/>
                  </a:gdLst>
                  <a:ahLst/>
                  <a:cxnLst>
                    <a:cxn ang="0">
                      <a:pos x="T0" y="T1"/>
                    </a:cxn>
                    <a:cxn ang="0">
                      <a:pos x="T2" y="T3"/>
                    </a:cxn>
                    <a:cxn ang="0">
                      <a:pos x="T4" y="T5"/>
                    </a:cxn>
                    <a:cxn ang="0">
                      <a:pos x="T6" y="T7"/>
                    </a:cxn>
                    <a:cxn ang="0">
                      <a:pos x="T8" y="T9"/>
                    </a:cxn>
                  </a:cxnLst>
                  <a:rect l="0" t="0" r="r" b="b"/>
                  <a:pathLst>
                    <a:path w="100" h="258">
                      <a:moveTo>
                        <a:pt x="0" y="10"/>
                      </a:moveTo>
                      <a:cubicBezTo>
                        <a:pt x="14" y="7"/>
                        <a:pt x="27" y="3"/>
                        <a:pt x="40" y="0"/>
                      </a:cubicBezTo>
                      <a:cubicBezTo>
                        <a:pt x="79" y="84"/>
                        <a:pt x="91" y="166"/>
                        <a:pt x="100" y="258"/>
                      </a:cubicBezTo>
                      <a:cubicBezTo>
                        <a:pt x="59" y="258"/>
                        <a:pt x="59" y="258"/>
                        <a:pt x="59" y="258"/>
                      </a:cubicBezTo>
                      <a:cubicBezTo>
                        <a:pt x="49" y="170"/>
                        <a:pt x="38" y="91"/>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3" name="Freeform 118"/>
                <p:cNvSpPr>
                  <a:spLocks/>
                </p:cNvSpPr>
                <p:nvPr/>
              </p:nvSpPr>
              <p:spPr bwMode="auto">
                <a:xfrm>
                  <a:off x="6226575" y="3998585"/>
                  <a:ext cx="98865" cy="579733"/>
                </a:xfrm>
                <a:custGeom>
                  <a:avLst/>
                  <a:gdLst>
                    <a:gd name="T0" fmla="*/ 39 w 45"/>
                    <a:gd name="T1" fmla="*/ 234 h 234"/>
                    <a:gd name="T2" fmla="*/ 6 w 45"/>
                    <a:gd name="T3" fmla="*/ 234 h 234"/>
                    <a:gd name="T4" fmla="*/ 0 w 45"/>
                    <a:gd name="T5" fmla="*/ 0 h 234"/>
                    <a:gd name="T6" fmla="*/ 45 w 45"/>
                    <a:gd name="T7" fmla="*/ 0 h 234"/>
                    <a:gd name="T8" fmla="*/ 39 w 45"/>
                    <a:gd name="T9" fmla="*/ 234 h 234"/>
                  </a:gdLst>
                  <a:ahLst/>
                  <a:cxnLst>
                    <a:cxn ang="0">
                      <a:pos x="T0" y="T1"/>
                    </a:cxn>
                    <a:cxn ang="0">
                      <a:pos x="T2" y="T3"/>
                    </a:cxn>
                    <a:cxn ang="0">
                      <a:pos x="T4" y="T5"/>
                    </a:cxn>
                    <a:cxn ang="0">
                      <a:pos x="T6" y="T7"/>
                    </a:cxn>
                    <a:cxn ang="0">
                      <a:pos x="T8" y="T9"/>
                    </a:cxn>
                  </a:cxnLst>
                  <a:rect l="0" t="0" r="r" b="b"/>
                  <a:pathLst>
                    <a:path w="45" h="234">
                      <a:moveTo>
                        <a:pt x="39" y="234"/>
                      </a:moveTo>
                      <a:lnTo>
                        <a:pt x="6" y="234"/>
                      </a:lnTo>
                      <a:lnTo>
                        <a:pt x="0" y="0"/>
                      </a:lnTo>
                      <a:lnTo>
                        <a:pt x="45" y="0"/>
                      </a:lnTo>
                      <a:lnTo>
                        <a:pt x="39"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4" name="Freeform 119"/>
                <p:cNvSpPr>
                  <a:spLocks/>
                </p:cNvSpPr>
                <p:nvPr/>
              </p:nvSpPr>
              <p:spPr bwMode="auto">
                <a:xfrm>
                  <a:off x="6256831" y="4543393"/>
                  <a:ext cx="65088" cy="34925"/>
                </a:xfrm>
                <a:custGeom>
                  <a:avLst/>
                  <a:gdLst>
                    <a:gd name="T0" fmla="*/ 28 w 55"/>
                    <a:gd name="T1" fmla="*/ 0 h 28"/>
                    <a:gd name="T2" fmla="*/ 0 w 55"/>
                    <a:gd name="T3" fmla="*/ 28 h 28"/>
                    <a:gd name="T4" fmla="*/ 55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13" y="0"/>
                        <a:pt x="0" y="13"/>
                        <a:pt x="0" y="28"/>
                      </a:cubicBezTo>
                      <a:cubicBezTo>
                        <a:pt x="55" y="28"/>
                        <a:pt x="55" y="28"/>
                        <a:pt x="55" y="28"/>
                      </a:cubicBezTo>
                      <a:cubicBezTo>
                        <a:pt x="55" y="13"/>
                        <a:pt x="4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5" name="Freeform 120"/>
                <p:cNvSpPr>
                  <a:spLocks/>
                </p:cNvSpPr>
                <p:nvPr/>
              </p:nvSpPr>
              <p:spPr bwMode="auto">
                <a:xfrm>
                  <a:off x="6325440" y="3998585"/>
                  <a:ext cx="96667" cy="579733"/>
                </a:xfrm>
                <a:custGeom>
                  <a:avLst/>
                  <a:gdLst>
                    <a:gd name="T0" fmla="*/ 6 w 44"/>
                    <a:gd name="T1" fmla="*/ 234 h 234"/>
                    <a:gd name="T2" fmla="*/ 39 w 44"/>
                    <a:gd name="T3" fmla="*/ 234 h 234"/>
                    <a:gd name="T4" fmla="*/ 44 w 44"/>
                    <a:gd name="T5" fmla="*/ 0 h 234"/>
                    <a:gd name="T6" fmla="*/ 0 w 44"/>
                    <a:gd name="T7" fmla="*/ 0 h 234"/>
                    <a:gd name="T8" fmla="*/ 6 w 44"/>
                    <a:gd name="T9" fmla="*/ 234 h 234"/>
                  </a:gdLst>
                  <a:ahLst/>
                  <a:cxnLst>
                    <a:cxn ang="0">
                      <a:pos x="T0" y="T1"/>
                    </a:cxn>
                    <a:cxn ang="0">
                      <a:pos x="T2" y="T3"/>
                    </a:cxn>
                    <a:cxn ang="0">
                      <a:pos x="T4" y="T5"/>
                    </a:cxn>
                    <a:cxn ang="0">
                      <a:pos x="T6" y="T7"/>
                    </a:cxn>
                    <a:cxn ang="0">
                      <a:pos x="T8" y="T9"/>
                    </a:cxn>
                  </a:cxnLst>
                  <a:rect l="0" t="0" r="r" b="b"/>
                  <a:pathLst>
                    <a:path w="44" h="234">
                      <a:moveTo>
                        <a:pt x="6" y="234"/>
                      </a:moveTo>
                      <a:lnTo>
                        <a:pt x="39" y="234"/>
                      </a:lnTo>
                      <a:lnTo>
                        <a:pt x="44" y="0"/>
                      </a:lnTo>
                      <a:lnTo>
                        <a:pt x="0" y="0"/>
                      </a:lnTo>
                      <a:lnTo>
                        <a:pt x="6"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6" name="Freeform 121"/>
                <p:cNvSpPr>
                  <a:spLocks/>
                </p:cNvSpPr>
                <p:nvPr/>
              </p:nvSpPr>
              <p:spPr bwMode="auto">
                <a:xfrm>
                  <a:off x="6339381" y="4543393"/>
                  <a:ext cx="65088" cy="34925"/>
                </a:xfrm>
                <a:custGeom>
                  <a:avLst/>
                  <a:gdLst>
                    <a:gd name="T0" fmla="*/ 28 w 55"/>
                    <a:gd name="T1" fmla="*/ 0 h 28"/>
                    <a:gd name="T2" fmla="*/ 55 w 55"/>
                    <a:gd name="T3" fmla="*/ 28 h 28"/>
                    <a:gd name="T4" fmla="*/ 0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43" y="0"/>
                        <a:pt x="55" y="13"/>
                        <a:pt x="55" y="28"/>
                      </a:cubicBezTo>
                      <a:cubicBezTo>
                        <a:pt x="0" y="28"/>
                        <a:pt x="0" y="28"/>
                        <a:pt x="0" y="28"/>
                      </a:cubicBezTo>
                      <a:cubicBezTo>
                        <a:pt x="0" y="13"/>
                        <a:pt x="12"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7" name="Freeform 122"/>
                <p:cNvSpPr>
                  <a:spLocks/>
                </p:cNvSpPr>
                <p:nvPr/>
              </p:nvSpPr>
              <p:spPr bwMode="auto">
                <a:xfrm>
                  <a:off x="6483844" y="3929030"/>
                  <a:ext cx="34925" cy="41275"/>
                </a:xfrm>
                <a:custGeom>
                  <a:avLst/>
                  <a:gdLst>
                    <a:gd name="T0" fmla="*/ 0 w 30"/>
                    <a:gd name="T1" fmla="*/ 0 h 34"/>
                    <a:gd name="T2" fmla="*/ 0 w 30"/>
                    <a:gd name="T3" fmla="*/ 18 h 34"/>
                    <a:gd name="T4" fmla="*/ 15 w 30"/>
                    <a:gd name="T5" fmla="*/ 34 h 34"/>
                    <a:gd name="T6" fmla="*/ 30 w 30"/>
                    <a:gd name="T7" fmla="*/ 18 h 34"/>
                    <a:gd name="T8" fmla="*/ 30 w 30"/>
                    <a:gd name="T9" fmla="*/ 0 h 34"/>
                    <a:gd name="T10" fmla="*/ 0 w 30"/>
                    <a:gd name="T11" fmla="*/ 0 h 34"/>
                  </a:gdLst>
                  <a:ahLst/>
                  <a:cxnLst>
                    <a:cxn ang="0">
                      <a:pos x="T0" y="T1"/>
                    </a:cxn>
                    <a:cxn ang="0">
                      <a:pos x="T2" y="T3"/>
                    </a:cxn>
                    <a:cxn ang="0">
                      <a:pos x="T4" y="T5"/>
                    </a:cxn>
                    <a:cxn ang="0">
                      <a:pos x="T6" y="T7"/>
                    </a:cxn>
                    <a:cxn ang="0">
                      <a:pos x="T8" y="T9"/>
                    </a:cxn>
                    <a:cxn ang="0">
                      <a:pos x="T10" y="T11"/>
                    </a:cxn>
                  </a:cxnLst>
                  <a:rect l="0" t="0" r="r" b="b"/>
                  <a:pathLst>
                    <a:path w="30" h="34">
                      <a:moveTo>
                        <a:pt x="0" y="0"/>
                      </a:moveTo>
                      <a:cubicBezTo>
                        <a:pt x="0" y="18"/>
                        <a:pt x="0" y="18"/>
                        <a:pt x="0" y="18"/>
                      </a:cubicBezTo>
                      <a:cubicBezTo>
                        <a:pt x="0" y="27"/>
                        <a:pt x="7" y="34"/>
                        <a:pt x="15" y="34"/>
                      </a:cubicBezTo>
                      <a:cubicBezTo>
                        <a:pt x="23" y="34"/>
                        <a:pt x="30" y="27"/>
                        <a:pt x="30" y="18"/>
                      </a:cubicBezTo>
                      <a:cubicBezTo>
                        <a:pt x="30" y="0"/>
                        <a:pt x="30" y="0"/>
                        <a:pt x="3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8" name="Freeform 125"/>
                <p:cNvSpPr>
                  <a:spLocks/>
                </p:cNvSpPr>
                <p:nvPr/>
              </p:nvSpPr>
              <p:spPr bwMode="auto">
                <a:xfrm>
                  <a:off x="6199681" y="3611530"/>
                  <a:ext cx="255588" cy="396875"/>
                </a:xfrm>
                <a:custGeom>
                  <a:avLst/>
                  <a:gdLst>
                    <a:gd name="T0" fmla="*/ 103 w 161"/>
                    <a:gd name="T1" fmla="*/ 0 h 250"/>
                    <a:gd name="T2" fmla="*/ 80 w 161"/>
                    <a:gd name="T3" fmla="*/ 181 h 250"/>
                    <a:gd name="T4" fmla="*/ 57 w 161"/>
                    <a:gd name="T5" fmla="*/ 0 h 250"/>
                    <a:gd name="T6" fmla="*/ 0 w 161"/>
                    <a:gd name="T7" fmla="*/ 6 h 250"/>
                    <a:gd name="T8" fmla="*/ 12 w 161"/>
                    <a:gd name="T9" fmla="*/ 250 h 250"/>
                    <a:gd name="T10" fmla="*/ 149 w 161"/>
                    <a:gd name="T11" fmla="*/ 250 h 250"/>
                    <a:gd name="T12" fmla="*/ 161 w 161"/>
                    <a:gd name="T13" fmla="*/ 6 h 250"/>
                    <a:gd name="T14" fmla="*/ 103 w 161"/>
                    <a:gd name="T15" fmla="*/ 0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50">
                      <a:moveTo>
                        <a:pt x="103" y="0"/>
                      </a:moveTo>
                      <a:lnTo>
                        <a:pt x="80" y="181"/>
                      </a:lnTo>
                      <a:lnTo>
                        <a:pt x="57" y="0"/>
                      </a:lnTo>
                      <a:lnTo>
                        <a:pt x="0" y="6"/>
                      </a:lnTo>
                      <a:lnTo>
                        <a:pt x="12" y="250"/>
                      </a:lnTo>
                      <a:lnTo>
                        <a:pt x="149" y="250"/>
                      </a:lnTo>
                      <a:lnTo>
                        <a:pt x="161" y="6"/>
                      </a:lnTo>
                      <a:lnTo>
                        <a:pt x="1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9" name="Freeform 126"/>
                <p:cNvSpPr>
                  <a:spLocks/>
                </p:cNvSpPr>
                <p:nvPr/>
              </p:nvSpPr>
              <p:spPr bwMode="auto">
                <a:xfrm>
                  <a:off x="6387006" y="34686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20" name="Freeform 127"/>
                <p:cNvSpPr>
                  <a:spLocks/>
                </p:cNvSpPr>
                <p:nvPr/>
              </p:nvSpPr>
              <p:spPr bwMode="auto">
                <a:xfrm>
                  <a:off x="6385419"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21" name="Freeform 128"/>
                <p:cNvSpPr>
                  <a:spLocks/>
                </p:cNvSpPr>
                <p:nvPr/>
              </p:nvSpPr>
              <p:spPr bwMode="auto">
                <a:xfrm>
                  <a:off x="63822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22" name="Freeform 129"/>
                <p:cNvSpPr>
                  <a:spLocks/>
                </p:cNvSpPr>
                <p:nvPr/>
              </p:nvSpPr>
              <p:spPr bwMode="auto">
                <a:xfrm>
                  <a:off x="6383831" y="34638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23" name="Freeform 130"/>
                <p:cNvSpPr>
                  <a:spLocks/>
                </p:cNvSpPr>
                <p:nvPr/>
              </p:nvSpPr>
              <p:spPr bwMode="auto">
                <a:xfrm>
                  <a:off x="62679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24" name="Freeform 131"/>
                <p:cNvSpPr>
                  <a:spLocks/>
                </p:cNvSpPr>
                <p:nvPr/>
              </p:nvSpPr>
              <p:spPr bwMode="auto">
                <a:xfrm>
                  <a:off x="6387006" y="3471830"/>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25" name="Freeform 132"/>
                <p:cNvSpPr>
                  <a:spLocks/>
                </p:cNvSpPr>
                <p:nvPr/>
              </p:nvSpPr>
              <p:spPr bwMode="auto">
                <a:xfrm>
                  <a:off x="6387006" y="3475005"/>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26" name="Freeform 133"/>
                <p:cNvSpPr>
                  <a:spLocks/>
                </p:cNvSpPr>
                <p:nvPr/>
              </p:nvSpPr>
              <p:spPr bwMode="auto">
                <a:xfrm>
                  <a:off x="6382244" y="34591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27" name="Freeform 134"/>
                <p:cNvSpPr>
                  <a:spLocks/>
                </p:cNvSpPr>
                <p:nvPr/>
              </p:nvSpPr>
              <p:spPr bwMode="auto">
                <a:xfrm>
                  <a:off x="6264769" y="34734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28" name="Freeform 135"/>
                <p:cNvSpPr>
                  <a:spLocks/>
                </p:cNvSpPr>
                <p:nvPr/>
              </p:nvSpPr>
              <p:spPr bwMode="auto">
                <a:xfrm>
                  <a:off x="6266356"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29" name="Freeform 136"/>
                <p:cNvSpPr>
                  <a:spLocks/>
                </p:cNvSpPr>
                <p:nvPr/>
              </p:nvSpPr>
              <p:spPr bwMode="auto">
                <a:xfrm>
                  <a:off x="6266356" y="34654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30" name="Freeform 137"/>
                <p:cNvSpPr>
                  <a:spLocks/>
                </p:cNvSpPr>
                <p:nvPr/>
              </p:nvSpPr>
              <p:spPr bwMode="auto">
                <a:xfrm>
                  <a:off x="6264769" y="3470242"/>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31" name="Freeform 138"/>
                <p:cNvSpPr>
                  <a:spLocks/>
                </p:cNvSpPr>
                <p:nvPr/>
              </p:nvSpPr>
              <p:spPr bwMode="auto">
                <a:xfrm>
                  <a:off x="6253656" y="3455955"/>
                  <a:ext cx="142875" cy="173038"/>
                </a:xfrm>
                <a:custGeom>
                  <a:avLst/>
                  <a:gdLst>
                    <a:gd name="T0" fmla="*/ 115 w 120"/>
                    <a:gd name="T1" fmla="*/ 26 h 145"/>
                    <a:gd name="T2" fmla="*/ 111 w 120"/>
                    <a:gd name="T3" fmla="*/ 25 h 145"/>
                    <a:gd name="T4" fmla="*/ 111 w 120"/>
                    <a:gd name="T5" fmla="*/ 18 h 145"/>
                    <a:gd name="T6" fmla="*/ 111 w 120"/>
                    <a:gd name="T7" fmla="*/ 16 h 145"/>
                    <a:gd name="T8" fmla="*/ 111 w 120"/>
                    <a:gd name="T9" fmla="*/ 15 h 145"/>
                    <a:gd name="T10" fmla="*/ 111 w 120"/>
                    <a:gd name="T11" fmla="*/ 13 h 145"/>
                    <a:gd name="T12" fmla="*/ 111 w 120"/>
                    <a:gd name="T13" fmla="*/ 12 h 145"/>
                    <a:gd name="T14" fmla="*/ 111 w 120"/>
                    <a:gd name="T15" fmla="*/ 11 h 145"/>
                    <a:gd name="T16" fmla="*/ 110 w 120"/>
                    <a:gd name="T17" fmla="*/ 10 h 145"/>
                    <a:gd name="T18" fmla="*/ 110 w 120"/>
                    <a:gd name="T19" fmla="*/ 10 h 145"/>
                    <a:gd name="T20" fmla="*/ 109 w 120"/>
                    <a:gd name="T21" fmla="*/ 7 h 145"/>
                    <a:gd name="T22" fmla="*/ 109 w 120"/>
                    <a:gd name="T23" fmla="*/ 7 h 145"/>
                    <a:gd name="T24" fmla="*/ 108 w 120"/>
                    <a:gd name="T25" fmla="*/ 5 h 145"/>
                    <a:gd name="T26" fmla="*/ 108 w 120"/>
                    <a:gd name="T27" fmla="*/ 5 h 145"/>
                    <a:gd name="T28" fmla="*/ 107 w 120"/>
                    <a:gd name="T29" fmla="*/ 3 h 145"/>
                    <a:gd name="T30" fmla="*/ 107 w 120"/>
                    <a:gd name="T31" fmla="*/ 3 h 145"/>
                    <a:gd name="T32" fmla="*/ 97 w 120"/>
                    <a:gd name="T33" fmla="*/ 5 h 145"/>
                    <a:gd name="T34" fmla="*/ 81 w 120"/>
                    <a:gd name="T35" fmla="*/ 0 h 145"/>
                    <a:gd name="T36" fmla="*/ 49 w 120"/>
                    <a:gd name="T37" fmla="*/ 5 h 145"/>
                    <a:gd name="T38" fmla="*/ 17 w 120"/>
                    <a:gd name="T39" fmla="*/ 0 h 145"/>
                    <a:gd name="T40" fmla="*/ 12 w 120"/>
                    <a:gd name="T41" fmla="*/ 6 h 145"/>
                    <a:gd name="T42" fmla="*/ 12 w 120"/>
                    <a:gd name="T43" fmla="*/ 6 h 145"/>
                    <a:gd name="T44" fmla="*/ 11 w 120"/>
                    <a:gd name="T45" fmla="*/ 8 h 145"/>
                    <a:gd name="T46" fmla="*/ 11 w 120"/>
                    <a:gd name="T47" fmla="*/ 8 h 145"/>
                    <a:gd name="T48" fmla="*/ 10 w 120"/>
                    <a:gd name="T49" fmla="*/ 10 h 145"/>
                    <a:gd name="T50" fmla="*/ 10 w 120"/>
                    <a:gd name="T51" fmla="*/ 10 h 145"/>
                    <a:gd name="T52" fmla="*/ 9 w 120"/>
                    <a:gd name="T53" fmla="*/ 12 h 145"/>
                    <a:gd name="T54" fmla="*/ 9 w 120"/>
                    <a:gd name="T55" fmla="*/ 13 h 145"/>
                    <a:gd name="T56" fmla="*/ 9 w 120"/>
                    <a:gd name="T57" fmla="*/ 15 h 145"/>
                    <a:gd name="T58" fmla="*/ 9 w 120"/>
                    <a:gd name="T59" fmla="*/ 15 h 145"/>
                    <a:gd name="T60" fmla="*/ 9 w 120"/>
                    <a:gd name="T61" fmla="*/ 18 h 145"/>
                    <a:gd name="T62" fmla="*/ 9 w 120"/>
                    <a:gd name="T63" fmla="*/ 25 h 145"/>
                    <a:gd name="T64" fmla="*/ 7 w 120"/>
                    <a:gd name="T65" fmla="*/ 25 h 145"/>
                    <a:gd name="T66" fmla="*/ 0 w 120"/>
                    <a:gd name="T67" fmla="*/ 34 h 145"/>
                    <a:gd name="T68" fmla="*/ 0 w 120"/>
                    <a:gd name="T69" fmla="*/ 53 h 145"/>
                    <a:gd name="T70" fmla="*/ 9 w 120"/>
                    <a:gd name="T71" fmla="*/ 62 h 145"/>
                    <a:gd name="T72" fmla="*/ 17 w 120"/>
                    <a:gd name="T73" fmla="*/ 82 h 145"/>
                    <a:gd name="T74" fmla="*/ 35 w 120"/>
                    <a:gd name="T75" fmla="*/ 106 h 145"/>
                    <a:gd name="T76" fmla="*/ 39 w 120"/>
                    <a:gd name="T77" fmla="*/ 130 h 145"/>
                    <a:gd name="T78" fmla="*/ 61 w 120"/>
                    <a:gd name="T79" fmla="*/ 145 h 145"/>
                    <a:gd name="T80" fmla="*/ 83 w 120"/>
                    <a:gd name="T81" fmla="*/ 130 h 145"/>
                    <a:gd name="T82" fmla="*/ 87 w 120"/>
                    <a:gd name="T83" fmla="*/ 106 h 145"/>
                    <a:gd name="T84" fmla="*/ 103 w 120"/>
                    <a:gd name="T85" fmla="*/ 82 h 145"/>
                    <a:gd name="T86" fmla="*/ 111 w 120"/>
                    <a:gd name="T87" fmla="*/ 62 h 145"/>
                    <a:gd name="T88" fmla="*/ 120 w 120"/>
                    <a:gd name="T89" fmla="*/ 53 h 145"/>
                    <a:gd name="T90" fmla="*/ 120 w 120"/>
                    <a:gd name="T91" fmla="*/ 34 h 145"/>
                    <a:gd name="T92" fmla="*/ 115 w 120"/>
                    <a:gd name="T93" fmla="*/ 2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45">
                      <a:moveTo>
                        <a:pt x="115" y="26"/>
                      </a:moveTo>
                      <a:cubicBezTo>
                        <a:pt x="114" y="25"/>
                        <a:pt x="113" y="25"/>
                        <a:pt x="111" y="25"/>
                      </a:cubicBezTo>
                      <a:cubicBezTo>
                        <a:pt x="111" y="18"/>
                        <a:pt x="111" y="18"/>
                        <a:pt x="111" y="18"/>
                      </a:cubicBezTo>
                      <a:cubicBezTo>
                        <a:pt x="111" y="17"/>
                        <a:pt x="111" y="16"/>
                        <a:pt x="111" y="16"/>
                      </a:cubicBezTo>
                      <a:cubicBezTo>
                        <a:pt x="111" y="15"/>
                        <a:pt x="111" y="15"/>
                        <a:pt x="111" y="15"/>
                      </a:cubicBezTo>
                      <a:cubicBezTo>
                        <a:pt x="111" y="14"/>
                        <a:pt x="111" y="14"/>
                        <a:pt x="111" y="13"/>
                      </a:cubicBezTo>
                      <a:cubicBezTo>
                        <a:pt x="111" y="13"/>
                        <a:pt x="111" y="13"/>
                        <a:pt x="111" y="12"/>
                      </a:cubicBezTo>
                      <a:cubicBezTo>
                        <a:pt x="111" y="12"/>
                        <a:pt x="111" y="12"/>
                        <a:pt x="111" y="11"/>
                      </a:cubicBezTo>
                      <a:cubicBezTo>
                        <a:pt x="110" y="11"/>
                        <a:pt x="110" y="11"/>
                        <a:pt x="110" y="10"/>
                      </a:cubicBezTo>
                      <a:cubicBezTo>
                        <a:pt x="110" y="10"/>
                        <a:pt x="110" y="10"/>
                        <a:pt x="110" y="10"/>
                      </a:cubicBezTo>
                      <a:cubicBezTo>
                        <a:pt x="110" y="9"/>
                        <a:pt x="109" y="8"/>
                        <a:pt x="109" y="7"/>
                      </a:cubicBezTo>
                      <a:cubicBezTo>
                        <a:pt x="109" y="7"/>
                        <a:pt x="109" y="7"/>
                        <a:pt x="109" y="7"/>
                      </a:cubicBezTo>
                      <a:cubicBezTo>
                        <a:pt x="108" y="6"/>
                        <a:pt x="108" y="6"/>
                        <a:pt x="108" y="5"/>
                      </a:cubicBezTo>
                      <a:cubicBezTo>
                        <a:pt x="108" y="5"/>
                        <a:pt x="108" y="5"/>
                        <a:pt x="108" y="5"/>
                      </a:cubicBezTo>
                      <a:cubicBezTo>
                        <a:pt x="107" y="4"/>
                        <a:pt x="107" y="4"/>
                        <a:pt x="107" y="3"/>
                      </a:cubicBezTo>
                      <a:cubicBezTo>
                        <a:pt x="107" y="3"/>
                        <a:pt x="107" y="3"/>
                        <a:pt x="107" y="3"/>
                      </a:cubicBezTo>
                      <a:cubicBezTo>
                        <a:pt x="104" y="4"/>
                        <a:pt x="101" y="5"/>
                        <a:pt x="97" y="5"/>
                      </a:cubicBezTo>
                      <a:cubicBezTo>
                        <a:pt x="90" y="5"/>
                        <a:pt x="84" y="3"/>
                        <a:pt x="81" y="0"/>
                      </a:cubicBezTo>
                      <a:cubicBezTo>
                        <a:pt x="73" y="3"/>
                        <a:pt x="62" y="5"/>
                        <a:pt x="49" y="5"/>
                      </a:cubicBezTo>
                      <a:cubicBezTo>
                        <a:pt x="36" y="5"/>
                        <a:pt x="24" y="3"/>
                        <a:pt x="17" y="0"/>
                      </a:cubicBezTo>
                      <a:cubicBezTo>
                        <a:pt x="15" y="2"/>
                        <a:pt x="13" y="3"/>
                        <a:pt x="12" y="6"/>
                      </a:cubicBezTo>
                      <a:cubicBezTo>
                        <a:pt x="12" y="6"/>
                        <a:pt x="12" y="6"/>
                        <a:pt x="12" y="6"/>
                      </a:cubicBezTo>
                      <a:cubicBezTo>
                        <a:pt x="12" y="6"/>
                        <a:pt x="11" y="7"/>
                        <a:pt x="11" y="8"/>
                      </a:cubicBezTo>
                      <a:cubicBezTo>
                        <a:pt x="11" y="8"/>
                        <a:pt x="11" y="8"/>
                        <a:pt x="11" y="8"/>
                      </a:cubicBezTo>
                      <a:cubicBezTo>
                        <a:pt x="11" y="9"/>
                        <a:pt x="10" y="9"/>
                        <a:pt x="10" y="10"/>
                      </a:cubicBezTo>
                      <a:cubicBezTo>
                        <a:pt x="10" y="10"/>
                        <a:pt x="10" y="10"/>
                        <a:pt x="10" y="10"/>
                      </a:cubicBezTo>
                      <a:cubicBezTo>
                        <a:pt x="10" y="11"/>
                        <a:pt x="10" y="12"/>
                        <a:pt x="9" y="12"/>
                      </a:cubicBezTo>
                      <a:cubicBezTo>
                        <a:pt x="9" y="12"/>
                        <a:pt x="9" y="13"/>
                        <a:pt x="9" y="13"/>
                      </a:cubicBezTo>
                      <a:cubicBezTo>
                        <a:pt x="9" y="13"/>
                        <a:pt x="9" y="14"/>
                        <a:pt x="9" y="15"/>
                      </a:cubicBezTo>
                      <a:cubicBezTo>
                        <a:pt x="9" y="15"/>
                        <a:pt x="9" y="15"/>
                        <a:pt x="9" y="15"/>
                      </a:cubicBezTo>
                      <a:cubicBezTo>
                        <a:pt x="9" y="16"/>
                        <a:pt x="9" y="17"/>
                        <a:pt x="9" y="18"/>
                      </a:cubicBezTo>
                      <a:cubicBezTo>
                        <a:pt x="9" y="25"/>
                        <a:pt x="9" y="25"/>
                        <a:pt x="9" y="25"/>
                      </a:cubicBezTo>
                      <a:cubicBezTo>
                        <a:pt x="8" y="25"/>
                        <a:pt x="8" y="25"/>
                        <a:pt x="7" y="25"/>
                      </a:cubicBezTo>
                      <a:cubicBezTo>
                        <a:pt x="3" y="26"/>
                        <a:pt x="0" y="30"/>
                        <a:pt x="0" y="34"/>
                      </a:cubicBezTo>
                      <a:cubicBezTo>
                        <a:pt x="0" y="53"/>
                        <a:pt x="0" y="53"/>
                        <a:pt x="0" y="53"/>
                      </a:cubicBezTo>
                      <a:cubicBezTo>
                        <a:pt x="0" y="58"/>
                        <a:pt x="4" y="62"/>
                        <a:pt x="9" y="62"/>
                      </a:cubicBezTo>
                      <a:cubicBezTo>
                        <a:pt x="17" y="82"/>
                        <a:pt x="17" y="82"/>
                        <a:pt x="17" y="82"/>
                      </a:cubicBezTo>
                      <a:cubicBezTo>
                        <a:pt x="21" y="95"/>
                        <a:pt x="26" y="104"/>
                        <a:pt x="35" y="106"/>
                      </a:cubicBezTo>
                      <a:cubicBezTo>
                        <a:pt x="39" y="130"/>
                        <a:pt x="39" y="130"/>
                        <a:pt x="39" y="130"/>
                      </a:cubicBezTo>
                      <a:cubicBezTo>
                        <a:pt x="61" y="145"/>
                        <a:pt x="61" y="145"/>
                        <a:pt x="61" y="145"/>
                      </a:cubicBezTo>
                      <a:cubicBezTo>
                        <a:pt x="83" y="130"/>
                        <a:pt x="83" y="130"/>
                        <a:pt x="83" y="130"/>
                      </a:cubicBezTo>
                      <a:cubicBezTo>
                        <a:pt x="87" y="106"/>
                        <a:pt x="87" y="106"/>
                        <a:pt x="87" y="106"/>
                      </a:cubicBezTo>
                      <a:cubicBezTo>
                        <a:pt x="94" y="103"/>
                        <a:pt x="98" y="95"/>
                        <a:pt x="103" y="82"/>
                      </a:cubicBezTo>
                      <a:cubicBezTo>
                        <a:pt x="111" y="62"/>
                        <a:pt x="111" y="62"/>
                        <a:pt x="111" y="62"/>
                      </a:cubicBezTo>
                      <a:cubicBezTo>
                        <a:pt x="116" y="62"/>
                        <a:pt x="120" y="58"/>
                        <a:pt x="120" y="53"/>
                      </a:cubicBezTo>
                      <a:cubicBezTo>
                        <a:pt x="120" y="34"/>
                        <a:pt x="120" y="34"/>
                        <a:pt x="120" y="34"/>
                      </a:cubicBezTo>
                      <a:cubicBezTo>
                        <a:pt x="120" y="30"/>
                        <a:pt x="118" y="27"/>
                        <a:pt x="115"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32" name="Oval 170"/>
                <p:cNvSpPr>
                  <a:spLocks noChangeArrowheads="1"/>
                </p:cNvSpPr>
                <p:nvPr/>
              </p:nvSpPr>
              <p:spPr bwMode="auto">
                <a:xfrm>
                  <a:off x="6263181" y="3486117"/>
                  <a:ext cx="3175"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33" name="Oval 171"/>
                <p:cNvSpPr>
                  <a:spLocks noChangeArrowheads="1"/>
                </p:cNvSpPr>
                <p:nvPr/>
              </p:nvSpPr>
              <p:spPr bwMode="auto">
                <a:xfrm>
                  <a:off x="6385419" y="3486117"/>
                  <a:ext cx="4763"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grpSp>
        </p:grpSp>
      </p:grpSp>
      <p:grpSp>
        <p:nvGrpSpPr>
          <p:cNvPr id="34" name="Group 33"/>
          <p:cNvGrpSpPr/>
          <p:nvPr/>
        </p:nvGrpSpPr>
        <p:grpSpPr>
          <a:xfrm>
            <a:off x="3170226" y="3769092"/>
            <a:ext cx="1495768" cy="4027074"/>
            <a:chOff x="4763661" y="2954623"/>
            <a:chExt cx="1015788" cy="2734817"/>
          </a:xfrm>
          <a:solidFill>
            <a:schemeClr val="accent4">
              <a:lumMod val="75000"/>
            </a:schemeClr>
          </a:solidFill>
        </p:grpSpPr>
        <p:sp>
          <p:nvSpPr>
            <p:cNvPr id="35" name="Rectangle 3"/>
            <p:cNvSpPr/>
            <p:nvPr/>
          </p:nvSpPr>
          <p:spPr bwMode="auto">
            <a:xfrm>
              <a:off x="5168899" y="3419473"/>
              <a:ext cx="197831" cy="874368"/>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 name="connsiteX0" fmla="*/ 0 w 193796"/>
                <a:gd name="connsiteY0" fmla="*/ 3897 h 848968"/>
                <a:gd name="connsiteX1" fmla="*/ 94632 w 193796"/>
                <a:gd name="connsiteY1" fmla="*/ 0 h 848968"/>
                <a:gd name="connsiteX2" fmla="*/ 186972 w 193796"/>
                <a:gd name="connsiteY2" fmla="*/ 959 h 848968"/>
                <a:gd name="connsiteX3" fmla="*/ 193796 w 193796"/>
                <a:gd name="connsiteY3" fmla="*/ 848968 h 848968"/>
                <a:gd name="connsiteX4" fmla="*/ 19761 w 193796"/>
                <a:gd name="connsiteY4" fmla="*/ 848968 h 848968"/>
                <a:gd name="connsiteX5" fmla="*/ 0 w 193796"/>
                <a:gd name="connsiteY5" fmla="*/ 3897 h 848968"/>
                <a:gd name="connsiteX0" fmla="*/ 0 w 193796"/>
                <a:gd name="connsiteY0" fmla="*/ 29297 h 874368"/>
                <a:gd name="connsiteX1" fmla="*/ 94632 w 193796"/>
                <a:gd name="connsiteY1" fmla="*/ 0 h 874368"/>
                <a:gd name="connsiteX2" fmla="*/ 186972 w 193796"/>
                <a:gd name="connsiteY2" fmla="*/ 26359 h 874368"/>
                <a:gd name="connsiteX3" fmla="*/ 193796 w 193796"/>
                <a:gd name="connsiteY3" fmla="*/ 874368 h 874368"/>
                <a:gd name="connsiteX4" fmla="*/ 19761 w 193796"/>
                <a:gd name="connsiteY4" fmla="*/ 874368 h 874368"/>
                <a:gd name="connsiteX5" fmla="*/ 0 w 193796"/>
                <a:gd name="connsiteY5" fmla="*/ 29297 h 874368"/>
                <a:gd name="connsiteX0" fmla="*/ 4103 w 197899"/>
                <a:gd name="connsiteY0" fmla="*/ 29297 h 874368"/>
                <a:gd name="connsiteX1" fmla="*/ 310 w 197899"/>
                <a:gd name="connsiteY1" fmla="*/ 41275 h 874368"/>
                <a:gd name="connsiteX2" fmla="*/ 98735 w 197899"/>
                <a:gd name="connsiteY2" fmla="*/ 0 h 874368"/>
                <a:gd name="connsiteX3" fmla="*/ 191075 w 197899"/>
                <a:gd name="connsiteY3" fmla="*/ 26359 h 874368"/>
                <a:gd name="connsiteX4" fmla="*/ 197899 w 197899"/>
                <a:gd name="connsiteY4" fmla="*/ 874368 h 874368"/>
                <a:gd name="connsiteX5" fmla="*/ 23864 w 197899"/>
                <a:gd name="connsiteY5" fmla="*/ 874368 h 874368"/>
                <a:gd name="connsiteX6" fmla="*/ 4103 w 197899"/>
                <a:gd name="connsiteY6" fmla="*/ 29297 h 874368"/>
                <a:gd name="connsiteX0" fmla="*/ 4103 w 198141"/>
                <a:gd name="connsiteY0" fmla="*/ 29297 h 874368"/>
                <a:gd name="connsiteX1" fmla="*/ 310 w 198141"/>
                <a:gd name="connsiteY1" fmla="*/ 41275 h 874368"/>
                <a:gd name="connsiteX2" fmla="*/ 98735 w 198141"/>
                <a:gd name="connsiteY2" fmla="*/ 0 h 874368"/>
                <a:gd name="connsiteX3" fmla="*/ 197425 w 198141"/>
                <a:gd name="connsiteY3" fmla="*/ 45409 h 874368"/>
                <a:gd name="connsiteX4" fmla="*/ 197899 w 198141"/>
                <a:gd name="connsiteY4" fmla="*/ 874368 h 874368"/>
                <a:gd name="connsiteX5" fmla="*/ 23864 w 198141"/>
                <a:gd name="connsiteY5" fmla="*/ 874368 h 874368"/>
                <a:gd name="connsiteX6" fmla="*/ 4103 w 198141"/>
                <a:gd name="connsiteY6" fmla="*/ 29297 h 874368"/>
                <a:gd name="connsiteX0" fmla="*/ 23554 w 197831"/>
                <a:gd name="connsiteY0" fmla="*/ 874368 h 874368"/>
                <a:gd name="connsiteX1" fmla="*/ 0 w 197831"/>
                <a:gd name="connsiteY1" fmla="*/ 41275 h 874368"/>
                <a:gd name="connsiteX2" fmla="*/ 98425 w 197831"/>
                <a:gd name="connsiteY2" fmla="*/ 0 h 874368"/>
                <a:gd name="connsiteX3" fmla="*/ 197115 w 197831"/>
                <a:gd name="connsiteY3" fmla="*/ 45409 h 874368"/>
                <a:gd name="connsiteX4" fmla="*/ 197589 w 197831"/>
                <a:gd name="connsiteY4" fmla="*/ 874368 h 874368"/>
                <a:gd name="connsiteX5" fmla="*/ 23554 w 197831"/>
                <a:gd name="connsiteY5" fmla="*/ 874368 h 87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831" h="874368">
                  <a:moveTo>
                    <a:pt x="23554" y="874368"/>
                  </a:moveTo>
                  <a:lnTo>
                    <a:pt x="0" y="41275"/>
                  </a:lnTo>
                  <a:lnTo>
                    <a:pt x="98425" y="0"/>
                  </a:lnTo>
                  <a:lnTo>
                    <a:pt x="197115" y="45409"/>
                  </a:lnTo>
                  <a:cubicBezTo>
                    <a:pt x="199390" y="328079"/>
                    <a:pt x="195314" y="591698"/>
                    <a:pt x="197589" y="874368"/>
                  </a:cubicBezTo>
                  <a:lnTo>
                    <a:pt x="23554" y="87436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6" name="Group 35"/>
            <p:cNvGrpSpPr/>
            <p:nvPr/>
          </p:nvGrpSpPr>
          <p:grpSpPr>
            <a:xfrm>
              <a:off x="4763661" y="2954623"/>
              <a:ext cx="1015788" cy="2734817"/>
              <a:chOff x="5166219" y="3359117"/>
              <a:chExt cx="454025" cy="1222376"/>
            </a:xfrm>
            <a:grpFill/>
          </p:grpSpPr>
          <p:sp>
            <p:nvSpPr>
              <p:cNvPr id="37" name="Freeform 140"/>
              <p:cNvSpPr>
                <a:spLocks/>
              </p:cNvSpPr>
              <p:nvPr/>
            </p:nvSpPr>
            <p:spPr bwMode="auto">
              <a:xfrm>
                <a:off x="5321794" y="3378167"/>
                <a:ext cx="153988" cy="185738"/>
              </a:xfrm>
              <a:custGeom>
                <a:avLst/>
                <a:gdLst>
                  <a:gd name="T0" fmla="*/ 116 w 128"/>
                  <a:gd name="T1" fmla="*/ 88 h 156"/>
                  <a:gd name="T2" fmla="*/ 46 w 128"/>
                  <a:gd name="T3" fmla="*/ 146 h 156"/>
                  <a:gd name="T4" fmla="*/ 12 w 128"/>
                  <a:gd name="T5" fmla="*/ 60 h 156"/>
                  <a:gd name="T6" fmla="*/ 90 w 128"/>
                  <a:gd name="T7" fmla="*/ 10 h 156"/>
                  <a:gd name="T8" fmla="*/ 116 w 128"/>
                  <a:gd name="T9" fmla="*/ 88 h 156"/>
                </a:gdLst>
                <a:ahLst/>
                <a:cxnLst>
                  <a:cxn ang="0">
                    <a:pos x="T0" y="T1"/>
                  </a:cxn>
                  <a:cxn ang="0">
                    <a:pos x="T2" y="T3"/>
                  </a:cxn>
                  <a:cxn ang="0">
                    <a:pos x="T4" y="T5"/>
                  </a:cxn>
                  <a:cxn ang="0">
                    <a:pos x="T6" y="T7"/>
                  </a:cxn>
                  <a:cxn ang="0">
                    <a:pos x="T8" y="T9"/>
                  </a:cxn>
                </a:cxnLst>
                <a:rect l="0" t="0" r="r" b="b"/>
                <a:pathLst>
                  <a:path w="128" h="156">
                    <a:moveTo>
                      <a:pt x="116" y="88"/>
                    </a:moveTo>
                    <a:cubicBezTo>
                      <a:pt x="104" y="126"/>
                      <a:pt x="76" y="156"/>
                      <a:pt x="46" y="146"/>
                    </a:cubicBezTo>
                    <a:cubicBezTo>
                      <a:pt x="15" y="136"/>
                      <a:pt x="0" y="97"/>
                      <a:pt x="12" y="60"/>
                    </a:cubicBezTo>
                    <a:cubicBezTo>
                      <a:pt x="25" y="22"/>
                      <a:pt x="60" y="0"/>
                      <a:pt x="90" y="10"/>
                    </a:cubicBezTo>
                    <a:cubicBezTo>
                      <a:pt x="121" y="20"/>
                      <a:pt x="128" y="51"/>
                      <a:pt x="116"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38" name="Freeform 141"/>
              <p:cNvSpPr>
                <a:spLocks/>
              </p:cNvSpPr>
              <p:nvPr/>
            </p:nvSpPr>
            <p:spPr bwMode="auto">
              <a:xfrm>
                <a:off x="5301156" y="3359117"/>
                <a:ext cx="153988" cy="171450"/>
              </a:xfrm>
              <a:custGeom>
                <a:avLst/>
                <a:gdLst>
                  <a:gd name="T0" fmla="*/ 109 w 128"/>
                  <a:gd name="T1" fmla="*/ 46 h 144"/>
                  <a:gd name="T2" fmla="*/ 98 w 128"/>
                  <a:gd name="T3" fmla="*/ 130 h 144"/>
                  <a:gd name="T4" fmla="*/ 19 w 128"/>
                  <a:gd name="T5" fmla="*/ 99 h 144"/>
                  <a:gd name="T6" fmla="*/ 30 w 128"/>
                  <a:gd name="T7" fmla="*/ 14 h 144"/>
                  <a:gd name="T8" fmla="*/ 109 w 128"/>
                  <a:gd name="T9" fmla="*/ 46 h 144"/>
                </a:gdLst>
                <a:ahLst/>
                <a:cxnLst>
                  <a:cxn ang="0">
                    <a:pos x="T0" y="T1"/>
                  </a:cxn>
                  <a:cxn ang="0">
                    <a:pos x="T2" y="T3"/>
                  </a:cxn>
                  <a:cxn ang="0">
                    <a:pos x="T4" y="T5"/>
                  </a:cxn>
                  <a:cxn ang="0">
                    <a:pos x="T6" y="T7"/>
                  </a:cxn>
                  <a:cxn ang="0">
                    <a:pos x="T8" y="T9"/>
                  </a:cxn>
                </a:cxnLst>
                <a:rect l="0" t="0" r="r" b="b"/>
                <a:pathLst>
                  <a:path w="128" h="144">
                    <a:moveTo>
                      <a:pt x="109" y="46"/>
                    </a:moveTo>
                    <a:cubicBezTo>
                      <a:pt x="128" y="77"/>
                      <a:pt x="123" y="115"/>
                      <a:pt x="98" y="130"/>
                    </a:cubicBezTo>
                    <a:cubicBezTo>
                      <a:pt x="73" y="144"/>
                      <a:pt x="37" y="130"/>
                      <a:pt x="19" y="99"/>
                    </a:cubicBezTo>
                    <a:cubicBezTo>
                      <a:pt x="0" y="67"/>
                      <a:pt x="5" y="29"/>
                      <a:pt x="30" y="14"/>
                    </a:cubicBezTo>
                    <a:cubicBezTo>
                      <a:pt x="55" y="0"/>
                      <a:pt x="90" y="14"/>
                      <a:pt x="10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39" name="Freeform 142"/>
              <p:cNvSpPr>
                <a:spLocks/>
              </p:cNvSpPr>
              <p:nvPr/>
            </p:nvSpPr>
            <p:spPr bwMode="auto">
              <a:xfrm>
                <a:off x="5353544" y="3519455"/>
                <a:ext cx="77788" cy="84138"/>
              </a:xfrm>
              <a:custGeom>
                <a:avLst/>
                <a:gdLst>
                  <a:gd name="T0" fmla="*/ 49 w 49"/>
                  <a:gd name="T1" fmla="*/ 40 h 53"/>
                  <a:gd name="T2" fmla="*/ 25 w 49"/>
                  <a:gd name="T3" fmla="*/ 53 h 53"/>
                  <a:gd name="T4" fmla="*/ 0 w 49"/>
                  <a:gd name="T5" fmla="*/ 40 h 53"/>
                  <a:gd name="T6" fmla="*/ 0 w 49"/>
                  <a:gd name="T7" fmla="*/ 0 h 53"/>
                  <a:gd name="T8" fmla="*/ 49 w 49"/>
                  <a:gd name="T9" fmla="*/ 0 h 53"/>
                  <a:gd name="T10" fmla="*/ 49 w 49"/>
                  <a:gd name="T11" fmla="*/ 40 h 53"/>
                </a:gdLst>
                <a:ahLst/>
                <a:cxnLst>
                  <a:cxn ang="0">
                    <a:pos x="T0" y="T1"/>
                  </a:cxn>
                  <a:cxn ang="0">
                    <a:pos x="T2" y="T3"/>
                  </a:cxn>
                  <a:cxn ang="0">
                    <a:pos x="T4" y="T5"/>
                  </a:cxn>
                  <a:cxn ang="0">
                    <a:pos x="T6" y="T7"/>
                  </a:cxn>
                  <a:cxn ang="0">
                    <a:pos x="T8" y="T9"/>
                  </a:cxn>
                  <a:cxn ang="0">
                    <a:pos x="T10" y="T11"/>
                  </a:cxn>
                </a:cxnLst>
                <a:rect l="0" t="0" r="r" b="b"/>
                <a:pathLst>
                  <a:path w="49" h="53">
                    <a:moveTo>
                      <a:pt x="49" y="40"/>
                    </a:moveTo>
                    <a:lnTo>
                      <a:pt x="25" y="53"/>
                    </a:lnTo>
                    <a:lnTo>
                      <a:pt x="0" y="40"/>
                    </a:lnTo>
                    <a:lnTo>
                      <a:pt x="0" y="0"/>
                    </a:lnTo>
                    <a:lnTo>
                      <a:pt x="49" y="0"/>
                    </a:lnTo>
                    <a:lnTo>
                      <a:pt x="49"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40" name="Freeform 143"/>
              <p:cNvSpPr>
                <a:spLocks/>
              </p:cNvSpPr>
              <p:nvPr/>
            </p:nvSpPr>
            <p:spPr bwMode="auto">
              <a:xfrm>
                <a:off x="5369419" y="3600417"/>
                <a:ext cx="44450" cy="312738"/>
              </a:xfrm>
              <a:custGeom>
                <a:avLst/>
                <a:gdLst>
                  <a:gd name="T0" fmla="*/ 21 w 28"/>
                  <a:gd name="T1" fmla="*/ 15 h 197"/>
                  <a:gd name="T2" fmla="*/ 28 w 28"/>
                  <a:gd name="T3" fmla="*/ 12 h 197"/>
                  <a:gd name="T4" fmla="*/ 15 w 28"/>
                  <a:gd name="T5" fmla="*/ 0 h 197"/>
                  <a:gd name="T6" fmla="*/ 0 w 28"/>
                  <a:gd name="T7" fmla="*/ 12 h 197"/>
                  <a:gd name="T8" fmla="*/ 7 w 28"/>
                  <a:gd name="T9" fmla="*/ 15 h 197"/>
                  <a:gd name="T10" fmla="*/ 6 w 28"/>
                  <a:gd name="T11" fmla="*/ 182 h 197"/>
                  <a:gd name="T12" fmla="*/ 15 w 28"/>
                  <a:gd name="T13" fmla="*/ 197 h 197"/>
                  <a:gd name="T14" fmla="*/ 23 w 28"/>
                  <a:gd name="T15" fmla="*/ 182 h 197"/>
                  <a:gd name="T16" fmla="*/ 21 w 28"/>
                  <a:gd name="T17" fmla="*/ 1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97">
                    <a:moveTo>
                      <a:pt x="21" y="15"/>
                    </a:moveTo>
                    <a:lnTo>
                      <a:pt x="28" y="12"/>
                    </a:lnTo>
                    <a:lnTo>
                      <a:pt x="15" y="0"/>
                    </a:lnTo>
                    <a:lnTo>
                      <a:pt x="0" y="12"/>
                    </a:lnTo>
                    <a:lnTo>
                      <a:pt x="7" y="15"/>
                    </a:lnTo>
                    <a:lnTo>
                      <a:pt x="6" y="182"/>
                    </a:lnTo>
                    <a:lnTo>
                      <a:pt x="15" y="197"/>
                    </a:lnTo>
                    <a:lnTo>
                      <a:pt x="23" y="182"/>
                    </a:lnTo>
                    <a:lnTo>
                      <a:pt x="2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41" name="Freeform 144"/>
              <p:cNvSpPr>
                <a:spLocks/>
              </p:cNvSpPr>
              <p:nvPr/>
            </p:nvSpPr>
            <p:spPr bwMode="auto">
              <a:xfrm>
                <a:off x="5166219" y="3606767"/>
                <a:ext cx="168275" cy="434975"/>
              </a:xfrm>
              <a:custGeom>
                <a:avLst/>
                <a:gdLst>
                  <a:gd name="T0" fmla="*/ 141 w 141"/>
                  <a:gd name="T1" fmla="*/ 15 h 364"/>
                  <a:gd name="T2" fmla="*/ 85 w 141"/>
                  <a:gd name="T3" fmla="*/ 0 h 364"/>
                  <a:gd name="T4" fmla="*/ 0 w 141"/>
                  <a:gd name="T5" fmla="*/ 364 h 364"/>
                  <a:gd name="T6" fmla="*/ 57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2" y="10"/>
                      <a:pt x="104" y="5"/>
                      <a:pt x="85" y="0"/>
                    </a:cubicBezTo>
                    <a:cubicBezTo>
                      <a:pt x="30" y="117"/>
                      <a:pt x="12" y="235"/>
                      <a:pt x="0" y="364"/>
                    </a:cubicBezTo>
                    <a:cubicBezTo>
                      <a:pt x="57" y="364"/>
                      <a:pt x="57" y="364"/>
                      <a:pt x="57" y="364"/>
                    </a:cubicBezTo>
                    <a:cubicBezTo>
                      <a:pt x="71" y="241"/>
                      <a:pt x="88" y="128"/>
                      <a:pt x="141"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42" name="Freeform 145"/>
              <p:cNvSpPr>
                <a:spLocks/>
              </p:cNvSpPr>
              <p:nvPr/>
            </p:nvSpPr>
            <p:spPr bwMode="auto">
              <a:xfrm>
                <a:off x="5451969" y="3606767"/>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7" y="5"/>
                      <a:pt x="56" y="0"/>
                    </a:cubicBezTo>
                    <a:cubicBezTo>
                      <a:pt x="111" y="117"/>
                      <a:pt x="129" y="235"/>
                      <a:pt x="141" y="364"/>
                    </a:cubicBezTo>
                    <a:cubicBezTo>
                      <a:pt x="84" y="364"/>
                      <a:pt x="84" y="364"/>
                      <a:pt x="84" y="364"/>
                    </a:cubicBezTo>
                    <a:cubicBezTo>
                      <a:pt x="70" y="241"/>
                      <a:pt x="53" y="128"/>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43" name="Freeform 146"/>
              <p:cNvSpPr>
                <a:spLocks/>
              </p:cNvSpPr>
              <p:nvPr/>
            </p:nvSpPr>
            <p:spPr bwMode="auto">
              <a:xfrm>
                <a:off x="5288456" y="4083018"/>
                <a:ext cx="100013" cy="458788"/>
              </a:xfrm>
              <a:custGeom>
                <a:avLst/>
                <a:gdLst>
                  <a:gd name="T0" fmla="*/ 53 w 63"/>
                  <a:gd name="T1" fmla="*/ 289 h 289"/>
                  <a:gd name="T2" fmla="*/ 8 w 63"/>
                  <a:gd name="T3" fmla="*/ 289 h 289"/>
                  <a:gd name="T4" fmla="*/ 0 w 63"/>
                  <a:gd name="T5" fmla="*/ 0 h 289"/>
                  <a:gd name="T6" fmla="*/ 63 w 63"/>
                  <a:gd name="T7" fmla="*/ 0 h 289"/>
                  <a:gd name="T8" fmla="*/ 53 w 63"/>
                  <a:gd name="T9" fmla="*/ 289 h 289"/>
                </a:gdLst>
                <a:ahLst/>
                <a:cxnLst>
                  <a:cxn ang="0">
                    <a:pos x="T0" y="T1"/>
                  </a:cxn>
                  <a:cxn ang="0">
                    <a:pos x="T2" y="T3"/>
                  </a:cxn>
                  <a:cxn ang="0">
                    <a:pos x="T4" y="T5"/>
                  </a:cxn>
                  <a:cxn ang="0">
                    <a:pos x="T6" y="T7"/>
                  </a:cxn>
                  <a:cxn ang="0">
                    <a:pos x="T8" y="T9"/>
                  </a:cxn>
                </a:cxnLst>
                <a:rect l="0" t="0" r="r" b="b"/>
                <a:pathLst>
                  <a:path w="63" h="289">
                    <a:moveTo>
                      <a:pt x="53" y="289"/>
                    </a:moveTo>
                    <a:lnTo>
                      <a:pt x="8" y="289"/>
                    </a:lnTo>
                    <a:lnTo>
                      <a:pt x="0" y="0"/>
                    </a:lnTo>
                    <a:lnTo>
                      <a:pt x="63" y="0"/>
                    </a:lnTo>
                    <a:lnTo>
                      <a:pt x="53"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44" name="Freeform 147"/>
              <p:cNvSpPr>
                <a:spLocks/>
              </p:cNvSpPr>
              <p:nvPr/>
            </p:nvSpPr>
            <p:spPr bwMode="auto">
              <a:xfrm>
                <a:off x="5286869" y="4532280"/>
                <a:ext cx="98425"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45" name="Freeform 148"/>
              <p:cNvSpPr>
                <a:spLocks/>
              </p:cNvSpPr>
              <p:nvPr/>
            </p:nvSpPr>
            <p:spPr bwMode="auto">
              <a:xfrm>
                <a:off x="5393231" y="4083018"/>
                <a:ext cx="101600" cy="458788"/>
              </a:xfrm>
              <a:custGeom>
                <a:avLst/>
                <a:gdLst>
                  <a:gd name="T0" fmla="*/ 56 w 64"/>
                  <a:gd name="T1" fmla="*/ 289 h 289"/>
                  <a:gd name="T2" fmla="*/ 11 w 64"/>
                  <a:gd name="T3" fmla="*/ 289 h 289"/>
                  <a:gd name="T4" fmla="*/ 0 w 64"/>
                  <a:gd name="T5" fmla="*/ 0 h 289"/>
                  <a:gd name="T6" fmla="*/ 64 w 64"/>
                  <a:gd name="T7" fmla="*/ 0 h 289"/>
                  <a:gd name="T8" fmla="*/ 56 w 64"/>
                  <a:gd name="T9" fmla="*/ 289 h 289"/>
                </a:gdLst>
                <a:ahLst/>
                <a:cxnLst>
                  <a:cxn ang="0">
                    <a:pos x="T0" y="T1"/>
                  </a:cxn>
                  <a:cxn ang="0">
                    <a:pos x="T2" y="T3"/>
                  </a:cxn>
                  <a:cxn ang="0">
                    <a:pos x="T4" y="T5"/>
                  </a:cxn>
                  <a:cxn ang="0">
                    <a:pos x="T6" y="T7"/>
                  </a:cxn>
                  <a:cxn ang="0">
                    <a:pos x="T8" y="T9"/>
                  </a:cxn>
                </a:cxnLst>
                <a:rect l="0" t="0" r="r" b="b"/>
                <a:pathLst>
                  <a:path w="64" h="289">
                    <a:moveTo>
                      <a:pt x="56" y="289"/>
                    </a:moveTo>
                    <a:lnTo>
                      <a:pt x="11" y="289"/>
                    </a:lnTo>
                    <a:lnTo>
                      <a:pt x="0" y="0"/>
                    </a:lnTo>
                    <a:lnTo>
                      <a:pt x="64" y="0"/>
                    </a:lnTo>
                    <a:lnTo>
                      <a:pt x="56"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46" name="Freeform 149"/>
              <p:cNvSpPr>
                <a:spLocks/>
              </p:cNvSpPr>
              <p:nvPr/>
            </p:nvSpPr>
            <p:spPr bwMode="auto">
              <a:xfrm>
                <a:off x="5397994" y="4532280"/>
                <a:ext cx="96838"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47" name="Freeform 150"/>
              <p:cNvSpPr>
                <a:spLocks/>
              </p:cNvSpPr>
              <p:nvPr/>
            </p:nvSpPr>
            <p:spPr bwMode="auto">
              <a:xfrm>
                <a:off x="5174156" y="4041743"/>
                <a:ext cx="50800" cy="55563"/>
              </a:xfrm>
              <a:custGeom>
                <a:avLst/>
                <a:gdLst>
                  <a:gd name="T0" fmla="*/ 0 w 43"/>
                  <a:gd name="T1" fmla="*/ 0 h 47"/>
                  <a:gd name="T2" fmla="*/ 0 w 43"/>
                  <a:gd name="T3" fmla="*/ 26 h 47"/>
                  <a:gd name="T4" fmla="*/ 22 w 43"/>
                  <a:gd name="T5" fmla="*/ 47 h 47"/>
                  <a:gd name="T6" fmla="*/ 43 w 43"/>
                  <a:gd name="T7" fmla="*/ 26 h 47"/>
                  <a:gd name="T8" fmla="*/ 43 w 43"/>
                  <a:gd name="T9" fmla="*/ 0 h 47"/>
                  <a:gd name="T10" fmla="*/ 0 w 43"/>
                  <a:gd name="T11" fmla="*/ 0 h 47"/>
                </a:gdLst>
                <a:ahLst/>
                <a:cxnLst>
                  <a:cxn ang="0">
                    <a:pos x="T0" y="T1"/>
                  </a:cxn>
                  <a:cxn ang="0">
                    <a:pos x="T2" y="T3"/>
                  </a:cxn>
                  <a:cxn ang="0">
                    <a:pos x="T4" y="T5"/>
                  </a:cxn>
                  <a:cxn ang="0">
                    <a:pos x="T6" y="T7"/>
                  </a:cxn>
                  <a:cxn ang="0">
                    <a:pos x="T8" y="T9"/>
                  </a:cxn>
                  <a:cxn ang="0">
                    <a:pos x="T10" y="T11"/>
                  </a:cxn>
                </a:cxnLst>
                <a:rect l="0" t="0" r="r" b="b"/>
                <a:pathLst>
                  <a:path w="43" h="47">
                    <a:moveTo>
                      <a:pt x="0" y="0"/>
                    </a:moveTo>
                    <a:cubicBezTo>
                      <a:pt x="0" y="26"/>
                      <a:pt x="0" y="26"/>
                      <a:pt x="0" y="26"/>
                    </a:cubicBezTo>
                    <a:cubicBezTo>
                      <a:pt x="0" y="37"/>
                      <a:pt x="10" y="47"/>
                      <a:pt x="22" y="47"/>
                    </a:cubicBezTo>
                    <a:cubicBezTo>
                      <a:pt x="33" y="47"/>
                      <a:pt x="43" y="37"/>
                      <a:pt x="43" y="26"/>
                    </a:cubicBezTo>
                    <a:cubicBezTo>
                      <a:pt x="43" y="0"/>
                      <a:pt x="43" y="0"/>
                      <a:pt x="43"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48" name="Freeform 151"/>
              <p:cNvSpPr>
                <a:spLocks/>
              </p:cNvSpPr>
              <p:nvPr/>
            </p:nvSpPr>
            <p:spPr bwMode="auto">
              <a:xfrm>
                <a:off x="5561506" y="4041743"/>
                <a:ext cx="49213"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49" name="Freeform 152"/>
              <p:cNvSpPr>
                <a:spLocks/>
              </p:cNvSpPr>
              <p:nvPr/>
            </p:nvSpPr>
            <p:spPr bwMode="auto">
              <a:xfrm>
                <a:off x="5264644" y="3582955"/>
                <a:ext cx="254000" cy="500063"/>
              </a:xfrm>
              <a:custGeom>
                <a:avLst/>
                <a:gdLst>
                  <a:gd name="T0" fmla="*/ 105 w 160"/>
                  <a:gd name="T1" fmla="*/ 0 h 315"/>
                  <a:gd name="T2" fmla="*/ 81 w 160"/>
                  <a:gd name="T3" fmla="*/ 196 h 315"/>
                  <a:gd name="T4" fmla="*/ 56 w 160"/>
                  <a:gd name="T5" fmla="*/ 0 h 315"/>
                  <a:gd name="T6" fmla="*/ 0 w 160"/>
                  <a:gd name="T7" fmla="*/ 15 h 315"/>
                  <a:gd name="T8" fmla="*/ 3 w 160"/>
                  <a:gd name="T9" fmla="*/ 315 h 315"/>
                  <a:gd name="T10" fmla="*/ 157 w 160"/>
                  <a:gd name="T11" fmla="*/ 315 h 315"/>
                  <a:gd name="T12" fmla="*/ 160 w 160"/>
                  <a:gd name="T13" fmla="*/ 15 h 315"/>
                  <a:gd name="T14" fmla="*/ 105 w 160"/>
                  <a:gd name="T15" fmla="*/ 0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315">
                    <a:moveTo>
                      <a:pt x="105" y="0"/>
                    </a:moveTo>
                    <a:lnTo>
                      <a:pt x="81" y="196"/>
                    </a:lnTo>
                    <a:lnTo>
                      <a:pt x="56" y="0"/>
                    </a:lnTo>
                    <a:lnTo>
                      <a:pt x="0" y="15"/>
                    </a:lnTo>
                    <a:lnTo>
                      <a:pt x="3" y="315"/>
                    </a:lnTo>
                    <a:lnTo>
                      <a:pt x="157" y="315"/>
                    </a:lnTo>
                    <a:lnTo>
                      <a:pt x="160" y="15"/>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50" name="Freeform 153"/>
              <p:cNvSpPr>
                <a:spLocks/>
              </p:cNvSpPr>
              <p:nvPr/>
            </p:nvSpPr>
            <p:spPr bwMode="auto">
              <a:xfrm>
                <a:off x="5456731" y="3438492"/>
                <a:ext cx="0" cy="1588"/>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51" name="Freeform 154"/>
              <p:cNvSpPr>
                <a:spLocks/>
              </p:cNvSpPr>
              <p:nvPr/>
            </p:nvSpPr>
            <p:spPr bwMode="auto">
              <a:xfrm>
                <a:off x="5456731" y="343690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52" name="Freeform 155"/>
              <p:cNvSpPr>
                <a:spLocks/>
              </p:cNvSpPr>
              <p:nvPr/>
            </p:nvSpPr>
            <p:spPr bwMode="auto">
              <a:xfrm>
                <a:off x="5451969" y="34305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53" name="Freeform 156"/>
              <p:cNvSpPr>
                <a:spLocks/>
              </p:cNvSpPr>
              <p:nvPr/>
            </p:nvSpPr>
            <p:spPr bwMode="auto">
              <a:xfrm>
                <a:off x="5453556" y="3433730"/>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54" name="Freeform 157"/>
              <p:cNvSpPr>
                <a:spLocks/>
              </p:cNvSpPr>
              <p:nvPr/>
            </p:nvSpPr>
            <p:spPr bwMode="auto">
              <a:xfrm>
                <a:off x="5328144" y="34321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55" name="Freeform 158"/>
              <p:cNvSpPr>
                <a:spLocks/>
              </p:cNvSpPr>
              <p:nvPr/>
            </p:nvSpPr>
            <p:spPr bwMode="auto">
              <a:xfrm>
                <a:off x="5456731" y="3441667"/>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56" name="Freeform 159"/>
              <p:cNvSpPr>
                <a:spLocks/>
              </p:cNvSpPr>
              <p:nvPr/>
            </p:nvSpPr>
            <p:spPr bwMode="auto">
              <a:xfrm>
                <a:off x="5456731" y="3444842"/>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57" name="Freeform 160"/>
              <p:cNvSpPr>
                <a:spLocks/>
              </p:cNvSpPr>
              <p:nvPr/>
            </p:nvSpPr>
            <p:spPr bwMode="auto">
              <a:xfrm>
                <a:off x="5451969" y="34289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58" name="Freeform 161"/>
              <p:cNvSpPr>
                <a:spLocks/>
              </p:cNvSpPr>
              <p:nvPr/>
            </p:nvSpPr>
            <p:spPr bwMode="auto">
              <a:xfrm>
                <a:off x="5324969" y="34432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59" name="Freeform 162"/>
              <p:cNvSpPr>
                <a:spLocks/>
              </p:cNvSpPr>
              <p:nvPr/>
            </p:nvSpPr>
            <p:spPr bwMode="auto">
              <a:xfrm>
                <a:off x="5326556" y="34384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60" name="Freeform 163"/>
              <p:cNvSpPr>
                <a:spLocks/>
              </p:cNvSpPr>
              <p:nvPr/>
            </p:nvSpPr>
            <p:spPr bwMode="auto">
              <a:xfrm>
                <a:off x="5326556" y="343373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61" name="Freeform 164"/>
              <p:cNvSpPr>
                <a:spLocks/>
              </p:cNvSpPr>
              <p:nvPr/>
            </p:nvSpPr>
            <p:spPr bwMode="auto">
              <a:xfrm>
                <a:off x="5326556" y="344008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62" name="Freeform 165"/>
              <p:cNvSpPr>
                <a:spLocks/>
              </p:cNvSpPr>
              <p:nvPr/>
            </p:nvSpPr>
            <p:spPr bwMode="auto">
              <a:xfrm>
                <a:off x="5312269" y="3424205"/>
                <a:ext cx="157163" cy="139700"/>
              </a:xfrm>
              <a:custGeom>
                <a:avLst/>
                <a:gdLst>
                  <a:gd name="T0" fmla="*/ 125 w 131"/>
                  <a:gd name="T1" fmla="*/ 28 h 116"/>
                  <a:gd name="T2" fmla="*/ 121 w 131"/>
                  <a:gd name="T3" fmla="*/ 27 h 116"/>
                  <a:gd name="T4" fmla="*/ 121 w 131"/>
                  <a:gd name="T5" fmla="*/ 19 h 116"/>
                  <a:gd name="T6" fmla="*/ 121 w 131"/>
                  <a:gd name="T7" fmla="*/ 17 h 116"/>
                  <a:gd name="T8" fmla="*/ 121 w 131"/>
                  <a:gd name="T9" fmla="*/ 16 h 116"/>
                  <a:gd name="T10" fmla="*/ 121 w 131"/>
                  <a:gd name="T11" fmla="*/ 14 h 116"/>
                  <a:gd name="T12" fmla="*/ 121 w 131"/>
                  <a:gd name="T13" fmla="*/ 13 h 116"/>
                  <a:gd name="T14" fmla="*/ 120 w 131"/>
                  <a:gd name="T15" fmla="*/ 12 h 116"/>
                  <a:gd name="T16" fmla="*/ 120 w 131"/>
                  <a:gd name="T17" fmla="*/ 11 h 116"/>
                  <a:gd name="T18" fmla="*/ 120 w 131"/>
                  <a:gd name="T19" fmla="*/ 10 h 116"/>
                  <a:gd name="T20" fmla="*/ 118 w 131"/>
                  <a:gd name="T21" fmla="*/ 8 h 116"/>
                  <a:gd name="T22" fmla="*/ 118 w 131"/>
                  <a:gd name="T23" fmla="*/ 7 h 116"/>
                  <a:gd name="T24" fmla="*/ 117 w 131"/>
                  <a:gd name="T25" fmla="*/ 6 h 116"/>
                  <a:gd name="T26" fmla="*/ 117 w 131"/>
                  <a:gd name="T27" fmla="*/ 5 h 116"/>
                  <a:gd name="T28" fmla="*/ 116 w 131"/>
                  <a:gd name="T29" fmla="*/ 4 h 116"/>
                  <a:gd name="T30" fmla="*/ 116 w 131"/>
                  <a:gd name="T31" fmla="*/ 4 h 116"/>
                  <a:gd name="T32" fmla="*/ 106 w 131"/>
                  <a:gd name="T33" fmla="*/ 5 h 116"/>
                  <a:gd name="T34" fmla="*/ 88 w 131"/>
                  <a:gd name="T35" fmla="*/ 0 h 116"/>
                  <a:gd name="T36" fmla="*/ 54 w 131"/>
                  <a:gd name="T37" fmla="*/ 5 h 116"/>
                  <a:gd name="T38" fmla="*/ 18 w 131"/>
                  <a:gd name="T39" fmla="*/ 0 h 116"/>
                  <a:gd name="T40" fmla="*/ 13 w 131"/>
                  <a:gd name="T41" fmla="*/ 6 h 116"/>
                  <a:gd name="T42" fmla="*/ 13 w 131"/>
                  <a:gd name="T43" fmla="*/ 6 h 116"/>
                  <a:gd name="T44" fmla="*/ 12 w 131"/>
                  <a:gd name="T45" fmla="*/ 8 h 116"/>
                  <a:gd name="T46" fmla="*/ 12 w 131"/>
                  <a:gd name="T47" fmla="*/ 9 h 116"/>
                  <a:gd name="T48" fmla="*/ 11 w 131"/>
                  <a:gd name="T49" fmla="*/ 11 h 116"/>
                  <a:gd name="T50" fmla="*/ 11 w 131"/>
                  <a:gd name="T51" fmla="*/ 11 h 116"/>
                  <a:gd name="T52" fmla="*/ 11 w 131"/>
                  <a:gd name="T53" fmla="*/ 13 h 116"/>
                  <a:gd name="T54" fmla="*/ 11 w 131"/>
                  <a:gd name="T55" fmla="*/ 14 h 116"/>
                  <a:gd name="T56" fmla="*/ 10 w 131"/>
                  <a:gd name="T57" fmla="*/ 16 h 116"/>
                  <a:gd name="T58" fmla="*/ 10 w 131"/>
                  <a:gd name="T59" fmla="*/ 17 h 116"/>
                  <a:gd name="T60" fmla="*/ 10 w 131"/>
                  <a:gd name="T61" fmla="*/ 19 h 116"/>
                  <a:gd name="T62" fmla="*/ 10 w 131"/>
                  <a:gd name="T63" fmla="*/ 27 h 116"/>
                  <a:gd name="T64" fmla="*/ 8 w 131"/>
                  <a:gd name="T65" fmla="*/ 27 h 116"/>
                  <a:gd name="T66" fmla="*/ 0 w 131"/>
                  <a:gd name="T67" fmla="*/ 37 h 116"/>
                  <a:gd name="T68" fmla="*/ 0 w 131"/>
                  <a:gd name="T69" fmla="*/ 57 h 116"/>
                  <a:gd name="T70" fmla="*/ 10 w 131"/>
                  <a:gd name="T71" fmla="*/ 67 h 116"/>
                  <a:gd name="T72" fmla="*/ 41 w 131"/>
                  <a:gd name="T73" fmla="*/ 116 h 116"/>
                  <a:gd name="T74" fmla="*/ 90 w 131"/>
                  <a:gd name="T75" fmla="*/ 116 h 116"/>
                  <a:gd name="T76" fmla="*/ 121 w 131"/>
                  <a:gd name="T77" fmla="*/ 67 h 116"/>
                  <a:gd name="T78" fmla="*/ 131 w 131"/>
                  <a:gd name="T79" fmla="*/ 57 h 116"/>
                  <a:gd name="T80" fmla="*/ 131 w 131"/>
                  <a:gd name="T81" fmla="*/ 37 h 116"/>
                  <a:gd name="T82" fmla="*/ 125 w 131"/>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1" h="116">
                    <a:moveTo>
                      <a:pt x="125" y="28"/>
                    </a:moveTo>
                    <a:cubicBezTo>
                      <a:pt x="123" y="28"/>
                      <a:pt x="122" y="27"/>
                      <a:pt x="121" y="27"/>
                    </a:cubicBezTo>
                    <a:cubicBezTo>
                      <a:pt x="121" y="19"/>
                      <a:pt x="121" y="19"/>
                      <a:pt x="121" y="19"/>
                    </a:cubicBezTo>
                    <a:cubicBezTo>
                      <a:pt x="121" y="19"/>
                      <a:pt x="121" y="18"/>
                      <a:pt x="121" y="17"/>
                    </a:cubicBezTo>
                    <a:cubicBezTo>
                      <a:pt x="121" y="17"/>
                      <a:pt x="121" y="16"/>
                      <a:pt x="121" y="16"/>
                    </a:cubicBezTo>
                    <a:cubicBezTo>
                      <a:pt x="121" y="16"/>
                      <a:pt x="121" y="15"/>
                      <a:pt x="121" y="14"/>
                    </a:cubicBezTo>
                    <a:cubicBezTo>
                      <a:pt x="121" y="14"/>
                      <a:pt x="121" y="14"/>
                      <a:pt x="121" y="13"/>
                    </a:cubicBezTo>
                    <a:cubicBezTo>
                      <a:pt x="120" y="13"/>
                      <a:pt x="120" y="13"/>
                      <a:pt x="120" y="12"/>
                    </a:cubicBezTo>
                    <a:cubicBezTo>
                      <a:pt x="120" y="12"/>
                      <a:pt x="120" y="11"/>
                      <a:pt x="120" y="11"/>
                    </a:cubicBezTo>
                    <a:cubicBezTo>
                      <a:pt x="120" y="11"/>
                      <a:pt x="120" y="11"/>
                      <a:pt x="120" y="10"/>
                    </a:cubicBezTo>
                    <a:cubicBezTo>
                      <a:pt x="119" y="9"/>
                      <a:pt x="119" y="8"/>
                      <a:pt x="118" y="8"/>
                    </a:cubicBezTo>
                    <a:cubicBezTo>
                      <a:pt x="118" y="7"/>
                      <a:pt x="118" y="7"/>
                      <a:pt x="118" y="7"/>
                    </a:cubicBezTo>
                    <a:cubicBezTo>
                      <a:pt x="118" y="7"/>
                      <a:pt x="118" y="6"/>
                      <a:pt x="117" y="6"/>
                    </a:cubicBezTo>
                    <a:cubicBezTo>
                      <a:pt x="117" y="6"/>
                      <a:pt x="117" y="5"/>
                      <a:pt x="117" y="5"/>
                    </a:cubicBezTo>
                    <a:cubicBezTo>
                      <a:pt x="117" y="5"/>
                      <a:pt x="117" y="4"/>
                      <a:pt x="116" y="4"/>
                    </a:cubicBezTo>
                    <a:cubicBezTo>
                      <a:pt x="116" y="4"/>
                      <a:pt x="116" y="4"/>
                      <a:pt x="116" y="4"/>
                    </a:cubicBezTo>
                    <a:cubicBezTo>
                      <a:pt x="113" y="4"/>
                      <a:pt x="110" y="5"/>
                      <a:pt x="106" y="5"/>
                    </a:cubicBezTo>
                    <a:cubicBezTo>
                      <a:pt x="98" y="5"/>
                      <a:pt x="91" y="3"/>
                      <a:pt x="88" y="0"/>
                    </a:cubicBezTo>
                    <a:cubicBezTo>
                      <a:pt x="79" y="3"/>
                      <a:pt x="67" y="5"/>
                      <a:pt x="54" y="5"/>
                    </a:cubicBezTo>
                    <a:cubicBezTo>
                      <a:pt x="40" y="5"/>
                      <a:pt x="27" y="3"/>
                      <a:pt x="18" y="0"/>
                    </a:cubicBezTo>
                    <a:cubicBezTo>
                      <a:pt x="16" y="2"/>
                      <a:pt x="15" y="4"/>
                      <a:pt x="13" y="6"/>
                    </a:cubicBezTo>
                    <a:cubicBezTo>
                      <a:pt x="13" y="6"/>
                      <a:pt x="13" y="6"/>
                      <a:pt x="13" y="6"/>
                    </a:cubicBezTo>
                    <a:cubicBezTo>
                      <a:pt x="13" y="7"/>
                      <a:pt x="13" y="8"/>
                      <a:pt x="12" y="8"/>
                    </a:cubicBezTo>
                    <a:cubicBezTo>
                      <a:pt x="12" y="8"/>
                      <a:pt x="12" y="9"/>
                      <a:pt x="12" y="9"/>
                    </a:cubicBezTo>
                    <a:cubicBezTo>
                      <a:pt x="12" y="9"/>
                      <a:pt x="12" y="10"/>
                      <a:pt x="11" y="11"/>
                    </a:cubicBezTo>
                    <a:cubicBezTo>
                      <a:pt x="11" y="11"/>
                      <a:pt x="11" y="11"/>
                      <a:pt x="11" y="11"/>
                    </a:cubicBezTo>
                    <a:cubicBezTo>
                      <a:pt x="11" y="12"/>
                      <a:pt x="11" y="13"/>
                      <a:pt x="11" y="13"/>
                    </a:cubicBezTo>
                    <a:cubicBezTo>
                      <a:pt x="11" y="13"/>
                      <a:pt x="11" y="14"/>
                      <a:pt x="11" y="14"/>
                    </a:cubicBezTo>
                    <a:cubicBezTo>
                      <a:pt x="10" y="15"/>
                      <a:pt x="10" y="15"/>
                      <a:pt x="10" y="16"/>
                    </a:cubicBezTo>
                    <a:cubicBezTo>
                      <a:pt x="10" y="16"/>
                      <a:pt x="10" y="16"/>
                      <a:pt x="10" y="17"/>
                    </a:cubicBezTo>
                    <a:cubicBezTo>
                      <a:pt x="10" y="17"/>
                      <a:pt x="10" y="18"/>
                      <a:pt x="10" y="19"/>
                    </a:cubicBezTo>
                    <a:cubicBezTo>
                      <a:pt x="10" y="27"/>
                      <a:pt x="10" y="27"/>
                      <a:pt x="10" y="27"/>
                    </a:cubicBezTo>
                    <a:cubicBezTo>
                      <a:pt x="9" y="27"/>
                      <a:pt x="9" y="27"/>
                      <a:pt x="8" y="27"/>
                    </a:cubicBezTo>
                    <a:cubicBezTo>
                      <a:pt x="4" y="28"/>
                      <a:pt x="0" y="32"/>
                      <a:pt x="0" y="37"/>
                    </a:cubicBezTo>
                    <a:cubicBezTo>
                      <a:pt x="0" y="57"/>
                      <a:pt x="0" y="57"/>
                      <a:pt x="0" y="57"/>
                    </a:cubicBezTo>
                    <a:cubicBezTo>
                      <a:pt x="0" y="62"/>
                      <a:pt x="5" y="67"/>
                      <a:pt x="10" y="67"/>
                    </a:cubicBezTo>
                    <a:cubicBezTo>
                      <a:pt x="10" y="67"/>
                      <a:pt x="26" y="116"/>
                      <a:pt x="41" y="116"/>
                    </a:cubicBezTo>
                    <a:cubicBezTo>
                      <a:pt x="90" y="116"/>
                      <a:pt x="90" y="116"/>
                      <a:pt x="90" y="116"/>
                    </a:cubicBezTo>
                    <a:cubicBezTo>
                      <a:pt x="105" y="116"/>
                      <a:pt x="121" y="67"/>
                      <a:pt x="121" y="67"/>
                    </a:cubicBezTo>
                    <a:cubicBezTo>
                      <a:pt x="126" y="67"/>
                      <a:pt x="131" y="62"/>
                      <a:pt x="131" y="57"/>
                    </a:cubicBezTo>
                    <a:cubicBezTo>
                      <a:pt x="131" y="37"/>
                      <a:pt x="131" y="37"/>
                      <a:pt x="131" y="37"/>
                    </a:cubicBezTo>
                    <a:cubicBezTo>
                      <a:pt x="131" y="33"/>
                      <a:pt x="128" y="29"/>
                      <a:pt x="125"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grpSp>
      </p:grpSp>
      <p:sp>
        <p:nvSpPr>
          <p:cNvPr id="64" name="Freeform 111"/>
          <p:cNvSpPr>
            <a:spLocks/>
          </p:cNvSpPr>
          <p:nvPr/>
        </p:nvSpPr>
        <p:spPr bwMode="auto">
          <a:xfrm>
            <a:off x="7985370" y="3859890"/>
            <a:ext cx="1716959" cy="3885133"/>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accent4">
              <a:lumMod val="75000"/>
            </a:schemeClr>
          </a:solidFill>
          <a:ln>
            <a:noFill/>
          </a:ln>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65" name="Freeform 113"/>
          <p:cNvSpPr>
            <a:spLocks/>
          </p:cNvSpPr>
          <p:nvPr/>
        </p:nvSpPr>
        <p:spPr bwMode="auto">
          <a:xfrm>
            <a:off x="7239189" y="3530361"/>
            <a:ext cx="1305452" cy="3903921"/>
          </a:xfrm>
          <a:custGeom>
            <a:avLst/>
            <a:gdLst>
              <a:gd name="T0" fmla="*/ 230 w 279"/>
              <a:gd name="T1" fmla="*/ 169 h 833"/>
              <a:gd name="T2" fmla="*/ 166 w 279"/>
              <a:gd name="T3" fmla="*/ 162 h 833"/>
              <a:gd name="T4" fmla="*/ 160 w 279"/>
              <a:gd name="T5" fmla="*/ 156 h 833"/>
              <a:gd name="T6" fmla="*/ 209 w 279"/>
              <a:gd name="T7" fmla="*/ 133 h 833"/>
              <a:gd name="T8" fmla="*/ 189 w 279"/>
              <a:gd name="T9" fmla="*/ 123 h 833"/>
              <a:gd name="T10" fmla="*/ 197 w 279"/>
              <a:gd name="T11" fmla="*/ 97 h 833"/>
              <a:gd name="T12" fmla="*/ 197 w 279"/>
              <a:gd name="T13" fmla="*/ 96 h 833"/>
              <a:gd name="T14" fmla="*/ 172 w 279"/>
              <a:gd name="T15" fmla="*/ 24 h 833"/>
              <a:gd name="T16" fmla="*/ 81 w 279"/>
              <a:gd name="T17" fmla="*/ 64 h 833"/>
              <a:gd name="T18" fmla="*/ 88 w 279"/>
              <a:gd name="T19" fmla="*/ 96 h 833"/>
              <a:gd name="T20" fmla="*/ 84 w 279"/>
              <a:gd name="T21" fmla="*/ 123 h 833"/>
              <a:gd name="T22" fmla="*/ 98 w 279"/>
              <a:gd name="T23" fmla="*/ 153 h 833"/>
              <a:gd name="T24" fmla="*/ 122 w 279"/>
              <a:gd name="T25" fmla="*/ 162 h 833"/>
              <a:gd name="T26" fmla="*/ 51 w 279"/>
              <a:gd name="T27" fmla="*/ 169 h 833"/>
              <a:gd name="T28" fmla="*/ 51 w 279"/>
              <a:gd name="T29" fmla="*/ 169 h 833"/>
              <a:gd name="T30" fmla="*/ 5 w 279"/>
              <a:gd name="T31" fmla="*/ 383 h 833"/>
              <a:gd name="T32" fmla="*/ 18 w 279"/>
              <a:gd name="T33" fmla="*/ 411 h 833"/>
              <a:gd name="T34" fmla="*/ 31 w 279"/>
              <a:gd name="T35" fmla="*/ 383 h 833"/>
              <a:gd name="T36" fmla="*/ 56 w 279"/>
              <a:gd name="T37" fmla="*/ 258 h 833"/>
              <a:gd name="T38" fmla="*/ 65 w 279"/>
              <a:gd name="T39" fmla="*/ 629 h 833"/>
              <a:gd name="T40" fmla="*/ 96 w 279"/>
              <a:gd name="T41" fmla="*/ 820 h 833"/>
              <a:gd name="T42" fmla="*/ 97 w 279"/>
              <a:gd name="T43" fmla="*/ 833 h 833"/>
              <a:gd name="T44" fmla="*/ 138 w 279"/>
              <a:gd name="T45" fmla="*/ 833 h 833"/>
              <a:gd name="T46" fmla="*/ 138 w 279"/>
              <a:gd name="T47" fmla="*/ 629 h 833"/>
              <a:gd name="T48" fmla="*/ 153 w 279"/>
              <a:gd name="T49" fmla="*/ 820 h 833"/>
              <a:gd name="T50" fmla="*/ 154 w 279"/>
              <a:gd name="T51" fmla="*/ 833 h 833"/>
              <a:gd name="T52" fmla="*/ 195 w 279"/>
              <a:gd name="T53" fmla="*/ 833 h 833"/>
              <a:gd name="T54" fmla="*/ 195 w 279"/>
              <a:gd name="T55" fmla="*/ 629 h 833"/>
              <a:gd name="T56" fmla="*/ 216 w 279"/>
              <a:gd name="T57" fmla="*/ 438 h 833"/>
              <a:gd name="T58" fmla="*/ 245 w 279"/>
              <a:gd name="T59" fmla="*/ 383 h 833"/>
              <a:gd name="T60" fmla="*/ 249 w 279"/>
              <a:gd name="T61" fmla="*/ 398 h 833"/>
              <a:gd name="T62" fmla="*/ 274 w 279"/>
              <a:gd name="T63" fmla="*/ 398 h 833"/>
              <a:gd name="T64" fmla="*/ 279 w 279"/>
              <a:gd name="T65" fmla="*/ 38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9" h="833">
                <a:moveTo>
                  <a:pt x="230" y="169"/>
                </a:moveTo>
                <a:cubicBezTo>
                  <a:pt x="230" y="169"/>
                  <a:pt x="230" y="169"/>
                  <a:pt x="230" y="169"/>
                </a:cubicBezTo>
                <a:cubicBezTo>
                  <a:pt x="166" y="162"/>
                  <a:pt x="166" y="162"/>
                  <a:pt x="166" y="162"/>
                </a:cubicBezTo>
                <a:cubicBezTo>
                  <a:pt x="166" y="162"/>
                  <a:pt x="166" y="162"/>
                  <a:pt x="166" y="162"/>
                </a:cubicBezTo>
                <a:cubicBezTo>
                  <a:pt x="159" y="162"/>
                  <a:pt x="159" y="162"/>
                  <a:pt x="159" y="162"/>
                </a:cubicBezTo>
                <a:cubicBezTo>
                  <a:pt x="160" y="156"/>
                  <a:pt x="160" y="156"/>
                  <a:pt x="160" y="156"/>
                </a:cubicBezTo>
                <a:cubicBezTo>
                  <a:pt x="168" y="156"/>
                  <a:pt x="176" y="155"/>
                  <a:pt x="188" y="153"/>
                </a:cubicBezTo>
                <a:cubicBezTo>
                  <a:pt x="206" y="150"/>
                  <a:pt x="208" y="140"/>
                  <a:pt x="209" y="133"/>
                </a:cubicBezTo>
                <a:cubicBezTo>
                  <a:pt x="210" y="125"/>
                  <a:pt x="205" y="114"/>
                  <a:pt x="202" y="123"/>
                </a:cubicBezTo>
                <a:cubicBezTo>
                  <a:pt x="199" y="132"/>
                  <a:pt x="191" y="129"/>
                  <a:pt x="189" y="123"/>
                </a:cubicBezTo>
                <a:cubicBezTo>
                  <a:pt x="188" y="119"/>
                  <a:pt x="191" y="110"/>
                  <a:pt x="194" y="103"/>
                </a:cubicBezTo>
                <a:cubicBezTo>
                  <a:pt x="195" y="101"/>
                  <a:pt x="196" y="99"/>
                  <a:pt x="197" y="97"/>
                </a:cubicBezTo>
                <a:cubicBezTo>
                  <a:pt x="197" y="96"/>
                  <a:pt x="197" y="96"/>
                  <a:pt x="197" y="96"/>
                </a:cubicBezTo>
                <a:cubicBezTo>
                  <a:pt x="197" y="96"/>
                  <a:pt x="197" y="96"/>
                  <a:pt x="197" y="96"/>
                </a:cubicBezTo>
                <a:cubicBezTo>
                  <a:pt x="200" y="89"/>
                  <a:pt x="201" y="82"/>
                  <a:pt x="201" y="74"/>
                </a:cubicBezTo>
                <a:cubicBezTo>
                  <a:pt x="201" y="50"/>
                  <a:pt x="189" y="30"/>
                  <a:pt x="172" y="24"/>
                </a:cubicBezTo>
                <a:cubicBezTo>
                  <a:pt x="162" y="9"/>
                  <a:pt x="148" y="0"/>
                  <a:pt x="132" y="0"/>
                </a:cubicBezTo>
                <a:cubicBezTo>
                  <a:pt x="104" y="0"/>
                  <a:pt x="81" y="29"/>
                  <a:pt x="81" y="64"/>
                </a:cubicBezTo>
                <a:cubicBezTo>
                  <a:pt x="81" y="76"/>
                  <a:pt x="83" y="87"/>
                  <a:pt x="88" y="96"/>
                </a:cubicBezTo>
                <a:cubicBezTo>
                  <a:pt x="88" y="96"/>
                  <a:pt x="88" y="96"/>
                  <a:pt x="88" y="96"/>
                </a:cubicBezTo>
                <a:cubicBezTo>
                  <a:pt x="88" y="96"/>
                  <a:pt x="99" y="117"/>
                  <a:pt x="96" y="123"/>
                </a:cubicBezTo>
                <a:cubicBezTo>
                  <a:pt x="94" y="129"/>
                  <a:pt x="87" y="132"/>
                  <a:pt x="84" y="123"/>
                </a:cubicBezTo>
                <a:cubicBezTo>
                  <a:pt x="80" y="114"/>
                  <a:pt x="76" y="125"/>
                  <a:pt x="76" y="133"/>
                </a:cubicBezTo>
                <a:cubicBezTo>
                  <a:pt x="77" y="140"/>
                  <a:pt x="79" y="150"/>
                  <a:pt x="98" y="153"/>
                </a:cubicBezTo>
                <a:cubicBezTo>
                  <a:pt x="107" y="155"/>
                  <a:pt x="114" y="156"/>
                  <a:pt x="121" y="156"/>
                </a:cubicBezTo>
                <a:cubicBezTo>
                  <a:pt x="122" y="162"/>
                  <a:pt x="122" y="162"/>
                  <a:pt x="122" y="162"/>
                </a:cubicBezTo>
                <a:cubicBezTo>
                  <a:pt x="115" y="162"/>
                  <a:pt x="115" y="162"/>
                  <a:pt x="115" y="162"/>
                </a:cubicBezTo>
                <a:cubicBezTo>
                  <a:pt x="51" y="169"/>
                  <a:pt x="51" y="169"/>
                  <a:pt x="51" y="169"/>
                </a:cubicBezTo>
                <a:cubicBezTo>
                  <a:pt x="51" y="169"/>
                  <a:pt x="51" y="169"/>
                  <a:pt x="51" y="169"/>
                </a:cubicBezTo>
                <a:cubicBezTo>
                  <a:pt x="51" y="169"/>
                  <a:pt x="51" y="169"/>
                  <a:pt x="51" y="169"/>
                </a:cubicBezTo>
                <a:cubicBezTo>
                  <a:pt x="18" y="238"/>
                  <a:pt x="8" y="307"/>
                  <a:pt x="0" y="383"/>
                </a:cubicBezTo>
                <a:cubicBezTo>
                  <a:pt x="5" y="383"/>
                  <a:pt x="5" y="383"/>
                  <a:pt x="5" y="383"/>
                </a:cubicBezTo>
                <a:cubicBezTo>
                  <a:pt x="5" y="398"/>
                  <a:pt x="5" y="398"/>
                  <a:pt x="5" y="398"/>
                </a:cubicBezTo>
                <a:cubicBezTo>
                  <a:pt x="5" y="405"/>
                  <a:pt x="11" y="411"/>
                  <a:pt x="18" y="411"/>
                </a:cubicBezTo>
                <a:cubicBezTo>
                  <a:pt x="25" y="411"/>
                  <a:pt x="31" y="405"/>
                  <a:pt x="31" y="398"/>
                </a:cubicBezTo>
                <a:cubicBezTo>
                  <a:pt x="31" y="383"/>
                  <a:pt x="31" y="383"/>
                  <a:pt x="31" y="383"/>
                </a:cubicBezTo>
                <a:cubicBezTo>
                  <a:pt x="35" y="383"/>
                  <a:pt x="35" y="383"/>
                  <a:pt x="35" y="383"/>
                </a:cubicBezTo>
                <a:cubicBezTo>
                  <a:pt x="40" y="339"/>
                  <a:pt x="46" y="298"/>
                  <a:pt x="56" y="258"/>
                </a:cubicBezTo>
                <a:cubicBezTo>
                  <a:pt x="65" y="438"/>
                  <a:pt x="65" y="438"/>
                  <a:pt x="65" y="438"/>
                </a:cubicBezTo>
                <a:cubicBezTo>
                  <a:pt x="65" y="629"/>
                  <a:pt x="65" y="629"/>
                  <a:pt x="65" y="629"/>
                </a:cubicBezTo>
                <a:cubicBezTo>
                  <a:pt x="91" y="629"/>
                  <a:pt x="91" y="629"/>
                  <a:pt x="91" y="629"/>
                </a:cubicBezTo>
                <a:cubicBezTo>
                  <a:pt x="96" y="820"/>
                  <a:pt x="96" y="820"/>
                  <a:pt x="96" y="820"/>
                </a:cubicBezTo>
                <a:cubicBezTo>
                  <a:pt x="93" y="823"/>
                  <a:pt x="92" y="828"/>
                  <a:pt x="92" y="833"/>
                </a:cubicBezTo>
                <a:cubicBezTo>
                  <a:pt x="97" y="833"/>
                  <a:pt x="97" y="833"/>
                  <a:pt x="97" y="833"/>
                </a:cubicBezTo>
                <a:cubicBezTo>
                  <a:pt x="133" y="833"/>
                  <a:pt x="133" y="833"/>
                  <a:pt x="133" y="833"/>
                </a:cubicBezTo>
                <a:cubicBezTo>
                  <a:pt x="138" y="833"/>
                  <a:pt x="138" y="833"/>
                  <a:pt x="138" y="833"/>
                </a:cubicBezTo>
                <a:cubicBezTo>
                  <a:pt x="138" y="828"/>
                  <a:pt x="136" y="823"/>
                  <a:pt x="133" y="820"/>
                </a:cubicBezTo>
                <a:cubicBezTo>
                  <a:pt x="138" y="629"/>
                  <a:pt x="138" y="629"/>
                  <a:pt x="138" y="629"/>
                </a:cubicBezTo>
                <a:cubicBezTo>
                  <a:pt x="149" y="629"/>
                  <a:pt x="149" y="629"/>
                  <a:pt x="149" y="629"/>
                </a:cubicBezTo>
                <a:cubicBezTo>
                  <a:pt x="153" y="820"/>
                  <a:pt x="153" y="820"/>
                  <a:pt x="153" y="820"/>
                </a:cubicBezTo>
                <a:cubicBezTo>
                  <a:pt x="151" y="823"/>
                  <a:pt x="149" y="828"/>
                  <a:pt x="149" y="833"/>
                </a:cubicBezTo>
                <a:cubicBezTo>
                  <a:pt x="154" y="833"/>
                  <a:pt x="154" y="833"/>
                  <a:pt x="154" y="833"/>
                </a:cubicBezTo>
                <a:cubicBezTo>
                  <a:pt x="190" y="833"/>
                  <a:pt x="190" y="833"/>
                  <a:pt x="190" y="833"/>
                </a:cubicBezTo>
                <a:cubicBezTo>
                  <a:pt x="195" y="833"/>
                  <a:pt x="195" y="833"/>
                  <a:pt x="195" y="833"/>
                </a:cubicBezTo>
                <a:cubicBezTo>
                  <a:pt x="195" y="828"/>
                  <a:pt x="193" y="823"/>
                  <a:pt x="190" y="820"/>
                </a:cubicBezTo>
                <a:cubicBezTo>
                  <a:pt x="195" y="629"/>
                  <a:pt x="195" y="629"/>
                  <a:pt x="195" y="629"/>
                </a:cubicBezTo>
                <a:cubicBezTo>
                  <a:pt x="216" y="629"/>
                  <a:pt x="216" y="629"/>
                  <a:pt x="216" y="629"/>
                </a:cubicBezTo>
                <a:cubicBezTo>
                  <a:pt x="216" y="438"/>
                  <a:pt x="216" y="438"/>
                  <a:pt x="216" y="438"/>
                </a:cubicBezTo>
                <a:cubicBezTo>
                  <a:pt x="225" y="259"/>
                  <a:pt x="225" y="259"/>
                  <a:pt x="225" y="259"/>
                </a:cubicBezTo>
                <a:cubicBezTo>
                  <a:pt x="235" y="299"/>
                  <a:pt x="240" y="340"/>
                  <a:pt x="245" y="383"/>
                </a:cubicBezTo>
                <a:cubicBezTo>
                  <a:pt x="249" y="383"/>
                  <a:pt x="249" y="383"/>
                  <a:pt x="249" y="383"/>
                </a:cubicBezTo>
                <a:cubicBezTo>
                  <a:pt x="249" y="398"/>
                  <a:pt x="249" y="398"/>
                  <a:pt x="249" y="398"/>
                </a:cubicBezTo>
                <a:cubicBezTo>
                  <a:pt x="249" y="405"/>
                  <a:pt x="255" y="411"/>
                  <a:pt x="262" y="411"/>
                </a:cubicBezTo>
                <a:cubicBezTo>
                  <a:pt x="269" y="411"/>
                  <a:pt x="274" y="405"/>
                  <a:pt x="274" y="398"/>
                </a:cubicBezTo>
                <a:cubicBezTo>
                  <a:pt x="274" y="383"/>
                  <a:pt x="274" y="383"/>
                  <a:pt x="274" y="383"/>
                </a:cubicBezTo>
                <a:cubicBezTo>
                  <a:pt x="279" y="383"/>
                  <a:pt x="279" y="383"/>
                  <a:pt x="279" y="383"/>
                </a:cubicBezTo>
                <a:cubicBezTo>
                  <a:pt x="272" y="307"/>
                  <a:pt x="262" y="238"/>
                  <a:pt x="230" y="169"/>
                </a:cubicBezTo>
                <a:close/>
              </a:path>
            </a:pathLst>
          </a:custGeom>
          <a:solidFill>
            <a:schemeClr val="accent4">
              <a:lumMod val="75000"/>
            </a:schemeClr>
          </a:solidFill>
          <a:ln>
            <a:noFill/>
          </a:ln>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grpSp>
        <p:nvGrpSpPr>
          <p:cNvPr id="66" name="Group 65"/>
          <p:cNvGrpSpPr/>
          <p:nvPr/>
        </p:nvGrpSpPr>
        <p:grpSpPr>
          <a:xfrm>
            <a:off x="4562990" y="3133594"/>
            <a:ext cx="1646522" cy="4432949"/>
            <a:chOff x="4763661" y="2954623"/>
            <a:chExt cx="1015788" cy="2734817"/>
          </a:xfrm>
        </p:grpSpPr>
        <p:sp>
          <p:nvSpPr>
            <p:cNvPr id="67" name="Rectangle 3"/>
            <p:cNvSpPr/>
            <p:nvPr/>
          </p:nvSpPr>
          <p:spPr bwMode="auto">
            <a:xfrm>
              <a:off x="5168899" y="3419473"/>
              <a:ext cx="197831" cy="874368"/>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 name="connsiteX0" fmla="*/ 0 w 193796"/>
                <a:gd name="connsiteY0" fmla="*/ 3897 h 848968"/>
                <a:gd name="connsiteX1" fmla="*/ 94632 w 193796"/>
                <a:gd name="connsiteY1" fmla="*/ 0 h 848968"/>
                <a:gd name="connsiteX2" fmla="*/ 186972 w 193796"/>
                <a:gd name="connsiteY2" fmla="*/ 959 h 848968"/>
                <a:gd name="connsiteX3" fmla="*/ 193796 w 193796"/>
                <a:gd name="connsiteY3" fmla="*/ 848968 h 848968"/>
                <a:gd name="connsiteX4" fmla="*/ 19761 w 193796"/>
                <a:gd name="connsiteY4" fmla="*/ 848968 h 848968"/>
                <a:gd name="connsiteX5" fmla="*/ 0 w 193796"/>
                <a:gd name="connsiteY5" fmla="*/ 3897 h 848968"/>
                <a:gd name="connsiteX0" fmla="*/ 0 w 193796"/>
                <a:gd name="connsiteY0" fmla="*/ 29297 h 874368"/>
                <a:gd name="connsiteX1" fmla="*/ 94632 w 193796"/>
                <a:gd name="connsiteY1" fmla="*/ 0 h 874368"/>
                <a:gd name="connsiteX2" fmla="*/ 186972 w 193796"/>
                <a:gd name="connsiteY2" fmla="*/ 26359 h 874368"/>
                <a:gd name="connsiteX3" fmla="*/ 193796 w 193796"/>
                <a:gd name="connsiteY3" fmla="*/ 874368 h 874368"/>
                <a:gd name="connsiteX4" fmla="*/ 19761 w 193796"/>
                <a:gd name="connsiteY4" fmla="*/ 874368 h 874368"/>
                <a:gd name="connsiteX5" fmla="*/ 0 w 193796"/>
                <a:gd name="connsiteY5" fmla="*/ 29297 h 874368"/>
                <a:gd name="connsiteX0" fmla="*/ 4103 w 197899"/>
                <a:gd name="connsiteY0" fmla="*/ 29297 h 874368"/>
                <a:gd name="connsiteX1" fmla="*/ 310 w 197899"/>
                <a:gd name="connsiteY1" fmla="*/ 41275 h 874368"/>
                <a:gd name="connsiteX2" fmla="*/ 98735 w 197899"/>
                <a:gd name="connsiteY2" fmla="*/ 0 h 874368"/>
                <a:gd name="connsiteX3" fmla="*/ 191075 w 197899"/>
                <a:gd name="connsiteY3" fmla="*/ 26359 h 874368"/>
                <a:gd name="connsiteX4" fmla="*/ 197899 w 197899"/>
                <a:gd name="connsiteY4" fmla="*/ 874368 h 874368"/>
                <a:gd name="connsiteX5" fmla="*/ 23864 w 197899"/>
                <a:gd name="connsiteY5" fmla="*/ 874368 h 874368"/>
                <a:gd name="connsiteX6" fmla="*/ 4103 w 197899"/>
                <a:gd name="connsiteY6" fmla="*/ 29297 h 874368"/>
                <a:gd name="connsiteX0" fmla="*/ 4103 w 198141"/>
                <a:gd name="connsiteY0" fmla="*/ 29297 h 874368"/>
                <a:gd name="connsiteX1" fmla="*/ 310 w 198141"/>
                <a:gd name="connsiteY1" fmla="*/ 41275 h 874368"/>
                <a:gd name="connsiteX2" fmla="*/ 98735 w 198141"/>
                <a:gd name="connsiteY2" fmla="*/ 0 h 874368"/>
                <a:gd name="connsiteX3" fmla="*/ 197425 w 198141"/>
                <a:gd name="connsiteY3" fmla="*/ 45409 h 874368"/>
                <a:gd name="connsiteX4" fmla="*/ 197899 w 198141"/>
                <a:gd name="connsiteY4" fmla="*/ 874368 h 874368"/>
                <a:gd name="connsiteX5" fmla="*/ 23864 w 198141"/>
                <a:gd name="connsiteY5" fmla="*/ 874368 h 874368"/>
                <a:gd name="connsiteX6" fmla="*/ 4103 w 198141"/>
                <a:gd name="connsiteY6" fmla="*/ 29297 h 874368"/>
                <a:gd name="connsiteX0" fmla="*/ 23554 w 197831"/>
                <a:gd name="connsiteY0" fmla="*/ 874368 h 874368"/>
                <a:gd name="connsiteX1" fmla="*/ 0 w 197831"/>
                <a:gd name="connsiteY1" fmla="*/ 41275 h 874368"/>
                <a:gd name="connsiteX2" fmla="*/ 98425 w 197831"/>
                <a:gd name="connsiteY2" fmla="*/ 0 h 874368"/>
                <a:gd name="connsiteX3" fmla="*/ 197115 w 197831"/>
                <a:gd name="connsiteY3" fmla="*/ 45409 h 874368"/>
                <a:gd name="connsiteX4" fmla="*/ 197589 w 197831"/>
                <a:gd name="connsiteY4" fmla="*/ 874368 h 874368"/>
                <a:gd name="connsiteX5" fmla="*/ 23554 w 197831"/>
                <a:gd name="connsiteY5" fmla="*/ 874368 h 87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831" h="874368">
                  <a:moveTo>
                    <a:pt x="23554" y="874368"/>
                  </a:moveTo>
                  <a:lnTo>
                    <a:pt x="0" y="41275"/>
                  </a:lnTo>
                  <a:lnTo>
                    <a:pt x="98425" y="0"/>
                  </a:lnTo>
                  <a:lnTo>
                    <a:pt x="197115" y="45409"/>
                  </a:lnTo>
                  <a:cubicBezTo>
                    <a:pt x="199390" y="328079"/>
                    <a:pt x="195314" y="591698"/>
                    <a:pt x="197589" y="874368"/>
                  </a:cubicBezTo>
                  <a:lnTo>
                    <a:pt x="23554" y="87436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8" name="Group 67"/>
            <p:cNvGrpSpPr/>
            <p:nvPr/>
          </p:nvGrpSpPr>
          <p:grpSpPr>
            <a:xfrm>
              <a:off x="4763661" y="2954623"/>
              <a:ext cx="1015788" cy="2734817"/>
              <a:chOff x="5166219" y="3359117"/>
              <a:chExt cx="454025" cy="1222376"/>
            </a:xfrm>
          </p:grpSpPr>
          <p:sp>
            <p:nvSpPr>
              <p:cNvPr id="69" name="Freeform 140"/>
              <p:cNvSpPr>
                <a:spLocks/>
              </p:cNvSpPr>
              <p:nvPr/>
            </p:nvSpPr>
            <p:spPr bwMode="auto">
              <a:xfrm>
                <a:off x="5321794" y="3378167"/>
                <a:ext cx="153988" cy="185738"/>
              </a:xfrm>
              <a:custGeom>
                <a:avLst/>
                <a:gdLst>
                  <a:gd name="T0" fmla="*/ 116 w 128"/>
                  <a:gd name="T1" fmla="*/ 88 h 156"/>
                  <a:gd name="T2" fmla="*/ 46 w 128"/>
                  <a:gd name="T3" fmla="*/ 146 h 156"/>
                  <a:gd name="T4" fmla="*/ 12 w 128"/>
                  <a:gd name="T5" fmla="*/ 60 h 156"/>
                  <a:gd name="T6" fmla="*/ 90 w 128"/>
                  <a:gd name="T7" fmla="*/ 10 h 156"/>
                  <a:gd name="T8" fmla="*/ 116 w 128"/>
                  <a:gd name="T9" fmla="*/ 88 h 156"/>
                </a:gdLst>
                <a:ahLst/>
                <a:cxnLst>
                  <a:cxn ang="0">
                    <a:pos x="T0" y="T1"/>
                  </a:cxn>
                  <a:cxn ang="0">
                    <a:pos x="T2" y="T3"/>
                  </a:cxn>
                  <a:cxn ang="0">
                    <a:pos x="T4" y="T5"/>
                  </a:cxn>
                  <a:cxn ang="0">
                    <a:pos x="T6" y="T7"/>
                  </a:cxn>
                  <a:cxn ang="0">
                    <a:pos x="T8" y="T9"/>
                  </a:cxn>
                </a:cxnLst>
                <a:rect l="0" t="0" r="r" b="b"/>
                <a:pathLst>
                  <a:path w="128" h="156">
                    <a:moveTo>
                      <a:pt x="116" y="88"/>
                    </a:moveTo>
                    <a:cubicBezTo>
                      <a:pt x="104" y="126"/>
                      <a:pt x="76" y="156"/>
                      <a:pt x="46" y="146"/>
                    </a:cubicBezTo>
                    <a:cubicBezTo>
                      <a:pt x="15" y="136"/>
                      <a:pt x="0" y="97"/>
                      <a:pt x="12" y="60"/>
                    </a:cubicBezTo>
                    <a:cubicBezTo>
                      <a:pt x="25" y="22"/>
                      <a:pt x="60" y="0"/>
                      <a:pt x="90" y="10"/>
                    </a:cubicBezTo>
                    <a:cubicBezTo>
                      <a:pt x="121" y="20"/>
                      <a:pt x="128" y="51"/>
                      <a:pt x="116" y="8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70" name="Freeform 141"/>
              <p:cNvSpPr>
                <a:spLocks/>
              </p:cNvSpPr>
              <p:nvPr/>
            </p:nvSpPr>
            <p:spPr bwMode="auto">
              <a:xfrm>
                <a:off x="5301156" y="3359117"/>
                <a:ext cx="153988" cy="171450"/>
              </a:xfrm>
              <a:custGeom>
                <a:avLst/>
                <a:gdLst>
                  <a:gd name="T0" fmla="*/ 109 w 128"/>
                  <a:gd name="T1" fmla="*/ 46 h 144"/>
                  <a:gd name="T2" fmla="*/ 98 w 128"/>
                  <a:gd name="T3" fmla="*/ 130 h 144"/>
                  <a:gd name="T4" fmla="*/ 19 w 128"/>
                  <a:gd name="T5" fmla="*/ 99 h 144"/>
                  <a:gd name="T6" fmla="*/ 30 w 128"/>
                  <a:gd name="T7" fmla="*/ 14 h 144"/>
                  <a:gd name="T8" fmla="*/ 109 w 128"/>
                  <a:gd name="T9" fmla="*/ 46 h 144"/>
                </a:gdLst>
                <a:ahLst/>
                <a:cxnLst>
                  <a:cxn ang="0">
                    <a:pos x="T0" y="T1"/>
                  </a:cxn>
                  <a:cxn ang="0">
                    <a:pos x="T2" y="T3"/>
                  </a:cxn>
                  <a:cxn ang="0">
                    <a:pos x="T4" y="T5"/>
                  </a:cxn>
                  <a:cxn ang="0">
                    <a:pos x="T6" y="T7"/>
                  </a:cxn>
                  <a:cxn ang="0">
                    <a:pos x="T8" y="T9"/>
                  </a:cxn>
                </a:cxnLst>
                <a:rect l="0" t="0" r="r" b="b"/>
                <a:pathLst>
                  <a:path w="128" h="144">
                    <a:moveTo>
                      <a:pt x="109" y="46"/>
                    </a:moveTo>
                    <a:cubicBezTo>
                      <a:pt x="128" y="77"/>
                      <a:pt x="123" y="115"/>
                      <a:pt x="98" y="130"/>
                    </a:cubicBezTo>
                    <a:cubicBezTo>
                      <a:pt x="73" y="144"/>
                      <a:pt x="37" y="130"/>
                      <a:pt x="19" y="99"/>
                    </a:cubicBezTo>
                    <a:cubicBezTo>
                      <a:pt x="0" y="67"/>
                      <a:pt x="5" y="29"/>
                      <a:pt x="30" y="14"/>
                    </a:cubicBezTo>
                    <a:cubicBezTo>
                      <a:pt x="55" y="0"/>
                      <a:pt x="90" y="14"/>
                      <a:pt x="109" y="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71" name="Freeform 142"/>
              <p:cNvSpPr>
                <a:spLocks/>
              </p:cNvSpPr>
              <p:nvPr/>
            </p:nvSpPr>
            <p:spPr bwMode="auto">
              <a:xfrm>
                <a:off x="5353544" y="3519455"/>
                <a:ext cx="77788" cy="84138"/>
              </a:xfrm>
              <a:custGeom>
                <a:avLst/>
                <a:gdLst>
                  <a:gd name="T0" fmla="*/ 49 w 49"/>
                  <a:gd name="T1" fmla="*/ 40 h 53"/>
                  <a:gd name="T2" fmla="*/ 25 w 49"/>
                  <a:gd name="T3" fmla="*/ 53 h 53"/>
                  <a:gd name="T4" fmla="*/ 0 w 49"/>
                  <a:gd name="T5" fmla="*/ 40 h 53"/>
                  <a:gd name="T6" fmla="*/ 0 w 49"/>
                  <a:gd name="T7" fmla="*/ 0 h 53"/>
                  <a:gd name="T8" fmla="*/ 49 w 49"/>
                  <a:gd name="T9" fmla="*/ 0 h 53"/>
                  <a:gd name="T10" fmla="*/ 49 w 49"/>
                  <a:gd name="T11" fmla="*/ 40 h 53"/>
                </a:gdLst>
                <a:ahLst/>
                <a:cxnLst>
                  <a:cxn ang="0">
                    <a:pos x="T0" y="T1"/>
                  </a:cxn>
                  <a:cxn ang="0">
                    <a:pos x="T2" y="T3"/>
                  </a:cxn>
                  <a:cxn ang="0">
                    <a:pos x="T4" y="T5"/>
                  </a:cxn>
                  <a:cxn ang="0">
                    <a:pos x="T6" y="T7"/>
                  </a:cxn>
                  <a:cxn ang="0">
                    <a:pos x="T8" y="T9"/>
                  </a:cxn>
                  <a:cxn ang="0">
                    <a:pos x="T10" y="T11"/>
                  </a:cxn>
                </a:cxnLst>
                <a:rect l="0" t="0" r="r" b="b"/>
                <a:pathLst>
                  <a:path w="49" h="53">
                    <a:moveTo>
                      <a:pt x="49" y="40"/>
                    </a:moveTo>
                    <a:lnTo>
                      <a:pt x="25" y="53"/>
                    </a:lnTo>
                    <a:lnTo>
                      <a:pt x="0" y="40"/>
                    </a:lnTo>
                    <a:lnTo>
                      <a:pt x="0" y="0"/>
                    </a:lnTo>
                    <a:lnTo>
                      <a:pt x="49" y="0"/>
                    </a:lnTo>
                    <a:lnTo>
                      <a:pt x="49" y="4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72" name="Freeform 143"/>
              <p:cNvSpPr>
                <a:spLocks/>
              </p:cNvSpPr>
              <p:nvPr/>
            </p:nvSpPr>
            <p:spPr bwMode="auto">
              <a:xfrm>
                <a:off x="5369419" y="3600417"/>
                <a:ext cx="44450" cy="312738"/>
              </a:xfrm>
              <a:custGeom>
                <a:avLst/>
                <a:gdLst>
                  <a:gd name="T0" fmla="*/ 21 w 28"/>
                  <a:gd name="T1" fmla="*/ 15 h 197"/>
                  <a:gd name="T2" fmla="*/ 28 w 28"/>
                  <a:gd name="T3" fmla="*/ 12 h 197"/>
                  <a:gd name="T4" fmla="*/ 15 w 28"/>
                  <a:gd name="T5" fmla="*/ 0 h 197"/>
                  <a:gd name="T6" fmla="*/ 0 w 28"/>
                  <a:gd name="T7" fmla="*/ 12 h 197"/>
                  <a:gd name="T8" fmla="*/ 7 w 28"/>
                  <a:gd name="T9" fmla="*/ 15 h 197"/>
                  <a:gd name="T10" fmla="*/ 6 w 28"/>
                  <a:gd name="T11" fmla="*/ 182 h 197"/>
                  <a:gd name="T12" fmla="*/ 15 w 28"/>
                  <a:gd name="T13" fmla="*/ 197 h 197"/>
                  <a:gd name="T14" fmla="*/ 23 w 28"/>
                  <a:gd name="T15" fmla="*/ 182 h 197"/>
                  <a:gd name="T16" fmla="*/ 21 w 28"/>
                  <a:gd name="T17" fmla="*/ 1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97">
                    <a:moveTo>
                      <a:pt x="21" y="15"/>
                    </a:moveTo>
                    <a:lnTo>
                      <a:pt x="28" y="12"/>
                    </a:lnTo>
                    <a:lnTo>
                      <a:pt x="15" y="0"/>
                    </a:lnTo>
                    <a:lnTo>
                      <a:pt x="0" y="12"/>
                    </a:lnTo>
                    <a:lnTo>
                      <a:pt x="7" y="15"/>
                    </a:lnTo>
                    <a:lnTo>
                      <a:pt x="6" y="182"/>
                    </a:lnTo>
                    <a:lnTo>
                      <a:pt x="15" y="197"/>
                    </a:lnTo>
                    <a:lnTo>
                      <a:pt x="23" y="182"/>
                    </a:lnTo>
                    <a:lnTo>
                      <a:pt x="21" y="1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73" name="Freeform 144"/>
              <p:cNvSpPr>
                <a:spLocks/>
              </p:cNvSpPr>
              <p:nvPr/>
            </p:nvSpPr>
            <p:spPr bwMode="auto">
              <a:xfrm>
                <a:off x="5166219" y="3606767"/>
                <a:ext cx="168275" cy="434975"/>
              </a:xfrm>
              <a:custGeom>
                <a:avLst/>
                <a:gdLst>
                  <a:gd name="T0" fmla="*/ 141 w 141"/>
                  <a:gd name="T1" fmla="*/ 15 h 364"/>
                  <a:gd name="T2" fmla="*/ 85 w 141"/>
                  <a:gd name="T3" fmla="*/ 0 h 364"/>
                  <a:gd name="T4" fmla="*/ 0 w 141"/>
                  <a:gd name="T5" fmla="*/ 364 h 364"/>
                  <a:gd name="T6" fmla="*/ 57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2" y="10"/>
                      <a:pt x="104" y="5"/>
                      <a:pt x="85" y="0"/>
                    </a:cubicBezTo>
                    <a:cubicBezTo>
                      <a:pt x="30" y="117"/>
                      <a:pt x="12" y="235"/>
                      <a:pt x="0" y="364"/>
                    </a:cubicBezTo>
                    <a:cubicBezTo>
                      <a:pt x="57" y="364"/>
                      <a:pt x="57" y="364"/>
                      <a:pt x="57" y="364"/>
                    </a:cubicBezTo>
                    <a:cubicBezTo>
                      <a:pt x="71" y="241"/>
                      <a:pt x="88" y="128"/>
                      <a:pt x="141"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74" name="Freeform 145"/>
              <p:cNvSpPr>
                <a:spLocks/>
              </p:cNvSpPr>
              <p:nvPr/>
            </p:nvSpPr>
            <p:spPr bwMode="auto">
              <a:xfrm>
                <a:off x="5451969" y="3606767"/>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7" y="5"/>
                      <a:pt x="56" y="0"/>
                    </a:cubicBezTo>
                    <a:cubicBezTo>
                      <a:pt x="111" y="117"/>
                      <a:pt x="129" y="235"/>
                      <a:pt x="141" y="364"/>
                    </a:cubicBezTo>
                    <a:cubicBezTo>
                      <a:pt x="84" y="364"/>
                      <a:pt x="84" y="364"/>
                      <a:pt x="84" y="364"/>
                    </a:cubicBezTo>
                    <a:cubicBezTo>
                      <a:pt x="70" y="241"/>
                      <a:pt x="53" y="128"/>
                      <a:pt x="0"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75" name="Freeform 146"/>
              <p:cNvSpPr>
                <a:spLocks/>
              </p:cNvSpPr>
              <p:nvPr/>
            </p:nvSpPr>
            <p:spPr bwMode="auto">
              <a:xfrm>
                <a:off x="5288456" y="4083018"/>
                <a:ext cx="100013" cy="458788"/>
              </a:xfrm>
              <a:custGeom>
                <a:avLst/>
                <a:gdLst>
                  <a:gd name="T0" fmla="*/ 53 w 63"/>
                  <a:gd name="T1" fmla="*/ 289 h 289"/>
                  <a:gd name="T2" fmla="*/ 8 w 63"/>
                  <a:gd name="T3" fmla="*/ 289 h 289"/>
                  <a:gd name="T4" fmla="*/ 0 w 63"/>
                  <a:gd name="T5" fmla="*/ 0 h 289"/>
                  <a:gd name="T6" fmla="*/ 63 w 63"/>
                  <a:gd name="T7" fmla="*/ 0 h 289"/>
                  <a:gd name="T8" fmla="*/ 53 w 63"/>
                  <a:gd name="T9" fmla="*/ 289 h 289"/>
                </a:gdLst>
                <a:ahLst/>
                <a:cxnLst>
                  <a:cxn ang="0">
                    <a:pos x="T0" y="T1"/>
                  </a:cxn>
                  <a:cxn ang="0">
                    <a:pos x="T2" y="T3"/>
                  </a:cxn>
                  <a:cxn ang="0">
                    <a:pos x="T4" y="T5"/>
                  </a:cxn>
                  <a:cxn ang="0">
                    <a:pos x="T6" y="T7"/>
                  </a:cxn>
                  <a:cxn ang="0">
                    <a:pos x="T8" y="T9"/>
                  </a:cxn>
                </a:cxnLst>
                <a:rect l="0" t="0" r="r" b="b"/>
                <a:pathLst>
                  <a:path w="63" h="289">
                    <a:moveTo>
                      <a:pt x="53" y="289"/>
                    </a:moveTo>
                    <a:lnTo>
                      <a:pt x="8" y="289"/>
                    </a:lnTo>
                    <a:lnTo>
                      <a:pt x="0" y="0"/>
                    </a:lnTo>
                    <a:lnTo>
                      <a:pt x="63" y="0"/>
                    </a:lnTo>
                    <a:lnTo>
                      <a:pt x="53" y="289"/>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76" name="Freeform 147"/>
              <p:cNvSpPr>
                <a:spLocks/>
              </p:cNvSpPr>
              <p:nvPr/>
            </p:nvSpPr>
            <p:spPr bwMode="auto">
              <a:xfrm>
                <a:off x="5286869" y="4532280"/>
                <a:ext cx="98425"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77" name="Freeform 148"/>
              <p:cNvSpPr>
                <a:spLocks/>
              </p:cNvSpPr>
              <p:nvPr/>
            </p:nvSpPr>
            <p:spPr bwMode="auto">
              <a:xfrm>
                <a:off x="5393231" y="4083018"/>
                <a:ext cx="101600" cy="458788"/>
              </a:xfrm>
              <a:custGeom>
                <a:avLst/>
                <a:gdLst>
                  <a:gd name="T0" fmla="*/ 56 w 64"/>
                  <a:gd name="T1" fmla="*/ 289 h 289"/>
                  <a:gd name="T2" fmla="*/ 11 w 64"/>
                  <a:gd name="T3" fmla="*/ 289 h 289"/>
                  <a:gd name="T4" fmla="*/ 0 w 64"/>
                  <a:gd name="T5" fmla="*/ 0 h 289"/>
                  <a:gd name="T6" fmla="*/ 64 w 64"/>
                  <a:gd name="T7" fmla="*/ 0 h 289"/>
                  <a:gd name="T8" fmla="*/ 56 w 64"/>
                  <a:gd name="T9" fmla="*/ 289 h 289"/>
                </a:gdLst>
                <a:ahLst/>
                <a:cxnLst>
                  <a:cxn ang="0">
                    <a:pos x="T0" y="T1"/>
                  </a:cxn>
                  <a:cxn ang="0">
                    <a:pos x="T2" y="T3"/>
                  </a:cxn>
                  <a:cxn ang="0">
                    <a:pos x="T4" y="T5"/>
                  </a:cxn>
                  <a:cxn ang="0">
                    <a:pos x="T6" y="T7"/>
                  </a:cxn>
                  <a:cxn ang="0">
                    <a:pos x="T8" y="T9"/>
                  </a:cxn>
                </a:cxnLst>
                <a:rect l="0" t="0" r="r" b="b"/>
                <a:pathLst>
                  <a:path w="64" h="289">
                    <a:moveTo>
                      <a:pt x="56" y="289"/>
                    </a:moveTo>
                    <a:lnTo>
                      <a:pt x="11" y="289"/>
                    </a:lnTo>
                    <a:lnTo>
                      <a:pt x="0" y="0"/>
                    </a:lnTo>
                    <a:lnTo>
                      <a:pt x="64" y="0"/>
                    </a:lnTo>
                    <a:lnTo>
                      <a:pt x="56" y="289"/>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78" name="Freeform 149"/>
              <p:cNvSpPr>
                <a:spLocks/>
              </p:cNvSpPr>
              <p:nvPr/>
            </p:nvSpPr>
            <p:spPr bwMode="auto">
              <a:xfrm>
                <a:off x="5397994" y="4532280"/>
                <a:ext cx="96838"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79" name="Freeform 150"/>
              <p:cNvSpPr>
                <a:spLocks/>
              </p:cNvSpPr>
              <p:nvPr/>
            </p:nvSpPr>
            <p:spPr bwMode="auto">
              <a:xfrm>
                <a:off x="5174156" y="4041743"/>
                <a:ext cx="50800" cy="55563"/>
              </a:xfrm>
              <a:custGeom>
                <a:avLst/>
                <a:gdLst>
                  <a:gd name="T0" fmla="*/ 0 w 43"/>
                  <a:gd name="T1" fmla="*/ 0 h 47"/>
                  <a:gd name="T2" fmla="*/ 0 w 43"/>
                  <a:gd name="T3" fmla="*/ 26 h 47"/>
                  <a:gd name="T4" fmla="*/ 22 w 43"/>
                  <a:gd name="T5" fmla="*/ 47 h 47"/>
                  <a:gd name="T6" fmla="*/ 43 w 43"/>
                  <a:gd name="T7" fmla="*/ 26 h 47"/>
                  <a:gd name="T8" fmla="*/ 43 w 43"/>
                  <a:gd name="T9" fmla="*/ 0 h 47"/>
                  <a:gd name="T10" fmla="*/ 0 w 43"/>
                  <a:gd name="T11" fmla="*/ 0 h 47"/>
                </a:gdLst>
                <a:ahLst/>
                <a:cxnLst>
                  <a:cxn ang="0">
                    <a:pos x="T0" y="T1"/>
                  </a:cxn>
                  <a:cxn ang="0">
                    <a:pos x="T2" y="T3"/>
                  </a:cxn>
                  <a:cxn ang="0">
                    <a:pos x="T4" y="T5"/>
                  </a:cxn>
                  <a:cxn ang="0">
                    <a:pos x="T6" y="T7"/>
                  </a:cxn>
                  <a:cxn ang="0">
                    <a:pos x="T8" y="T9"/>
                  </a:cxn>
                  <a:cxn ang="0">
                    <a:pos x="T10" y="T11"/>
                  </a:cxn>
                </a:cxnLst>
                <a:rect l="0" t="0" r="r" b="b"/>
                <a:pathLst>
                  <a:path w="43" h="47">
                    <a:moveTo>
                      <a:pt x="0" y="0"/>
                    </a:moveTo>
                    <a:cubicBezTo>
                      <a:pt x="0" y="26"/>
                      <a:pt x="0" y="26"/>
                      <a:pt x="0" y="26"/>
                    </a:cubicBezTo>
                    <a:cubicBezTo>
                      <a:pt x="0" y="37"/>
                      <a:pt x="10" y="47"/>
                      <a:pt x="22" y="47"/>
                    </a:cubicBezTo>
                    <a:cubicBezTo>
                      <a:pt x="33" y="47"/>
                      <a:pt x="43" y="37"/>
                      <a:pt x="43" y="26"/>
                    </a:cubicBezTo>
                    <a:cubicBezTo>
                      <a:pt x="43" y="0"/>
                      <a:pt x="43" y="0"/>
                      <a:pt x="43"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80" name="Freeform 151"/>
              <p:cNvSpPr>
                <a:spLocks/>
              </p:cNvSpPr>
              <p:nvPr/>
            </p:nvSpPr>
            <p:spPr bwMode="auto">
              <a:xfrm>
                <a:off x="5561506" y="4041743"/>
                <a:ext cx="49213"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81" name="Freeform 152"/>
              <p:cNvSpPr>
                <a:spLocks/>
              </p:cNvSpPr>
              <p:nvPr/>
            </p:nvSpPr>
            <p:spPr bwMode="auto">
              <a:xfrm>
                <a:off x="5264644" y="3582955"/>
                <a:ext cx="254000" cy="500063"/>
              </a:xfrm>
              <a:custGeom>
                <a:avLst/>
                <a:gdLst>
                  <a:gd name="T0" fmla="*/ 105 w 160"/>
                  <a:gd name="T1" fmla="*/ 0 h 315"/>
                  <a:gd name="T2" fmla="*/ 81 w 160"/>
                  <a:gd name="T3" fmla="*/ 196 h 315"/>
                  <a:gd name="T4" fmla="*/ 56 w 160"/>
                  <a:gd name="T5" fmla="*/ 0 h 315"/>
                  <a:gd name="T6" fmla="*/ 0 w 160"/>
                  <a:gd name="T7" fmla="*/ 15 h 315"/>
                  <a:gd name="T8" fmla="*/ 3 w 160"/>
                  <a:gd name="T9" fmla="*/ 315 h 315"/>
                  <a:gd name="T10" fmla="*/ 157 w 160"/>
                  <a:gd name="T11" fmla="*/ 315 h 315"/>
                  <a:gd name="T12" fmla="*/ 160 w 160"/>
                  <a:gd name="T13" fmla="*/ 15 h 315"/>
                  <a:gd name="T14" fmla="*/ 105 w 160"/>
                  <a:gd name="T15" fmla="*/ 0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315">
                    <a:moveTo>
                      <a:pt x="105" y="0"/>
                    </a:moveTo>
                    <a:lnTo>
                      <a:pt x="81" y="196"/>
                    </a:lnTo>
                    <a:lnTo>
                      <a:pt x="56" y="0"/>
                    </a:lnTo>
                    <a:lnTo>
                      <a:pt x="0" y="15"/>
                    </a:lnTo>
                    <a:lnTo>
                      <a:pt x="3" y="315"/>
                    </a:lnTo>
                    <a:lnTo>
                      <a:pt x="157" y="315"/>
                    </a:lnTo>
                    <a:lnTo>
                      <a:pt x="160" y="15"/>
                    </a:lnTo>
                    <a:lnTo>
                      <a:pt x="105"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82" name="Freeform 153"/>
              <p:cNvSpPr>
                <a:spLocks/>
              </p:cNvSpPr>
              <p:nvPr/>
            </p:nvSpPr>
            <p:spPr bwMode="auto">
              <a:xfrm>
                <a:off x="5456731" y="3438492"/>
                <a:ext cx="0" cy="1588"/>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0" y="1"/>
                      <a:pt x="0" y="1"/>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83" name="Freeform 154"/>
              <p:cNvSpPr>
                <a:spLocks/>
              </p:cNvSpPr>
              <p:nvPr/>
            </p:nvSpPr>
            <p:spPr bwMode="auto">
              <a:xfrm>
                <a:off x="5456731" y="343690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84" name="Freeform 155"/>
              <p:cNvSpPr>
                <a:spLocks/>
              </p:cNvSpPr>
              <p:nvPr/>
            </p:nvSpPr>
            <p:spPr bwMode="auto">
              <a:xfrm>
                <a:off x="5451969" y="34305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85" name="Freeform 156"/>
              <p:cNvSpPr>
                <a:spLocks/>
              </p:cNvSpPr>
              <p:nvPr/>
            </p:nvSpPr>
            <p:spPr bwMode="auto">
              <a:xfrm>
                <a:off x="5453556" y="3433730"/>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86" name="Freeform 157"/>
              <p:cNvSpPr>
                <a:spLocks/>
              </p:cNvSpPr>
              <p:nvPr/>
            </p:nvSpPr>
            <p:spPr bwMode="auto">
              <a:xfrm>
                <a:off x="5328144" y="34321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87" name="Freeform 158"/>
              <p:cNvSpPr>
                <a:spLocks/>
              </p:cNvSpPr>
              <p:nvPr/>
            </p:nvSpPr>
            <p:spPr bwMode="auto">
              <a:xfrm>
                <a:off x="5456731" y="3441667"/>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88" name="Freeform 159"/>
              <p:cNvSpPr>
                <a:spLocks/>
              </p:cNvSpPr>
              <p:nvPr/>
            </p:nvSpPr>
            <p:spPr bwMode="auto">
              <a:xfrm>
                <a:off x="5456731" y="3444842"/>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89" name="Freeform 160"/>
              <p:cNvSpPr>
                <a:spLocks/>
              </p:cNvSpPr>
              <p:nvPr/>
            </p:nvSpPr>
            <p:spPr bwMode="auto">
              <a:xfrm>
                <a:off x="5451969" y="34289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90" name="Freeform 161"/>
              <p:cNvSpPr>
                <a:spLocks/>
              </p:cNvSpPr>
              <p:nvPr/>
            </p:nvSpPr>
            <p:spPr bwMode="auto">
              <a:xfrm>
                <a:off x="5324969" y="34432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91" name="Freeform 162"/>
              <p:cNvSpPr>
                <a:spLocks/>
              </p:cNvSpPr>
              <p:nvPr/>
            </p:nvSpPr>
            <p:spPr bwMode="auto">
              <a:xfrm>
                <a:off x="5326556" y="34384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92" name="Freeform 163"/>
              <p:cNvSpPr>
                <a:spLocks/>
              </p:cNvSpPr>
              <p:nvPr/>
            </p:nvSpPr>
            <p:spPr bwMode="auto">
              <a:xfrm>
                <a:off x="5326556" y="343373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93" name="Freeform 164"/>
              <p:cNvSpPr>
                <a:spLocks/>
              </p:cNvSpPr>
              <p:nvPr/>
            </p:nvSpPr>
            <p:spPr bwMode="auto">
              <a:xfrm>
                <a:off x="5326556" y="344008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94" name="Freeform 165"/>
              <p:cNvSpPr>
                <a:spLocks/>
              </p:cNvSpPr>
              <p:nvPr/>
            </p:nvSpPr>
            <p:spPr bwMode="auto">
              <a:xfrm>
                <a:off x="5312269" y="3424205"/>
                <a:ext cx="157163" cy="139700"/>
              </a:xfrm>
              <a:custGeom>
                <a:avLst/>
                <a:gdLst>
                  <a:gd name="T0" fmla="*/ 125 w 131"/>
                  <a:gd name="T1" fmla="*/ 28 h 116"/>
                  <a:gd name="T2" fmla="*/ 121 w 131"/>
                  <a:gd name="T3" fmla="*/ 27 h 116"/>
                  <a:gd name="T4" fmla="*/ 121 w 131"/>
                  <a:gd name="T5" fmla="*/ 19 h 116"/>
                  <a:gd name="T6" fmla="*/ 121 w 131"/>
                  <a:gd name="T7" fmla="*/ 17 h 116"/>
                  <a:gd name="T8" fmla="*/ 121 w 131"/>
                  <a:gd name="T9" fmla="*/ 16 h 116"/>
                  <a:gd name="T10" fmla="*/ 121 w 131"/>
                  <a:gd name="T11" fmla="*/ 14 h 116"/>
                  <a:gd name="T12" fmla="*/ 121 w 131"/>
                  <a:gd name="T13" fmla="*/ 13 h 116"/>
                  <a:gd name="T14" fmla="*/ 120 w 131"/>
                  <a:gd name="T15" fmla="*/ 12 h 116"/>
                  <a:gd name="T16" fmla="*/ 120 w 131"/>
                  <a:gd name="T17" fmla="*/ 11 h 116"/>
                  <a:gd name="T18" fmla="*/ 120 w 131"/>
                  <a:gd name="T19" fmla="*/ 10 h 116"/>
                  <a:gd name="T20" fmla="*/ 118 w 131"/>
                  <a:gd name="T21" fmla="*/ 8 h 116"/>
                  <a:gd name="T22" fmla="*/ 118 w 131"/>
                  <a:gd name="T23" fmla="*/ 7 h 116"/>
                  <a:gd name="T24" fmla="*/ 117 w 131"/>
                  <a:gd name="T25" fmla="*/ 6 h 116"/>
                  <a:gd name="T26" fmla="*/ 117 w 131"/>
                  <a:gd name="T27" fmla="*/ 5 h 116"/>
                  <a:gd name="T28" fmla="*/ 116 w 131"/>
                  <a:gd name="T29" fmla="*/ 4 h 116"/>
                  <a:gd name="T30" fmla="*/ 116 w 131"/>
                  <a:gd name="T31" fmla="*/ 4 h 116"/>
                  <a:gd name="T32" fmla="*/ 106 w 131"/>
                  <a:gd name="T33" fmla="*/ 5 h 116"/>
                  <a:gd name="T34" fmla="*/ 88 w 131"/>
                  <a:gd name="T35" fmla="*/ 0 h 116"/>
                  <a:gd name="T36" fmla="*/ 54 w 131"/>
                  <a:gd name="T37" fmla="*/ 5 h 116"/>
                  <a:gd name="T38" fmla="*/ 18 w 131"/>
                  <a:gd name="T39" fmla="*/ 0 h 116"/>
                  <a:gd name="T40" fmla="*/ 13 w 131"/>
                  <a:gd name="T41" fmla="*/ 6 h 116"/>
                  <a:gd name="T42" fmla="*/ 13 w 131"/>
                  <a:gd name="T43" fmla="*/ 6 h 116"/>
                  <a:gd name="T44" fmla="*/ 12 w 131"/>
                  <a:gd name="T45" fmla="*/ 8 h 116"/>
                  <a:gd name="T46" fmla="*/ 12 w 131"/>
                  <a:gd name="T47" fmla="*/ 9 h 116"/>
                  <a:gd name="T48" fmla="*/ 11 w 131"/>
                  <a:gd name="T49" fmla="*/ 11 h 116"/>
                  <a:gd name="T50" fmla="*/ 11 w 131"/>
                  <a:gd name="T51" fmla="*/ 11 h 116"/>
                  <a:gd name="T52" fmla="*/ 11 w 131"/>
                  <a:gd name="T53" fmla="*/ 13 h 116"/>
                  <a:gd name="T54" fmla="*/ 11 w 131"/>
                  <a:gd name="T55" fmla="*/ 14 h 116"/>
                  <a:gd name="T56" fmla="*/ 10 w 131"/>
                  <a:gd name="T57" fmla="*/ 16 h 116"/>
                  <a:gd name="T58" fmla="*/ 10 w 131"/>
                  <a:gd name="T59" fmla="*/ 17 h 116"/>
                  <a:gd name="T60" fmla="*/ 10 w 131"/>
                  <a:gd name="T61" fmla="*/ 19 h 116"/>
                  <a:gd name="T62" fmla="*/ 10 w 131"/>
                  <a:gd name="T63" fmla="*/ 27 h 116"/>
                  <a:gd name="T64" fmla="*/ 8 w 131"/>
                  <a:gd name="T65" fmla="*/ 27 h 116"/>
                  <a:gd name="T66" fmla="*/ 0 w 131"/>
                  <a:gd name="T67" fmla="*/ 37 h 116"/>
                  <a:gd name="T68" fmla="*/ 0 w 131"/>
                  <a:gd name="T69" fmla="*/ 57 h 116"/>
                  <a:gd name="T70" fmla="*/ 10 w 131"/>
                  <a:gd name="T71" fmla="*/ 67 h 116"/>
                  <a:gd name="T72" fmla="*/ 41 w 131"/>
                  <a:gd name="T73" fmla="*/ 116 h 116"/>
                  <a:gd name="T74" fmla="*/ 90 w 131"/>
                  <a:gd name="T75" fmla="*/ 116 h 116"/>
                  <a:gd name="T76" fmla="*/ 121 w 131"/>
                  <a:gd name="T77" fmla="*/ 67 h 116"/>
                  <a:gd name="T78" fmla="*/ 131 w 131"/>
                  <a:gd name="T79" fmla="*/ 57 h 116"/>
                  <a:gd name="T80" fmla="*/ 131 w 131"/>
                  <a:gd name="T81" fmla="*/ 37 h 116"/>
                  <a:gd name="T82" fmla="*/ 125 w 131"/>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1" h="116">
                    <a:moveTo>
                      <a:pt x="125" y="28"/>
                    </a:moveTo>
                    <a:cubicBezTo>
                      <a:pt x="123" y="28"/>
                      <a:pt x="122" y="27"/>
                      <a:pt x="121" y="27"/>
                    </a:cubicBezTo>
                    <a:cubicBezTo>
                      <a:pt x="121" y="19"/>
                      <a:pt x="121" y="19"/>
                      <a:pt x="121" y="19"/>
                    </a:cubicBezTo>
                    <a:cubicBezTo>
                      <a:pt x="121" y="19"/>
                      <a:pt x="121" y="18"/>
                      <a:pt x="121" y="17"/>
                    </a:cubicBezTo>
                    <a:cubicBezTo>
                      <a:pt x="121" y="17"/>
                      <a:pt x="121" y="16"/>
                      <a:pt x="121" y="16"/>
                    </a:cubicBezTo>
                    <a:cubicBezTo>
                      <a:pt x="121" y="16"/>
                      <a:pt x="121" y="15"/>
                      <a:pt x="121" y="14"/>
                    </a:cubicBezTo>
                    <a:cubicBezTo>
                      <a:pt x="121" y="14"/>
                      <a:pt x="121" y="14"/>
                      <a:pt x="121" y="13"/>
                    </a:cubicBezTo>
                    <a:cubicBezTo>
                      <a:pt x="120" y="13"/>
                      <a:pt x="120" y="13"/>
                      <a:pt x="120" y="12"/>
                    </a:cubicBezTo>
                    <a:cubicBezTo>
                      <a:pt x="120" y="12"/>
                      <a:pt x="120" y="11"/>
                      <a:pt x="120" y="11"/>
                    </a:cubicBezTo>
                    <a:cubicBezTo>
                      <a:pt x="120" y="11"/>
                      <a:pt x="120" y="11"/>
                      <a:pt x="120" y="10"/>
                    </a:cubicBezTo>
                    <a:cubicBezTo>
                      <a:pt x="119" y="9"/>
                      <a:pt x="119" y="8"/>
                      <a:pt x="118" y="8"/>
                    </a:cubicBezTo>
                    <a:cubicBezTo>
                      <a:pt x="118" y="7"/>
                      <a:pt x="118" y="7"/>
                      <a:pt x="118" y="7"/>
                    </a:cubicBezTo>
                    <a:cubicBezTo>
                      <a:pt x="118" y="7"/>
                      <a:pt x="118" y="6"/>
                      <a:pt x="117" y="6"/>
                    </a:cubicBezTo>
                    <a:cubicBezTo>
                      <a:pt x="117" y="6"/>
                      <a:pt x="117" y="5"/>
                      <a:pt x="117" y="5"/>
                    </a:cubicBezTo>
                    <a:cubicBezTo>
                      <a:pt x="117" y="5"/>
                      <a:pt x="117" y="4"/>
                      <a:pt x="116" y="4"/>
                    </a:cubicBezTo>
                    <a:cubicBezTo>
                      <a:pt x="116" y="4"/>
                      <a:pt x="116" y="4"/>
                      <a:pt x="116" y="4"/>
                    </a:cubicBezTo>
                    <a:cubicBezTo>
                      <a:pt x="113" y="4"/>
                      <a:pt x="110" y="5"/>
                      <a:pt x="106" y="5"/>
                    </a:cubicBezTo>
                    <a:cubicBezTo>
                      <a:pt x="98" y="5"/>
                      <a:pt x="91" y="3"/>
                      <a:pt x="88" y="0"/>
                    </a:cubicBezTo>
                    <a:cubicBezTo>
                      <a:pt x="79" y="3"/>
                      <a:pt x="67" y="5"/>
                      <a:pt x="54" y="5"/>
                    </a:cubicBezTo>
                    <a:cubicBezTo>
                      <a:pt x="40" y="5"/>
                      <a:pt x="27" y="3"/>
                      <a:pt x="18" y="0"/>
                    </a:cubicBezTo>
                    <a:cubicBezTo>
                      <a:pt x="16" y="2"/>
                      <a:pt x="15" y="4"/>
                      <a:pt x="13" y="6"/>
                    </a:cubicBezTo>
                    <a:cubicBezTo>
                      <a:pt x="13" y="6"/>
                      <a:pt x="13" y="6"/>
                      <a:pt x="13" y="6"/>
                    </a:cubicBezTo>
                    <a:cubicBezTo>
                      <a:pt x="13" y="7"/>
                      <a:pt x="13" y="8"/>
                      <a:pt x="12" y="8"/>
                    </a:cubicBezTo>
                    <a:cubicBezTo>
                      <a:pt x="12" y="8"/>
                      <a:pt x="12" y="9"/>
                      <a:pt x="12" y="9"/>
                    </a:cubicBezTo>
                    <a:cubicBezTo>
                      <a:pt x="12" y="9"/>
                      <a:pt x="12" y="10"/>
                      <a:pt x="11" y="11"/>
                    </a:cubicBezTo>
                    <a:cubicBezTo>
                      <a:pt x="11" y="11"/>
                      <a:pt x="11" y="11"/>
                      <a:pt x="11" y="11"/>
                    </a:cubicBezTo>
                    <a:cubicBezTo>
                      <a:pt x="11" y="12"/>
                      <a:pt x="11" y="13"/>
                      <a:pt x="11" y="13"/>
                    </a:cubicBezTo>
                    <a:cubicBezTo>
                      <a:pt x="11" y="13"/>
                      <a:pt x="11" y="14"/>
                      <a:pt x="11" y="14"/>
                    </a:cubicBezTo>
                    <a:cubicBezTo>
                      <a:pt x="10" y="15"/>
                      <a:pt x="10" y="15"/>
                      <a:pt x="10" y="16"/>
                    </a:cubicBezTo>
                    <a:cubicBezTo>
                      <a:pt x="10" y="16"/>
                      <a:pt x="10" y="16"/>
                      <a:pt x="10" y="17"/>
                    </a:cubicBezTo>
                    <a:cubicBezTo>
                      <a:pt x="10" y="17"/>
                      <a:pt x="10" y="18"/>
                      <a:pt x="10" y="19"/>
                    </a:cubicBezTo>
                    <a:cubicBezTo>
                      <a:pt x="10" y="27"/>
                      <a:pt x="10" y="27"/>
                      <a:pt x="10" y="27"/>
                    </a:cubicBezTo>
                    <a:cubicBezTo>
                      <a:pt x="9" y="27"/>
                      <a:pt x="9" y="27"/>
                      <a:pt x="8" y="27"/>
                    </a:cubicBezTo>
                    <a:cubicBezTo>
                      <a:pt x="4" y="28"/>
                      <a:pt x="0" y="32"/>
                      <a:pt x="0" y="37"/>
                    </a:cubicBezTo>
                    <a:cubicBezTo>
                      <a:pt x="0" y="57"/>
                      <a:pt x="0" y="57"/>
                      <a:pt x="0" y="57"/>
                    </a:cubicBezTo>
                    <a:cubicBezTo>
                      <a:pt x="0" y="62"/>
                      <a:pt x="5" y="67"/>
                      <a:pt x="10" y="67"/>
                    </a:cubicBezTo>
                    <a:cubicBezTo>
                      <a:pt x="10" y="67"/>
                      <a:pt x="26" y="116"/>
                      <a:pt x="41" y="116"/>
                    </a:cubicBezTo>
                    <a:cubicBezTo>
                      <a:pt x="90" y="116"/>
                      <a:pt x="90" y="116"/>
                      <a:pt x="90" y="116"/>
                    </a:cubicBezTo>
                    <a:cubicBezTo>
                      <a:pt x="105" y="116"/>
                      <a:pt x="121" y="67"/>
                      <a:pt x="121" y="67"/>
                    </a:cubicBezTo>
                    <a:cubicBezTo>
                      <a:pt x="126" y="67"/>
                      <a:pt x="131" y="62"/>
                      <a:pt x="131" y="57"/>
                    </a:cubicBezTo>
                    <a:cubicBezTo>
                      <a:pt x="131" y="37"/>
                      <a:pt x="131" y="37"/>
                      <a:pt x="131" y="37"/>
                    </a:cubicBezTo>
                    <a:cubicBezTo>
                      <a:pt x="131" y="33"/>
                      <a:pt x="128" y="29"/>
                      <a:pt x="125" y="28"/>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grpSp>
      </p:grpSp>
      <p:grpSp>
        <p:nvGrpSpPr>
          <p:cNvPr id="95" name="Group 94"/>
          <p:cNvGrpSpPr/>
          <p:nvPr/>
        </p:nvGrpSpPr>
        <p:grpSpPr>
          <a:xfrm>
            <a:off x="6267717" y="2945827"/>
            <a:ext cx="1652277" cy="4571118"/>
            <a:chOff x="5648819" y="3317842"/>
            <a:chExt cx="455612" cy="1260476"/>
          </a:xfrm>
        </p:grpSpPr>
        <p:sp>
          <p:nvSpPr>
            <p:cNvPr id="96" name="Freeform 110"/>
            <p:cNvSpPr>
              <a:spLocks/>
            </p:cNvSpPr>
            <p:nvPr/>
          </p:nvSpPr>
          <p:spPr bwMode="auto">
            <a:xfrm>
              <a:off x="5828206" y="3535330"/>
              <a:ext cx="96838" cy="103188"/>
            </a:xfrm>
            <a:custGeom>
              <a:avLst/>
              <a:gdLst>
                <a:gd name="T0" fmla="*/ 0 w 61"/>
                <a:gd name="T1" fmla="*/ 6 h 65"/>
                <a:gd name="T2" fmla="*/ 6 w 61"/>
                <a:gd name="T3" fmla="*/ 0 h 65"/>
                <a:gd name="T4" fmla="*/ 55 w 61"/>
                <a:gd name="T5" fmla="*/ 0 h 65"/>
                <a:gd name="T6" fmla="*/ 61 w 61"/>
                <a:gd name="T7" fmla="*/ 6 h 65"/>
                <a:gd name="T8" fmla="*/ 45 w 61"/>
                <a:gd name="T9" fmla="*/ 61 h 65"/>
                <a:gd name="T10" fmla="*/ 22 w 61"/>
                <a:gd name="T11" fmla="*/ 65 h 65"/>
                <a:gd name="T12" fmla="*/ 3 w 61"/>
                <a:gd name="T13" fmla="*/ 39 h 65"/>
                <a:gd name="T14" fmla="*/ 0 w 61"/>
                <a:gd name="T15" fmla="*/ 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6"/>
                  </a:moveTo>
                  <a:lnTo>
                    <a:pt x="6" y="0"/>
                  </a:lnTo>
                  <a:lnTo>
                    <a:pt x="55" y="0"/>
                  </a:lnTo>
                  <a:lnTo>
                    <a:pt x="61" y="6"/>
                  </a:lnTo>
                  <a:lnTo>
                    <a:pt x="45" y="61"/>
                  </a:lnTo>
                  <a:lnTo>
                    <a:pt x="22" y="65"/>
                  </a:lnTo>
                  <a:lnTo>
                    <a:pt x="3" y="39"/>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97" name="Freeform 96"/>
            <p:cNvSpPr>
              <a:spLocks/>
            </p:cNvSpPr>
            <p:nvPr/>
          </p:nvSpPr>
          <p:spPr bwMode="auto">
            <a:xfrm>
              <a:off x="5755181" y="3973480"/>
              <a:ext cx="130175" cy="565150"/>
            </a:xfrm>
            <a:custGeom>
              <a:avLst/>
              <a:gdLst>
                <a:gd name="T0" fmla="*/ 61 w 79"/>
                <a:gd name="T1" fmla="*/ 339 h 339"/>
                <a:gd name="T2" fmla="*/ 14 w 79"/>
                <a:gd name="T3" fmla="*/ 339 h 339"/>
                <a:gd name="T4" fmla="*/ 0 w 79"/>
                <a:gd name="T5" fmla="*/ 0 h 339"/>
                <a:gd name="T6" fmla="*/ 79 w 79"/>
                <a:gd name="T7" fmla="*/ 0 h 339"/>
                <a:gd name="T8" fmla="*/ 61 w 79"/>
                <a:gd name="T9" fmla="*/ 339 h 339"/>
              </a:gdLst>
              <a:ahLst/>
              <a:cxnLst>
                <a:cxn ang="0">
                  <a:pos x="T0" y="T1"/>
                </a:cxn>
                <a:cxn ang="0">
                  <a:pos x="T2" y="T3"/>
                </a:cxn>
                <a:cxn ang="0">
                  <a:pos x="T4" y="T5"/>
                </a:cxn>
                <a:cxn ang="0">
                  <a:pos x="T6" y="T7"/>
                </a:cxn>
                <a:cxn ang="0">
                  <a:pos x="T8" y="T9"/>
                </a:cxn>
              </a:cxnLst>
              <a:rect l="0" t="0" r="r" b="b"/>
              <a:pathLst>
                <a:path w="79" h="339">
                  <a:moveTo>
                    <a:pt x="61" y="339"/>
                  </a:moveTo>
                  <a:lnTo>
                    <a:pt x="14" y="339"/>
                  </a:lnTo>
                  <a:lnTo>
                    <a:pt x="0" y="0"/>
                  </a:lnTo>
                  <a:lnTo>
                    <a:pt x="79" y="0"/>
                  </a:lnTo>
                  <a:lnTo>
                    <a:pt x="61" y="339"/>
                  </a:ln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98" name="Freeform 97"/>
            <p:cNvSpPr>
              <a:spLocks/>
            </p:cNvSpPr>
            <p:nvPr/>
          </p:nvSpPr>
          <p:spPr bwMode="auto">
            <a:xfrm>
              <a:off x="5864719" y="3973480"/>
              <a:ext cx="130175" cy="565150"/>
            </a:xfrm>
            <a:custGeom>
              <a:avLst/>
              <a:gdLst>
                <a:gd name="T0" fmla="*/ 64 w 79"/>
                <a:gd name="T1" fmla="*/ 339 h 339"/>
                <a:gd name="T2" fmla="*/ 17 w 79"/>
                <a:gd name="T3" fmla="*/ 339 h 339"/>
                <a:gd name="T4" fmla="*/ 0 w 79"/>
                <a:gd name="T5" fmla="*/ 0 h 339"/>
                <a:gd name="T6" fmla="*/ 79 w 79"/>
                <a:gd name="T7" fmla="*/ 0 h 339"/>
                <a:gd name="T8" fmla="*/ 64 w 79"/>
                <a:gd name="T9" fmla="*/ 339 h 339"/>
              </a:gdLst>
              <a:ahLst/>
              <a:cxnLst>
                <a:cxn ang="0">
                  <a:pos x="T0" y="T1"/>
                </a:cxn>
                <a:cxn ang="0">
                  <a:pos x="T2" y="T3"/>
                </a:cxn>
                <a:cxn ang="0">
                  <a:pos x="T4" y="T5"/>
                </a:cxn>
                <a:cxn ang="0">
                  <a:pos x="T6" y="T7"/>
                </a:cxn>
                <a:cxn ang="0">
                  <a:pos x="T8" y="T9"/>
                </a:cxn>
              </a:cxnLst>
              <a:rect l="0" t="0" r="r" b="b"/>
              <a:pathLst>
                <a:path w="79" h="339">
                  <a:moveTo>
                    <a:pt x="64" y="339"/>
                  </a:moveTo>
                  <a:lnTo>
                    <a:pt x="17" y="339"/>
                  </a:lnTo>
                  <a:lnTo>
                    <a:pt x="0" y="0"/>
                  </a:lnTo>
                  <a:lnTo>
                    <a:pt x="79" y="0"/>
                  </a:lnTo>
                  <a:lnTo>
                    <a:pt x="64" y="339"/>
                  </a:ln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99" name="Freeform 98"/>
            <p:cNvSpPr>
              <a:spLocks/>
            </p:cNvSpPr>
            <p:nvPr/>
          </p:nvSpPr>
          <p:spPr bwMode="auto">
            <a:xfrm>
              <a:off x="5885356" y="4529105"/>
              <a:ext cx="100013" cy="49213"/>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00" name="Freeform 99"/>
            <p:cNvSpPr>
              <a:spLocks/>
            </p:cNvSpPr>
            <p:nvPr/>
          </p:nvSpPr>
          <p:spPr bwMode="auto">
            <a:xfrm>
              <a:off x="5818681" y="3546442"/>
              <a:ext cx="120650" cy="328613"/>
            </a:xfrm>
            <a:custGeom>
              <a:avLst/>
              <a:gdLst>
                <a:gd name="T0" fmla="*/ 76 w 76"/>
                <a:gd name="T1" fmla="*/ 43 h 207"/>
                <a:gd name="T2" fmla="*/ 38 w 76"/>
                <a:gd name="T3" fmla="*/ 0 h 207"/>
                <a:gd name="T4" fmla="*/ 0 w 76"/>
                <a:gd name="T5" fmla="*/ 40 h 207"/>
                <a:gd name="T6" fmla="*/ 28 w 76"/>
                <a:gd name="T7" fmla="*/ 192 h 207"/>
                <a:gd name="T8" fmla="*/ 36 w 76"/>
                <a:gd name="T9" fmla="*/ 207 h 207"/>
                <a:gd name="T10" fmla="*/ 45 w 76"/>
                <a:gd name="T11" fmla="*/ 192 h 207"/>
                <a:gd name="T12" fmla="*/ 76 w 76"/>
                <a:gd name="T13" fmla="*/ 43 h 207"/>
              </a:gdLst>
              <a:ahLst/>
              <a:cxnLst>
                <a:cxn ang="0">
                  <a:pos x="T0" y="T1"/>
                </a:cxn>
                <a:cxn ang="0">
                  <a:pos x="T2" y="T3"/>
                </a:cxn>
                <a:cxn ang="0">
                  <a:pos x="T4" y="T5"/>
                </a:cxn>
                <a:cxn ang="0">
                  <a:pos x="T6" y="T7"/>
                </a:cxn>
                <a:cxn ang="0">
                  <a:pos x="T8" y="T9"/>
                </a:cxn>
                <a:cxn ang="0">
                  <a:pos x="T10" y="T11"/>
                </a:cxn>
                <a:cxn ang="0">
                  <a:pos x="T12" y="T13"/>
                </a:cxn>
              </a:cxnLst>
              <a:rect l="0" t="0" r="r" b="b"/>
              <a:pathLst>
                <a:path w="76" h="207">
                  <a:moveTo>
                    <a:pt x="76" y="43"/>
                  </a:moveTo>
                  <a:lnTo>
                    <a:pt x="38" y="0"/>
                  </a:lnTo>
                  <a:lnTo>
                    <a:pt x="0" y="40"/>
                  </a:lnTo>
                  <a:lnTo>
                    <a:pt x="28" y="192"/>
                  </a:lnTo>
                  <a:lnTo>
                    <a:pt x="36" y="207"/>
                  </a:lnTo>
                  <a:lnTo>
                    <a:pt x="45" y="192"/>
                  </a:lnTo>
                  <a:lnTo>
                    <a:pt x="76" y="43"/>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01" name="Freeform 100"/>
            <p:cNvSpPr>
              <a:spLocks/>
            </p:cNvSpPr>
            <p:nvPr/>
          </p:nvSpPr>
          <p:spPr bwMode="auto">
            <a:xfrm>
              <a:off x="5805981" y="3324192"/>
              <a:ext cx="152400" cy="193675"/>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02" name="Freeform 101"/>
            <p:cNvSpPr>
              <a:spLocks/>
            </p:cNvSpPr>
            <p:nvPr/>
          </p:nvSpPr>
          <p:spPr bwMode="auto">
            <a:xfrm>
              <a:off x="5778994" y="3317842"/>
              <a:ext cx="169863" cy="209550"/>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03" name="Freeform 102"/>
            <p:cNvSpPr>
              <a:spLocks/>
            </p:cNvSpPr>
            <p:nvPr/>
          </p:nvSpPr>
          <p:spPr bwMode="auto">
            <a:xfrm>
              <a:off x="5837731" y="3471830"/>
              <a:ext cx="77788" cy="93663"/>
            </a:xfrm>
            <a:custGeom>
              <a:avLst/>
              <a:gdLst>
                <a:gd name="T0" fmla="*/ 49 w 49"/>
                <a:gd name="T1" fmla="*/ 40 h 59"/>
                <a:gd name="T2" fmla="*/ 24 w 49"/>
                <a:gd name="T3" fmla="*/ 59 h 59"/>
                <a:gd name="T4" fmla="*/ 0 w 49"/>
                <a:gd name="T5" fmla="*/ 40 h 59"/>
                <a:gd name="T6" fmla="*/ 0 w 49"/>
                <a:gd name="T7" fmla="*/ 0 h 59"/>
                <a:gd name="T8" fmla="*/ 49 w 49"/>
                <a:gd name="T9" fmla="*/ 0 h 59"/>
                <a:gd name="T10" fmla="*/ 49 w 49"/>
                <a:gd name="T11" fmla="*/ 40 h 59"/>
              </a:gdLst>
              <a:ahLst/>
              <a:cxnLst>
                <a:cxn ang="0">
                  <a:pos x="T0" y="T1"/>
                </a:cxn>
                <a:cxn ang="0">
                  <a:pos x="T2" y="T3"/>
                </a:cxn>
                <a:cxn ang="0">
                  <a:pos x="T4" y="T5"/>
                </a:cxn>
                <a:cxn ang="0">
                  <a:pos x="T6" y="T7"/>
                </a:cxn>
                <a:cxn ang="0">
                  <a:pos x="T8" y="T9"/>
                </a:cxn>
                <a:cxn ang="0">
                  <a:pos x="T10" y="T11"/>
                </a:cxn>
              </a:cxnLst>
              <a:rect l="0" t="0" r="r" b="b"/>
              <a:pathLst>
                <a:path w="49" h="59">
                  <a:moveTo>
                    <a:pt x="49" y="40"/>
                  </a:moveTo>
                  <a:lnTo>
                    <a:pt x="24" y="59"/>
                  </a:lnTo>
                  <a:lnTo>
                    <a:pt x="0" y="40"/>
                  </a:lnTo>
                  <a:lnTo>
                    <a:pt x="0" y="0"/>
                  </a:lnTo>
                  <a:lnTo>
                    <a:pt x="49" y="0"/>
                  </a:lnTo>
                  <a:lnTo>
                    <a:pt x="49" y="4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04" name="Freeform 103"/>
            <p:cNvSpPr>
              <a:spLocks/>
            </p:cNvSpPr>
            <p:nvPr/>
          </p:nvSpPr>
          <p:spPr bwMode="auto">
            <a:xfrm>
              <a:off x="5648819" y="3559142"/>
              <a:ext cx="169863" cy="434975"/>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05" name="Freeform 104"/>
            <p:cNvSpPr>
              <a:spLocks/>
            </p:cNvSpPr>
            <p:nvPr/>
          </p:nvSpPr>
          <p:spPr bwMode="auto">
            <a:xfrm>
              <a:off x="5936156" y="3559142"/>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06" name="Freeform 105"/>
            <p:cNvSpPr>
              <a:spLocks/>
            </p:cNvSpPr>
            <p:nvPr/>
          </p:nvSpPr>
          <p:spPr bwMode="auto">
            <a:xfrm>
              <a:off x="5658344" y="3994118"/>
              <a:ext cx="50800"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07" name="Freeform 106"/>
            <p:cNvSpPr>
              <a:spLocks/>
            </p:cNvSpPr>
            <p:nvPr/>
          </p:nvSpPr>
          <p:spPr bwMode="auto">
            <a:xfrm>
              <a:off x="6044106" y="3994118"/>
              <a:ext cx="50800"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08" name="Freeform 107"/>
            <p:cNvSpPr>
              <a:spLocks/>
            </p:cNvSpPr>
            <p:nvPr/>
          </p:nvSpPr>
          <p:spPr bwMode="auto">
            <a:xfrm>
              <a:off x="5750419" y="3544855"/>
              <a:ext cx="252413" cy="441325"/>
            </a:xfrm>
            <a:custGeom>
              <a:avLst/>
              <a:gdLst>
                <a:gd name="T0" fmla="*/ 110 w 159"/>
                <a:gd name="T1" fmla="*/ 0 h 278"/>
                <a:gd name="T2" fmla="*/ 79 w 159"/>
                <a:gd name="T3" fmla="*/ 52 h 278"/>
                <a:gd name="T4" fmla="*/ 49 w 159"/>
                <a:gd name="T5" fmla="*/ 0 h 278"/>
                <a:gd name="T6" fmla="*/ 0 w 159"/>
                <a:gd name="T7" fmla="*/ 9 h 278"/>
                <a:gd name="T8" fmla="*/ 3 w 159"/>
                <a:gd name="T9" fmla="*/ 278 h 278"/>
                <a:gd name="T10" fmla="*/ 156 w 159"/>
                <a:gd name="T11" fmla="*/ 278 h 278"/>
                <a:gd name="T12" fmla="*/ 159 w 159"/>
                <a:gd name="T13" fmla="*/ 9 h 278"/>
                <a:gd name="T14" fmla="*/ 110 w 159"/>
                <a:gd name="T15" fmla="*/ 0 h 2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78">
                  <a:moveTo>
                    <a:pt x="110" y="0"/>
                  </a:moveTo>
                  <a:lnTo>
                    <a:pt x="79" y="52"/>
                  </a:lnTo>
                  <a:lnTo>
                    <a:pt x="49" y="0"/>
                  </a:lnTo>
                  <a:lnTo>
                    <a:pt x="0" y="9"/>
                  </a:lnTo>
                  <a:lnTo>
                    <a:pt x="3" y="278"/>
                  </a:lnTo>
                  <a:lnTo>
                    <a:pt x="156" y="278"/>
                  </a:lnTo>
                  <a:lnTo>
                    <a:pt x="159" y="9"/>
                  </a:lnTo>
                  <a:lnTo>
                    <a:pt x="11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09" name="Freeform 108"/>
            <p:cNvSpPr>
              <a:spLocks/>
            </p:cNvSpPr>
            <p:nvPr/>
          </p:nvSpPr>
          <p:spPr bwMode="auto">
            <a:xfrm>
              <a:off x="5940919" y="3390867"/>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10" name="Freeform 109"/>
            <p:cNvSpPr>
              <a:spLocks/>
            </p:cNvSpPr>
            <p:nvPr/>
          </p:nvSpPr>
          <p:spPr bwMode="auto">
            <a:xfrm>
              <a:off x="5939331" y="3389280"/>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11" name="Freeform 110"/>
            <p:cNvSpPr>
              <a:spLocks/>
            </p:cNvSpPr>
            <p:nvPr/>
          </p:nvSpPr>
          <p:spPr bwMode="auto">
            <a:xfrm>
              <a:off x="5937744" y="3382930"/>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12" name="Freeform 111"/>
            <p:cNvSpPr>
              <a:spLocks/>
            </p:cNvSpPr>
            <p:nvPr/>
          </p:nvSpPr>
          <p:spPr bwMode="auto">
            <a:xfrm>
              <a:off x="5939331" y="3384517"/>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13" name="Freeform 112"/>
            <p:cNvSpPr>
              <a:spLocks/>
            </p:cNvSpPr>
            <p:nvPr/>
          </p:nvSpPr>
          <p:spPr bwMode="auto">
            <a:xfrm>
              <a:off x="5813919" y="33845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14" name="Freeform 113"/>
            <p:cNvSpPr>
              <a:spLocks/>
            </p:cNvSpPr>
            <p:nvPr/>
          </p:nvSpPr>
          <p:spPr bwMode="auto">
            <a:xfrm>
              <a:off x="5940919" y="3394042"/>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15" name="Freeform 114"/>
            <p:cNvSpPr>
              <a:spLocks/>
            </p:cNvSpPr>
            <p:nvPr/>
          </p:nvSpPr>
          <p:spPr bwMode="auto">
            <a:xfrm>
              <a:off x="5940919" y="3397217"/>
              <a:ext cx="1588" cy="3175"/>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16" name="Freeform 115"/>
            <p:cNvSpPr>
              <a:spLocks/>
            </p:cNvSpPr>
            <p:nvPr/>
          </p:nvSpPr>
          <p:spPr bwMode="auto">
            <a:xfrm>
              <a:off x="5936156" y="33813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17" name="Freeform 116"/>
            <p:cNvSpPr>
              <a:spLocks/>
            </p:cNvSpPr>
            <p:nvPr/>
          </p:nvSpPr>
          <p:spPr bwMode="auto">
            <a:xfrm>
              <a:off x="5807569" y="3395630"/>
              <a:ext cx="1588" cy="1588"/>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18" name="Freeform 117"/>
            <p:cNvSpPr>
              <a:spLocks/>
            </p:cNvSpPr>
            <p:nvPr/>
          </p:nvSpPr>
          <p:spPr bwMode="auto">
            <a:xfrm>
              <a:off x="5810744" y="33908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19" name="Freeform 118"/>
            <p:cNvSpPr>
              <a:spLocks/>
            </p:cNvSpPr>
            <p:nvPr/>
          </p:nvSpPr>
          <p:spPr bwMode="auto">
            <a:xfrm>
              <a:off x="5812331" y="338610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20" name="Freeform 119"/>
            <p:cNvSpPr>
              <a:spLocks/>
            </p:cNvSpPr>
            <p:nvPr/>
          </p:nvSpPr>
          <p:spPr bwMode="auto">
            <a:xfrm>
              <a:off x="5809156" y="33924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21" name="Freeform 120"/>
            <p:cNvSpPr>
              <a:spLocks/>
            </p:cNvSpPr>
            <p:nvPr/>
          </p:nvSpPr>
          <p:spPr bwMode="auto">
            <a:xfrm>
              <a:off x="5798044" y="3376580"/>
              <a:ext cx="155575" cy="139700"/>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22" name="Freeform 121"/>
            <p:cNvSpPr>
              <a:spLocks/>
            </p:cNvSpPr>
            <p:nvPr/>
          </p:nvSpPr>
          <p:spPr bwMode="auto">
            <a:xfrm>
              <a:off x="5769600" y="4529105"/>
              <a:ext cx="100013" cy="49213"/>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grpSp>
      <p:grpSp>
        <p:nvGrpSpPr>
          <p:cNvPr id="125" name="Group 124"/>
          <p:cNvGrpSpPr/>
          <p:nvPr/>
        </p:nvGrpSpPr>
        <p:grpSpPr>
          <a:xfrm>
            <a:off x="5546806" y="3065149"/>
            <a:ext cx="1506416" cy="4501397"/>
            <a:chOff x="6877823" y="2981768"/>
            <a:chExt cx="898581" cy="2685093"/>
          </a:xfrm>
        </p:grpSpPr>
        <p:sp>
          <p:nvSpPr>
            <p:cNvPr id="126" name="Rectangle 3"/>
            <p:cNvSpPr/>
            <p:nvPr/>
          </p:nvSpPr>
          <p:spPr bwMode="auto">
            <a:xfrm>
              <a:off x="7229214" y="3504719"/>
              <a:ext cx="193796" cy="848009"/>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96" h="848009">
                  <a:moveTo>
                    <a:pt x="0" y="2938"/>
                  </a:moveTo>
                  <a:lnTo>
                    <a:pt x="186972" y="0"/>
                  </a:lnTo>
                  <a:cubicBezTo>
                    <a:pt x="189247" y="282670"/>
                    <a:pt x="191521" y="565339"/>
                    <a:pt x="193796" y="848009"/>
                  </a:cubicBezTo>
                  <a:lnTo>
                    <a:pt x="19761" y="848009"/>
                  </a:lnTo>
                  <a:lnTo>
                    <a:pt x="0" y="293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7" name="Group 126"/>
            <p:cNvGrpSpPr/>
            <p:nvPr/>
          </p:nvGrpSpPr>
          <p:grpSpPr>
            <a:xfrm>
              <a:off x="6877823" y="2981768"/>
              <a:ext cx="898581" cy="2685093"/>
              <a:chOff x="6125069" y="3378167"/>
              <a:chExt cx="401637" cy="1200151"/>
            </a:xfrm>
          </p:grpSpPr>
          <p:sp>
            <p:nvSpPr>
              <p:cNvPr id="128" name="Freeform 123"/>
              <p:cNvSpPr>
                <a:spLocks/>
              </p:cNvSpPr>
              <p:nvPr/>
            </p:nvSpPr>
            <p:spPr bwMode="auto">
              <a:xfrm>
                <a:off x="6125069" y="3621055"/>
                <a:ext cx="122238" cy="307975"/>
              </a:xfrm>
              <a:custGeom>
                <a:avLst/>
                <a:gdLst>
                  <a:gd name="T0" fmla="*/ 102 w 102"/>
                  <a:gd name="T1" fmla="*/ 10 h 258"/>
                  <a:gd name="T2" fmla="*/ 61 w 102"/>
                  <a:gd name="T3" fmla="*/ 0 h 258"/>
                  <a:gd name="T4" fmla="*/ 0 w 102"/>
                  <a:gd name="T5" fmla="*/ 258 h 258"/>
                  <a:gd name="T6" fmla="*/ 42 w 102"/>
                  <a:gd name="T7" fmla="*/ 258 h 258"/>
                  <a:gd name="T8" fmla="*/ 102 w 102"/>
                  <a:gd name="T9" fmla="*/ 10 h 258"/>
                </a:gdLst>
                <a:ahLst/>
                <a:cxnLst>
                  <a:cxn ang="0">
                    <a:pos x="T0" y="T1"/>
                  </a:cxn>
                  <a:cxn ang="0">
                    <a:pos x="T2" y="T3"/>
                  </a:cxn>
                  <a:cxn ang="0">
                    <a:pos x="T4" y="T5"/>
                  </a:cxn>
                  <a:cxn ang="0">
                    <a:pos x="T6" y="T7"/>
                  </a:cxn>
                  <a:cxn ang="0">
                    <a:pos x="T8" y="T9"/>
                  </a:cxn>
                </a:cxnLst>
                <a:rect l="0" t="0" r="r" b="b"/>
                <a:pathLst>
                  <a:path w="102" h="258">
                    <a:moveTo>
                      <a:pt x="102" y="10"/>
                    </a:moveTo>
                    <a:cubicBezTo>
                      <a:pt x="89" y="7"/>
                      <a:pt x="75" y="3"/>
                      <a:pt x="61" y="0"/>
                    </a:cubicBezTo>
                    <a:cubicBezTo>
                      <a:pt x="21" y="84"/>
                      <a:pt x="9" y="166"/>
                      <a:pt x="0" y="258"/>
                    </a:cubicBezTo>
                    <a:cubicBezTo>
                      <a:pt x="42" y="258"/>
                      <a:pt x="42" y="258"/>
                      <a:pt x="42" y="258"/>
                    </a:cubicBezTo>
                    <a:cubicBezTo>
                      <a:pt x="52" y="170"/>
                      <a:pt x="64" y="91"/>
                      <a:pt x="102" y="1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29" name="Freeform 124"/>
              <p:cNvSpPr>
                <a:spLocks/>
              </p:cNvSpPr>
              <p:nvPr/>
            </p:nvSpPr>
            <p:spPr bwMode="auto">
              <a:xfrm>
                <a:off x="6131419" y="3929030"/>
                <a:ext cx="38100" cy="41275"/>
              </a:xfrm>
              <a:custGeom>
                <a:avLst/>
                <a:gdLst>
                  <a:gd name="T0" fmla="*/ 31 w 31"/>
                  <a:gd name="T1" fmla="*/ 0 h 34"/>
                  <a:gd name="T2" fmla="*/ 31 w 31"/>
                  <a:gd name="T3" fmla="*/ 18 h 34"/>
                  <a:gd name="T4" fmla="*/ 16 w 31"/>
                  <a:gd name="T5" fmla="*/ 34 h 34"/>
                  <a:gd name="T6" fmla="*/ 0 w 31"/>
                  <a:gd name="T7" fmla="*/ 18 h 34"/>
                  <a:gd name="T8" fmla="*/ 0 w 31"/>
                  <a:gd name="T9" fmla="*/ 0 h 34"/>
                  <a:gd name="T10" fmla="*/ 31 w 31"/>
                  <a:gd name="T11" fmla="*/ 0 h 34"/>
                </a:gdLst>
                <a:ahLst/>
                <a:cxnLst>
                  <a:cxn ang="0">
                    <a:pos x="T0" y="T1"/>
                  </a:cxn>
                  <a:cxn ang="0">
                    <a:pos x="T2" y="T3"/>
                  </a:cxn>
                  <a:cxn ang="0">
                    <a:pos x="T4" y="T5"/>
                  </a:cxn>
                  <a:cxn ang="0">
                    <a:pos x="T6" y="T7"/>
                  </a:cxn>
                  <a:cxn ang="0">
                    <a:pos x="T8" y="T9"/>
                  </a:cxn>
                  <a:cxn ang="0">
                    <a:pos x="T10" y="T11"/>
                  </a:cxn>
                </a:cxnLst>
                <a:rect l="0" t="0" r="r" b="b"/>
                <a:pathLst>
                  <a:path w="31" h="34">
                    <a:moveTo>
                      <a:pt x="31" y="0"/>
                    </a:moveTo>
                    <a:cubicBezTo>
                      <a:pt x="31" y="18"/>
                      <a:pt x="31" y="18"/>
                      <a:pt x="31" y="18"/>
                    </a:cubicBezTo>
                    <a:cubicBezTo>
                      <a:pt x="31" y="27"/>
                      <a:pt x="24" y="34"/>
                      <a:pt x="16" y="34"/>
                    </a:cubicBezTo>
                    <a:cubicBezTo>
                      <a:pt x="7" y="34"/>
                      <a:pt x="0" y="27"/>
                      <a:pt x="0" y="18"/>
                    </a:cubicBezTo>
                    <a:cubicBezTo>
                      <a:pt x="0" y="0"/>
                      <a:pt x="0" y="0"/>
                      <a:pt x="0" y="0"/>
                    </a:cubicBezTo>
                    <a:lnTo>
                      <a:pt x="31" y="0"/>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grpSp>
            <p:nvGrpSpPr>
              <p:cNvPr id="130" name="Group 129"/>
              <p:cNvGrpSpPr/>
              <p:nvPr/>
            </p:nvGrpSpPr>
            <p:grpSpPr>
              <a:xfrm>
                <a:off x="6199681" y="3378167"/>
                <a:ext cx="327025" cy="1200151"/>
                <a:chOff x="6199681" y="3378167"/>
                <a:chExt cx="327025" cy="1200151"/>
              </a:xfrm>
            </p:grpSpPr>
            <p:sp>
              <p:nvSpPr>
                <p:cNvPr id="131" name="Freeform 115"/>
                <p:cNvSpPr>
                  <a:spLocks/>
                </p:cNvSpPr>
                <p:nvPr/>
              </p:nvSpPr>
              <p:spPr bwMode="auto">
                <a:xfrm>
                  <a:off x="6233019" y="3378167"/>
                  <a:ext cx="193675" cy="223838"/>
                </a:xfrm>
                <a:custGeom>
                  <a:avLst/>
                  <a:gdLst>
                    <a:gd name="T0" fmla="*/ 152 w 161"/>
                    <a:gd name="T1" fmla="*/ 148 h 187"/>
                    <a:gd name="T2" fmla="*/ 136 w 161"/>
                    <a:gd name="T3" fmla="*/ 148 h 187"/>
                    <a:gd name="T4" fmla="*/ 142 w 161"/>
                    <a:gd name="T5" fmla="*/ 124 h 187"/>
                    <a:gd name="T6" fmla="*/ 146 w 161"/>
                    <a:gd name="T7" fmla="*/ 116 h 187"/>
                    <a:gd name="T8" fmla="*/ 146 w 161"/>
                    <a:gd name="T9" fmla="*/ 115 h 187"/>
                    <a:gd name="T10" fmla="*/ 146 w 161"/>
                    <a:gd name="T11" fmla="*/ 115 h 187"/>
                    <a:gd name="T12" fmla="*/ 151 w 161"/>
                    <a:gd name="T13" fmla="*/ 88 h 187"/>
                    <a:gd name="T14" fmla="*/ 115 w 161"/>
                    <a:gd name="T15" fmla="*/ 28 h 187"/>
                    <a:gd name="T16" fmla="*/ 67 w 161"/>
                    <a:gd name="T17" fmla="*/ 0 h 187"/>
                    <a:gd name="T18" fmla="*/ 6 w 161"/>
                    <a:gd name="T19" fmla="*/ 76 h 187"/>
                    <a:gd name="T20" fmla="*/ 15 w 161"/>
                    <a:gd name="T21" fmla="*/ 115 h 187"/>
                    <a:gd name="T22" fmla="*/ 15 w 161"/>
                    <a:gd name="T23" fmla="*/ 115 h 187"/>
                    <a:gd name="T24" fmla="*/ 25 w 161"/>
                    <a:gd name="T25" fmla="*/ 148 h 187"/>
                    <a:gd name="T26" fmla="*/ 9 w 161"/>
                    <a:gd name="T27" fmla="*/ 148 h 187"/>
                    <a:gd name="T28" fmla="*/ 1 w 161"/>
                    <a:gd name="T29" fmla="*/ 159 h 187"/>
                    <a:gd name="T30" fmla="*/ 26 w 161"/>
                    <a:gd name="T31" fmla="*/ 184 h 187"/>
                    <a:gd name="T32" fmla="*/ 70 w 161"/>
                    <a:gd name="T33" fmla="*/ 187 h 187"/>
                    <a:gd name="T34" fmla="*/ 73 w 161"/>
                    <a:gd name="T35" fmla="*/ 187 h 187"/>
                    <a:gd name="T36" fmla="*/ 73 w 161"/>
                    <a:gd name="T37" fmla="*/ 187 h 187"/>
                    <a:gd name="T38" fmla="*/ 79 w 161"/>
                    <a:gd name="T39" fmla="*/ 187 h 187"/>
                    <a:gd name="T40" fmla="*/ 81 w 161"/>
                    <a:gd name="T41" fmla="*/ 187 h 187"/>
                    <a:gd name="T42" fmla="*/ 82 w 161"/>
                    <a:gd name="T43" fmla="*/ 187 h 187"/>
                    <a:gd name="T44" fmla="*/ 88 w 161"/>
                    <a:gd name="T45" fmla="*/ 187 h 187"/>
                    <a:gd name="T46" fmla="*/ 88 w 161"/>
                    <a:gd name="T47" fmla="*/ 187 h 187"/>
                    <a:gd name="T48" fmla="*/ 91 w 161"/>
                    <a:gd name="T49" fmla="*/ 187 h 187"/>
                    <a:gd name="T50" fmla="*/ 135 w 161"/>
                    <a:gd name="T51" fmla="*/ 184 h 187"/>
                    <a:gd name="T52" fmla="*/ 160 w 161"/>
                    <a:gd name="T53" fmla="*/ 159 h 187"/>
                    <a:gd name="T54" fmla="*/ 152 w 161"/>
                    <a:gd name="T55" fmla="*/ 14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1" h="187">
                      <a:moveTo>
                        <a:pt x="152" y="148"/>
                      </a:moveTo>
                      <a:cubicBezTo>
                        <a:pt x="148" y="158"/>
                        <a:pt x="139" y="155"/>
                        <a:pt x="136" y="148"/>
                      </a:cubicBezTo>
                      <a:cubicBezTo>
                        <a:pt x="135" y="143"/>
                        <a:pt x="139" y="132"/>
                        <a:pt x="142" y="124"/>
                      </a:cubicBezTo>
                      <a:cubicBezTo>
                        <a:pt x="144" y="122"/>
                        <a:pt x="145" y="119"/>
                        <a:pt x="146" y="116"/>
                      </a:cubicBezTo>
                      <a:cubicBezTo>
                        <a:pt x="146" y="116"/>
                        <a:pt x="146" y="115"/>
                        <a:pt x="146" y="115"/>
                      </a:cubicBezTo>
                      <a:cubicBezTo>
                        <a:pt x="146" y="115"/>
                        <a:pt x="146" y="115"/>
                        <a:pt x="146" y="115"/>
                      </a:cubicBezTo>
                      <a:cubicBezTo>
                        <a:pt x="150" y="107"/>
                        <a:pt x="151" y="98"/>
                        <a:pt x="151" y="88"/>
                      </a:cubicBezTo>
                      <a:cubicBezTo>
                        <a:pt x="151" y="60"/>
                        <a:pt x="136" y="36"/>
                        <a:pt x="115" y="28"/>
                      </a:cubicBezTo>
                      <a:cubicBezTo>
                        <a:pt x="104" y="11"/>
                        <a:pt x="87" y="0"/>
                        <a:pt x="67" y="0"/>
                      </a:cubicBezTo>
                      <a:cubicBezTo>
                        <a:pt x="33" y="0"/>
                        <a:pt x="6" y="34"/>
                        <a:pt x="6" y="76"/>
                      </a:cubicBezTo>
                      <a:cubicBezTo>
                        <a:pt x="6" y="91"/>
                        <a:pt x="9" y="104"/>
                        <a:pt x="15" y="115"/>
                      </a:cubicBezTo>
                      <a:cubicBezTo>
                        <a:pt x="15" y="115"/>
                        <a:pt x="15" y="115"/>
                        <a:pt x="15" y="115"/>
                      </a:cubicBezTo>
                      <a:cubicBezTo>
                        <a:pt x="15" y="115"/>
                        <a:pt x="27" y="141"/>
                        <a:pt x="25" y="148"/>
                      </a:cubicBezTo>
                      <a:cubicBezTo>
                        <a:pt x="22" y="155"/>
                        <a:pt x="13" y="158"/>
                        <a:pt x="9" y="148"/>
                      </a:cubicBezTo>
                      <a:cubicBezTo>
                        <a:pt x="6" y="137"/>
                        <a:pt x="0" y="150"/>
                        <a:pt x="1" y="159"/>
                      </a:cubicBezTo>
                      <a:cubicBezTo>
                        <a:pt x="1" y="168"/>
                        <a:pt x="4" y="181"/>
                        <a:pt x="26" y="184"/>
                      </a:cubicBezTo>
                      <a:cubicBezTo>
                        <a:pt x="45" y="187"/>
                        <a:pt x="55" y="187"/>
                        <a:pt x="70" y="187"/>
                      </a:cubicBezTo>
                      <a:cubicBezTo>
                        <a:pt x="71" y="187"/>
                        <a:pt x="73" y="187"/>
                        <a:pt x="73" y="187"/>
                      </a:cubicBezTo>
                      <a:cubicBezTo>
                        <a:pt x="73" y="187"/>
                        <a:pt x="73" y="187"/>
                        <a:pt x="73" y="187"/>
                      </a:cubicBezTo>
                      <a:cubicBezTo>
                        <a:pt x="75" y="187"/>
                        <a:pt x="77" y="187"/>
                        <a:pt x="79" y="187"/>
                      </a:cubicBezTo>
                      <a:cubicBezTo>
                        <a:pt x="79" y="187"/>
                        <a:pt x="80" y="187"/>
                        <a:pt x="81" y="187"/>
                      </a:cubicBezTo>
                      <a:cubicBezTo>
                        <a:pt x="81" y="187"/>
                        <a:pt x="82" y="187"/>
                        <a:pt x="82" y="187"/>
                      </a:cubicBezTo>
                      <a:cubicBezTo>
                        <a:pt x="84" y="187"/>
                        <a:pt x="86" y="187"/>
                        <a:pt x="88" y="187"/>
                      </a:cubicBezTo>
                      <a:cubicBezTo>
                        <a:pt x="88" y="187"/>
                        <a:pt x="88" y="187"/>
                        <a:pt x="88" y="187"/>
                      </a:cubicBezTo>
                      <a:cubicBezTo>
                        <a:pt x="88" y="187"/>
                        <a:pt x="90" y="187"/>
                        <a:pt x="91" y="187"/>
                      </a:cubicBezTo>
                      <a:cubicBezTo>
                        <a:pt x="106" y="187"/>
                        <a:pt x="116" y="187"/>
                        <a:pt x="135" y="184"/>
                      </a:cubicBezTo>
                      <a:cubicBezTo>
                        <a:pt x="157" y="181"/>
                        <a:pt x="160" y="168"/>
                        <a:pt x="160" y="159"/>
                      </a:cubicBezTo>
                      <a:cubicBezTo>
                        <a:pt x="161" y="150"/>
                        <a:pt x="155" y="137"/>
                        <a:pt x="152" y="148"/>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32" name="Freeform 117"/>
                <p:cNvSpPr>
                  <a:spLocks/>
                </p:cNvSpPr>
                <p:nvPr/>
              </p:nvSpPr>
              <p:spPr bwMode="auto">
                <a:xfrm>
                  <a:off x="6406056" y="3621055"/>
                  <a:ext cx="120650" cy="307975"/>
                </a:xfrm>
                <a:custGeom>
                  <a:avLst/>
                  <a:gdLst>
                    <a:gd name="T0" fmla="*/ 0 w 100"/>
                    <a:gd name="T1" fmla="*/ 10 h 258"/>
                    <a:gd name="T2" fmla="*/ 40 w 100"/>
                    <a:gd name="T3" fmla="*/ 0 h 258"/>
                    <a:gd name="T4" fmla="*/ 100 w 100"/>
                    <a:gd name="T5" fmla="*/ 258 h 258"/>
                    <a:gd name="T6" fmla="*/ 59 w 100"/>
                    <a:gd name="T7" fmla="*/ 258 h 258"/>
                    <a:gd name="T8" fmla="*/ 0 w 100"/>
                    <a:gd name="T9" fmla="*/ 10 h 258"/>
                  </a:gdLst>
                  <a:ahLst/>
                  <a:cxnLst>
                    <a:cxn ang="0">
                      <a:pos x="T0" y="T1"/>
                    </a:cxn>
                    <a:cxn ang="0">
                      <a:pos x="T2" y="T3"/>
                    </a:cxn>
                    <a:cxn ang="0">
                      <a:pos x="T4" y="T5"/>
                    </a:cxn>
                    <a:cxn ang="0">
                      <a:pos x="T6" y="T7"/>
                    </a:cxn>
                    <a:cxn ang="0">
                      <a:pos x="T8" y="T9"/>
                    </a:cxn>
                  </a:cxnLst>
                  <a:rect l="0" t="0" r="r" b="b"/>
                  <a:pathLst>
                    <a:path w="100" h="258">
                      <a:moveTo>
                        <a:pt x="0" y="10"/>
                      </a:moveTo>
                      <a:cubicBezTo>
                        <a:pt x="14" y="7"/>
                        <a:pt x="27" y="3"/>
                        <a:pt x="40" y="0"/>
                      </a:cubicBezTo>
                      <a:cubicBezTo>
                        <a:pt x="79" y="84"/>
                        <a:pt x="91" y="166"/>
                        <a:pt x="100" y="258"/>
                      </a:cubicBezTo>
                      <a:cubicBezTo>
                        <a:pt x="59" y="258"/>
                        <a:pt x="59" y="258"/>
                        <a:pt x="59" y="258"/>
                      </a:cubicBezTo>
                      <a:cubicBezTo>
                        <a:pt x="49" y="170"/>
                        <a:pt x="38" y="91"/>
                        <a:pt x="0" y="1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33" name="Freeform 118"/>
                <p:cNvSpPr>
                  <a:spLocks/>
                </p:cNvSpPr>
                <p:nvPr/>
              </p:nvSpPr>
              <p:spPr bwMode="auto">
                <a:xfrm>
                  <a:off x="6253656" y="4206843"/>
                  <a:ext cx="71438" cy="371475"/>
                </a:xfrm>
                <a:custGeom>
                  <a:avLst/>
                  <a:gdLst>
                    <a:gd name="T0" fmla="*/ 39 w 45"/>
                    <a:gd name="T1" fmla="*/ 234 h 234"/>
                    <a:gd name="T2" fmla="*/ 6 w 45"/>
                    <a:gd name="T3" fmla="*/ 234 h 234"/>
                    <a:gd name="T4" fmla="*/ 0 w 45"/>
                    <a:gd name="T5" fmla="*/ 0 h 234"/>
                    <a:gd name="T6" fmla="*/ 45 w 45"/>
                    <a:gd name="T7" fmla="*/ 0 h 234"/>
                    <a:gd name="T8" fmla="*/ 39 w 45"/>
                    <a:gd name="T9" fmla="*/ 234 h 234"/>
                  </a:gdLst>
                  <a:ahLst/>
                  <a:cxnLst>
                    <a:cxn ang="0">
                      <a:pos x="T0" y="T1"/>
                    </a:cxn>
                    <a:cxn ang="0">
                      <a:pos x="T2" y="T3"/>
                    </a:cxn>
                    <a:cxn ang="0">
                      <a:pos x="T4" y="T5"/>
                    </a:cxn>
                    <a:cxn ang="0">
                      <a:pos x="T6" y="T7"/>
                    </a:cxn>
                    <a:cxn ang="0">
                      <a:pos x="T8" y="T9"/>
                    </a:cxn>
                  </a:cxnLst>
                  <a:rect l="0" t="0" r="r" b="b"/>
                  <a:pathLst>
                    <a:path w="45" h="234">
                      <a:moveTo>
                        <a:pt x="39" y="234"/>
                      </a:moveTo>
                      <a:lnTo>
                        <a:pt x="6" y="234"/>
                      </a:lnTo>
                      <a:lnTo>
                        <a:pt x="0" y="0"/>
                      </a:lnTo>
                      <a:lnTo>
                        <a:pt x="45" y="0"/>
                      </a:lnTo>
                      <a:lnTo>
                        <a:pt x="39" y="234"/>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34" name="Freeform 119"/>
                <p:cNvSpPr>
                  <a:spLocks/>
                </p:cNvSpPr>
                <p:nvPr/>
              </p:nvSpPr>
              <p:spPr bwMode="auto">
                <a:xfrm>
                  <a:off x="6256831" y="4543393"/>
                  <a:ext cx="65088" cy="34925"/>
                </a:xfrm>
                <a:custGeom>
                  <a:avLst/>
                  <a:gdLst>
                    <a:gd name="T0" fmla="*/ 28 w 55"/>
                    <a:gd name="T1" fmla="*/ 0 h 28"/>
                    <a:gd name="T2" fmla="*/ 0 w 55"/>
                    <a:gd name="T3" fmla="*/ 28 h 28"/>
                    <a:gd name="T4" fmla="*/ 55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13" y="0"/>
                        <a:pt x="0" y="13"/>
                        <a:pt x="0" y="28"/>
                      </a:cubicBezTo>
                      <a:cubicBezTo>
                        <a:pt x="55" y="28"/>
                        <a:pt x="55" y="28"/>
                        <a:pt x="55" y="28"/>
                      </a:cubicBezTo>
                      <a:cubicBezTo>
                        <a:pt x="55" y="13"/>
                        <a:pt x="43" y="0"/>
                        <a:pt x="28" y="0"/>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35" name="Freeform 120"/>
                <p:cNvSpPr>
                  <a:spLocks/>
                </p:cNvSpPr>
                <p:nvPr/>
              </p:nvSpPr>
              <p:spPr bwMode="auto">
                <a:xfrm>
                  <a:off x="6336206" y="4206843"/>
                  <a:ext cx="69850" cy="371475"/>
                </a:xfrm>
                <a:custGeom>
                  <a:avLst/>
                  <a:gdLst>
                    <a:gd name="T0" fmla="*/ 6 w 44"/>
                    <a:gd name="T1" fmla="*/ 234 h 234"/>
                    <a:gd name="T2" fmla="*/ 39 w 44"/>
                    <a:gd name="T3" fmla="*/ 234 h 234"/>
                    <a:gd name="T4" fmla="*/ 44 w 44"/>
                    <a:gd name="T5" fmla="*/ 0 h 234"/>
                    <a:gd name="T6" fmla="*/ 0 w 44"/>
                    <a:gd name="T7" fmla="*/ 0 h 234"/>
                    <a:gd name="T8" fmla="*/ 6 w 44"/>
                    <a:gd name="T9" fmla="*/ 234 h 234"/>
                  </a:gdLst>
                  <a:ahLst/>
                  <a:cxnLst>
                    <a:cxn ang="0">
                      <a:pos x="T0" y="T1"/>
                    </a:cxn>
                    <a:cxn ang="0">
                      <a:pos x="T2" y="T3"/>
                    </a:cxn>
                    <a:cxn ang="0">
                      <a:pos x="T4" y="T5"/>
                    </a:cxn>
                    <a:cxn ang="0">
                      <a:pos x="T6" y="T7"/>
                    </a:cxn>
                    <a:cxn ang="0">
                      <a:pos x="T8" y="T9"/>
                    </a:cxn>
                  </a:cxnLst>
                  <a:rect l="0" t="0" r="r" b="b"/>
                  <a:pathLst>
                    <a:path w="44" h="234">
                      <a:moveTo>
                        <a:pt x="6" y="234"/>
                      </a:moveTo>
                      <a:lnTo>
                        <a:pt x="39" y="234"/>
                      </a:lnTo>
                      <a:lnTo>
                        <a:pt x="44" y="0"/>
                      </a:lnTo>
                      <a:lnTo>
                        <a:pt x="0" y="0"/>
                      </a:lnTo>
                      <a:lnTo>
                        <a:pt x="6" y="234"/>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36" name="Freeform 121"/>
                <p:cNvSpPr>
                  <a:spLocks/>
                </p:cNvSpPr>
                <p:nvPr/>
              </p:nvSpPr>
              <p:spPr bwMode="auto">
                <a:xfrm>
                  <a:off x="6339381" y="4543393"/>
                  <a:ext cx="65088" cy="34925"/>
                </a:xfrm>
                <a:custGeom>
                  <a:avLst/>
                  <a:gdLst>
                    <a:gd name="T0" fmla="*/ 28 w 55"/>
                    <a:gd name="T1" fmla="*/ 0 h 28"/>
                    <a:gd name="T2" fmla="*/ 55 w 55"/>
                    <a:gd name="T3" fmla="*/ 28 h 28"/>
                    <a:gd name="T4" fmla="*/ 0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43" y="0"/>
                        <a:pt x="55" y="13"/>
                        <a:pt x="55" y="28"/>
                      </a:cubicBezTo>
                      <a:cubicBezTo>
                        <a:pt x="0" y="28"/>
                        <a:pt x="0" y="28"/>
                        <a:pt x="0" y="28"/>
                      </a:cubicBezTo>
                      <a:cubicBezTo>
                        <a:pt x="0" y="13"/>
                        <a:pt x="12" y="0"/>
                        <a:pt x="28" y="0"/>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37" name="Freeform 122"/>
                <p:cNvSpPr>
                  <a:spLocks/>
                </p:cNvSpPr>
                <p:nvPr/>
              </p:nvSpPr>
              <p:spPr bwMode="auto">
                <a:xfrm>
                  <a:off x="6483844" y="3929030"/>
                  <a:ext cx="34925" cy="41275"/>
                </a:xfrm>
                <a:custGeom>
                  <a:avLst/>
                  <a:gdLst>
                    <a:gd name="T0" fmla="*/ 0 w 30"/>
                    <a:gd name="T1" fmla="*/ 0 h 34"/>
                    <a:gd name="T2" fmla="*/ 0 w 30"/>
                    <a:gd name="T3" fmla="*/ 18 h 34"/>
                    <a:gd name="T4" fmla="*/ 15 w 30"/>
                    <a:gd name="T5" fmla="*/ 34 h 34"/>
                    <a:gd name="T6" fmla="*/ 30 w 30"/>
                    <a:gd name="T7" fmla="*/ 18 h 34"/>
                    <a:gd name="T8" fmla="*/ 30 w 30"/>
                    <a:gd name="T9" fmla="*/ 0 h 34"/>
                    <a:gd name="T10" fmla="*/ 0 w 30"/>
                    <a:gd name="T11" fmla="*/ 0 h 34"/>
                  </a:gdLst>
                  <a:ahLst/>
                  <a:cxnLst>
                    <a:cxn ang="0">
                      <a:pos x="T0" y="T1"/>
                    </a:cxn>
                    <a:cxn ang="0">
                      <a:pos x="T2" y="T3"/>
                    </a:cxn>
                    <a:cxn ang="0">
                      <a:pos x="T4" y="T5"/>
                    </a:cxn>
                    <a:cxn ang="0">
                      <a:pos x="T6" y="T7"/>
                    </a:cxn>
                    <a:cxn ang="0">
                      <a:pos x="T8" y="T9"/>
                    </a:cxn>
                    <a:cxn ang="0">
                      <a:pos x="T10" y="T11"/>
                    </a:cxn>
                  </a:cxnLst>
                  <a:rect l="0" t="0" r="r" b="b"/>
                  <a:pathLst>
                    <a:path w="30" h="34">
                      <a:moveTo>
                        <a:pt x="0" y="0"/>
                      </a:moveTo>
                      <a:cubicBezTo>
                        <a:pt x="0" y="18"/>
                        <a:pt x="0" y="18"/>
                        <a:pt x="0" y="18"/>
                      </a:cubicBezTo>
                      <a:cubicBezTo>
                        <a:pt x="0" y="27"/>
                        <a:pt x="7" y="34"/>
                        <a:pt x="15" y="34"/>
                      </a:cubicBezTo>
                      <a:cubicBezTo>
                        <a:pt x="23" y="34"/>
                        <a:pt x="30" y="27"/>
                        <a:pt x="30" y="18"/>
                      </a:cubicBezTo>
                      <a:cubicBezTo>
                        <a:pt x="30" y="0"/>
                        <a:pt x="30" y="0"/>
                        <a:pt x="30" y="0"/>
                      </a:cubicBezTo>
                      <a:lnTo>
                        <a:pt x="0" y="0"/>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38" name="Freeform 125"/>
                <p:cNvSpPr>
                  <a:spLocks/>
                </p:cNvSpPr>
                <p:nvPr/>
              </p:nvSpPr>
              <p:spPr bwMode="auto">
                <a:xfrm>
                  <a:off x="6199681" y="3611530"/>
                  <a:ext cx="255588" cy="396875"/>
                </a:xfrm>
                <a:custGeom>
                  <a:avLst/>
                  <a:gdLst>
                    <a:gd name="T0" fmla="*/ 103 w 161"/>
                    <a:gd name="T1" fmla="*/ 0 h 250"/>
                    <a:gd name="T2" fmla="*/ 80 w 161"/>
                    <a:gd name="T3" fmla="*/ 181 h 250"/>
                    <a:gd name="T4" fmla="*/ 57 w 161"/>
                    <a:gd name="T5" fmla="*/ 0 h 250"/>
                    <a:gd name="T6" fmla="*/ 0 w 161"/>
                    <a:gd name="T7" fmla="*/ 6 h 250"/>
                    <a:gd name="T8" fmla="*/ 12 w 161"/>
                    <a:gd name="T9" fmla="*/ 250 h 250"/>
                    <a:gd name="T10" fmla="*/ 149 w 161"/>
                    <a:gd name="T11" fmla="*/ 250 h 250"/>
                    <a:gd name="T12" fmla="*/ 161 w 161"/>
                    <a:gd name="T13" fmla="*/ 6 h 250"/>
                    <a:gd name="T14" fmla="*/ 103 w 161"/>
                    <a:gd name="T15" fmla="*/ 0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50">
                      <a:moveTo>
                        <a:pt x="103" y="0"/>
                      </a:moveTo>
                      <a:lnTo>
                        <a:pt x="80" y="181"/>
                      </a:lnTo>
                      <a:lnTo>
                        <a:pt x="57" y="0"/>
                      </a:lnTo>
                      <a:lnTo>
                        <a:pt x="0" y="6"/>
                      </a:lnTo>
                      <a:lnTo>
                        <a:pt x="12" y="250"/>
                      </a:lnTo>
                      <a:lnTo>
                        <a:pt x="149" y="250"/>
                      </a:lnTo>
                      <a:lnTo>
                        <a:pt x="161" y="6"/>
                      </a:lnTo>
                      <a:lnTo>
                        <a:pt x="10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39" name="Freeform 126"/>
                <p:cNvSpPr>
                  <a:spLocks/>
                </p:cNvSpPr>
                <p:nvPr/>
              </p:nvSpPr>
              <p:spPr bwMode="auto">
                <a:xfrm>
                  <a:off x="6387006" y="34686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40" name="Freeform 127"/>
                <p:cNvSpPr>
                  <a:spLocks/>
                </p:cNvSpPr>
                <p:nvPr/>
              </p:nvSpPr>
              <p:spPr bwMode="auto">
                <a:xfrm>
                  <a:off x="6385419"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41" name="Freeform 128"/>
                <p:cNvSpPr>
                  <a:spLocks/>
                </p:cNvSpPr>
                <p:nvPr/>
              </p:nvSpPr>
              <p:spPr bwMode="auto">
                <a:xfrm>
                  <a:off x="63822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42" name="Freeform 129"/>
                <p:cNvSpPr>
                  <a:spLocks/>
                </p:cNvSpPr>
                <p:nvPr/>
              </p:nvSpPr>
              <p:spPr bwMode="auto">
                <a:xfrm>
                  <a:off x="6383831" y="34638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43" name="Freeform 130"/>
                <p:cNvSpPr>
                  <a:spLocks/>
                </p:cNvSpPr>
                <p:nvPr/>
              </p:nvSpPr>
              <p:spPr bwMode="auto">
                <a:xfrm>
                  <a:off x="62679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44" name="Freeform 131"/>
                <p:cNvSpPr>
                  <a:spLocks/>
                </p:cNvSpPr>
                <p:nvPr/>
              </p:nvSpPr>
              <p:spPr bwMode="auto">
                <a:xfrm>
                  <a:off x="6387006" y="3471830"/>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45" name="Freeform 132"/>
                <p:cNvSpPr>
                  <a:spLocks/>
                </p:cNvSpPr>
                <p:nvPr/>
              </p:nvSpPr>
              <p:spPr bwMode="auto">
                <a:xfrm>
                  <a:off x="6387006" y="3475005"/>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46" name="Freeform 133"/>
                <p:cNvSpPr>
                  <a:spLocks/>
                </p:cNvSpPr>
                <p:nvPr/>
              </p:nvSpPr>
              <p:spPr bwMode="auto">
                <a:xfrm>
                  <a:off x="6382244" y="34591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47" name="Freeform 134"/>
                <p:cNvSpPr>
                  <a:spLocks/>
                </p:cNvSpPr>
                <p:nvPr/>
              </p:nvSpPr>
              <p:spPr bwMode="auto">
                <a:xfrm>
                  <a:off x="6264769" y="34734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48" name="Freeform 135"/>
                <p:cNvSpPr>
                  <a:spLocks/>
                </p:cNvSpPr>
                <p:nvPr/>
              </p:nvSpPr>
              <p:spPr bwMode="auto">
                <a:xfrm>
                  <a:off x="6266356"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49" name="Freeform 136"/>
                <p:cNvSpPr>
                  <a:spLocks/>
                </p:cNvSpPr>
                <p:nvPr/>
              </p:nvSpPr>
              <p:spPr bwMode="auto">
                <a:xfrm>
                  <a:off x="6266356" y="34654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50" name="Freeform 137"/>
                <p:cNvSpPr>
                  <a:spLocks/>
                </p:cNvSpPr>
                <p:nvPr/>
              </p:nvSpPr>
              <p:spPr bwMode="auto">
                <a:xfrm>
                  <a:off x="6264769" y="3470242"/>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51" name="Freeform 138"/>
                <p:cNvSpPr>
                  <a:spLocks/>
                </p:cNvSpPr>
                <p:nvPr/>
              </p:nvSpPr>
              <p:spPr bwMode="auto">
                <a:xfrm>
                  <a:off x="6253656" y="3455955"/>
                  <a:ext cx="142875" cy="173038"/>
                </a:xfrm>
                <a:custGeom>
                  <a:avLst/>
                  <a:gdLst>
                    <a:gd name="T0" fmla="*/ 115 w 120"/>
                    <a:gd name="T1" fmla="*/ 26 h 145"/>
                    <a:gd name="T2" fmla="*/ 111 w 120"/>
                    <a:gd name="T3" fmla="*/ 25 h 145"/>
                    <a:gd name="T4" fmla="*/ 111 w 120"/>
                    <a:gd name="T5" fmla="*/ 18 h 145"/>
                    <a:gd name="T6" fmla="*/ 111 w 120"/>
                    <a:gd name="T7" fmla="*/ 16 h 145"/>
                    <a:gd name="T8" fmla="*/ 111 w 120"/>
                    <a:gd name="T9" fmla="*/ 15 h 145"/>
                    <a:gd name="T10" fmla="*/ 111 w 120"/>
                    <a:gd name="T11" fmla="*/ 13 h 145"/>
                    <a:gd name="T12" fmla="*/ 111 w 120"/>
                    <a:gd name="T13" fmla="*/ 12 h 145"/>
                    <a:gd name="T14" fmla="*/ 111 w 120"/>
                    <a:gd name="T15" fmla="*/ 11 h 145"/>
                    <a:gd name="T16" fmla="*/ 110 w 120"/>
                    <a:gd name="T17" fmla="*/ 10 h 145"/>
                    <a:gd name="T18" fmla="*/ 110 w 120"/>
                    <a:gd name="T19" fmla="*/ 10 h 145"/>
                    <a:gd name="T20" fmla="*/ 109 w 120"/>
                    <a:gd name="T21" fmla="*/ 7 h 145"/>
                    <a:gd name="T22" fmla="*/ 109 w 120"/>
                    <a:gd name="T23" fmla="*/ 7 h 145"/>
                    <a:gd name="T24" fmla="*/ 108 w 120"/>
                    <a:gd name="T25" fmla="*/ 5 h 145"/>
                    <a:gd name="T26" fmla="*/ 108 w 120"/>
                    <a:gd name="T27" fmla="*/ 5 h 145"/>
                    <a:gd name="T28" fmla="*/ 107 w 120"/>
                    <a:gd name="T29" fmla="*/ 3 h 145"/>
                    <a:gd name="T30" fmla="*/ 107 w 120"/>
                    <a:gd name="T31" fmla="*/ 3 h 145"/>
                    <a:gd name="T32" fmla="*/ 97 w 120"/>
                    <a:gd name="T33" fmla="*/ 5 h 145"/>
                    <a:gd name="T34" fmla="*/ 81 w 120"/>
                    <a:gd name="T35" fmla="*/ 0 h 145"/>
                    <a:gd name="T36" fmla="*/ 49 w 120"/>
                    <a:gd name="T37" fmla="*/ 5 h 145"/>
                    <a:gd name="T38" fmla="*/ 17 w 120"/>
                    <a:gd name="T39" fmla="*/ 0 h 145"/>
                    <a:gd name="T40" fmla="*/ 12 w 120"/>
                    <a:gd name="T41" fmla="*/ 6 h 145"/>
                    <a:gd name="T42" fmla="*/ 12 w 120"/>
                    <a:gd name="T43" fmla="*/ 6 h 145"/>
                    <a:gd name="T44" fmla="*/ 11 w 120"/>
                    <a:gd name="T45" fmla="*/ 8 h 145"/>
                    <a:gd name="T46" fmla="*/ 11 w 120"/>
                    <a:gd name="T47" fmla="*/ 8 h 145"/>
                    <a:gd name="T48" fmla="*/ 10 w 120"/>
                    <a:gd name="T49" fmla="*/ 10 h 145"/>
                    <a:gd name="T50" fmla="*/ 10 w 120"/>
                    <a:gd name="T51" fmla="*/ 10 h 145"/>
                    <a:gd name="T52" fmla="*/ 9 w 120"/>
                    <a:gd name="T53" fmla="*/ 12 h 145"/>
                    <a:gd name="T54" fmla="*/ 9 w 120"/>
                    <a:gd name="T55" fmla="*/ 13 h 145"/>
                    <a:gd name="T56" fmla="*/ 9 w 120"/>
                    <a:gd name="T57" fmla="*/ 15 h 145"/>
                    <a:gd name="T58" fmla="*/ 9 w 120"/>
                    <a:gd name="T59" fmla="*/ 15 h 145"/>
                    <a:gd name="T60" fmla="*/ 9 w 120"/>
                    <a:gd name="T61" fmla="*/ 18 h 145"/>
                    <a:gd name="T62" fmla="*/ 9 w 120"/>
                    <a:gd name="T63" fmla="*/ 25 h 145"/>
                    <a:gd name="T64" fmla="*/ 7 w 120"/>
                    <a:gd name="T65" fmla="*/ 25 h 145"/>
                    <a:gd name="T66" fmla="*/ 0 w 120"/>
                    <a:gd name="T67" fmla="*/ 34 h 145"/>
                    <a:gd name="T68" fmla="*/ 0 w 120"/>
                    <a:gd name="T69" fmla="*/ 53 h 145"/>
                    <a:gd name="T70" fmla="*/ 9 w 120"/>
                    <a:gd name="T71" fmla="*/ 62 h 145"/>
                    <a:gd name="T72" fmla="*/ 17 w 120"/>
                    <a:gd name="T73" fmla="*/ 82 h 145"/>
                    <a:gd name="T74" fmla="*/ 35 w 120"/>
                    <a:gd name="T75" fmla="*/ 106 h 145"/>
                    <a:gd name="T76" fmla="*/ 39 w 120"/>
                    <a:gd name="T77" fmla="*/ 130 h 145"/>
                    <a:gd name="T78" fmla="*/ 61 w 120"/>
                    <a:gd name="T79" fmla="*/ 145 h 145"/>
                    <a:gd name="T80" fmla="*/ 83 w 120"/>
                    <a:gd name="T81" fmla="*/ 130 h 145"/>
                    <a:gd name="T82" fmla="*/ 87 w 120"/>
                    <a:gd name="T83" fmla="*/ 106 h 145"/>
                    <a:gd name="T84" fmla="*/ 103 w 120"/>
                    <a:gd name="T85" fmla="*/ 82 h 145"/>
                    <a:gd name="T86" fmla="*/ 111 w 120"/>
                    <a:gd name="T87" fmla="*/ 62 h 145"/>
                    <a:gd name="T88" fmla="*/ 120 w 120"/>
                    <a:gd name="T89" fmla="*/ 53 h 145"/>
                    <a:gd name="T90" fmla="*/ 120 w 120"/>
                    <a:gd name="T91" fmla="*/ 34 h 145"/>
                    <a:gd name="T92" fmla="*/ 115 w 120"/>
                    <a:gd name="T93" fmla="*/ 2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45">
                      <a:moveTo>
                        <a:pt x="115" y="26"/>
                      </a:moveTo>
                      <a:cubicBezTo>
                        <a:pt x="114" y="25"/>
                        <a:pt x="113" y="25"/>
                        <a:pt x="111" y="25"/>
                      </a:cubicBezTo>
                      <a:cubicBezTo>
                        <a:pt x="111" y="18"/>
                        <a:pt x="111" y="18"/>
                        <a:pt x="111" y="18"/>
                      </a:cubicBezTo>
                      <a:cubicBezTo>
                        <a:pt x="111" y="17"/>
                        <a:pt x="111" y="16"/>
                        <a:pt x="111" y="16"/>
                      </a:cubicBezTo>
                      <a:cubicBezTo>
                        <a:pt x="111" y="15"/>
                        <a:pt x="111" y="15"/>
                        <a:pt x="111" y="15"/>
                      </a:cubicBezTo>
                      <a:cubicBezTo>
                        <a:pt x="111" y="14"/>
                        <a:pt x="111" y="14"/>
                        <a:pt x="111" y="13"/>
                      </a:cubicBezTo>
                      <a:cubicBezTo>
                        <a:pt x="111" y="13"/>
                        <a:pt x="111" y="13"/>
                        <a:pt x="111" y="12"/>
                      </a:cubicBezTo>
                      <a:cubicBezTo>
                        <a:pt x="111" y="12"/>
                        <a:pt x="111" y="12"/>
                        <a:pt x="111" y="11"/>
                      </a:cubicBezTo>
                      <a:cubicBezTo>
                        <a:pt x="110" y="11"/>
                        <a:pt x="110" y="11"/>
                        <a:pt x="110" y="10"/>
                      </a:cubicBezTo>
                      <a:cubicBezTo>
                        <a:pt x="110" y="10"/>
                        <a:pt x="110" y="10"/>
                        <a:pt x="110" y="10"/>
                      </a:cubicBezTo>
                      <a:cubicBezTo>
                        <a:pt x="110" y="9"/>
                        <a:pt x="109" y="8"/>
                        <a:pt x="109" y="7"/>
                      </a:cubicBezTo>
                      <a:cubicBezTo>
                        <a:pt x="109" y="7"/>
                        <a:pt x="109" y="7"/>
                        <a:pt x="109" y="7"/>
                      </a:cubicBezTo>
                      <a:cubicBezTo>
                        <a:pt x="108" y="6"/>
                        <a:pt x="108" y="6"/>
                        <a:pt x="108" y="5"/>
                      </a:cubicBezTo>
                      <a:cubicBezTo>
                        <a:pt x="108" y="5"/>
                        <a:pt x="108" y="5"/>
                        <a:pt x="108" y="5"/>
                      </a:cubicBezTo>
                      <a:cubicBezTo>
                        <a:pt x="107" y="4"/>
                        <a:pt x="107" y="4"/>
                        <a:pt x="107" y="3"/>
                      </a:cubicBezTo>
                      <a:cubicBezTo>
                        <a:pt x="107" y="3"/>
                        <a:pt x="107" y="3"/>
                        <a:pt x="107" y="3"/>
                      </a:cubicBezTo>
                      <a:cubicBezTo>
                        <a:pt x="104" y="4"/>
                        <a:pt x="101" y="5"/>
                        <a:pt x="97" y="5"/>
                      </a:cubicBezTo>
                      <a:cubicBezTo>
                        <a:pt x="90" y="5"/>
                        <a:pt x="84" y="3"/>
                        <a:pt x="81" y="0"/>
                      </a:cubicBezTo>
                      <a:cubicBezTo>
                        <a:pt x="73" y="3"/>
                        <a:pt x="62" y="5"/>
                        <a:pt x="49" y="5"/>
                      </a:cubicBezTo>
                      <a:cubicBezTo>
                        <a:pt x="36" y="5"/>
                        <a:pt x="24" y="3"/>
                        <a:pt x="17" y="0"/>
                      </a:cubicBezTo>
                      <a:cubicBezTo>
                        <a:pt x="15" y="2"/>
                        <a:pt x="13" y="3"/>
                        <a:pt x="12" y="6"/>
                      </a:cubicBezTo>
                      <a:cubicBezTo>
                        <a:pt x="12" y="6"/>
                        <a:pt x="12" y="6"/>
                        <a:pt x="12" y="6"/>
                      </a:cubicBezTo>
                      <a:cubicBezTo>
                        <a:pt x="12" y="6"/>
                        <a:pt x="11" y="7"/>
                        <a:pt x="11" y="8"/>
                      </a:cubicBezTo>
                      <a:cubicBezTo>
                        <a:pt x="11" y="8"/>
                        <a:pt x="11" y="8"/>
                        <a:pt x="11" y="8"/>
                      </a:cubicBezTo>
                      <a:cubicBezTo>
                        <a:pt x="11" y="9"/>
                        <a:pt x="10" y="9"/>
                        <a:pt x="10" y="10"/>
                      </a:cubicBezTo>
                      <a:cubicBezTo>
                        <a:pt x="10" y="10"/>
                        <a:pt x="10" y="10"/>
                        <a:pt x="10" y="10"/>
                      </a:cubicBezTo>
                      <a:cubicBezTo>
                        <a:pt x="10" y="11"/>
                        <a:pt x="10" y="12"/>
                        <a:pt x="9" y="12"/>
                      </a:cubicBezTo>
                      <a:cubicBezTo>
                        <a:pt x="9" y="12"/>
                        <a:pt x="9" y="13"/>
                        <a:pt x="9" y="13"/>
                      </a:cubicBezTo>
                      <a:cubicBezTo>
                        <a:pt x="9" y="13"/>
                        <a:pt x="9" y="14"/>
                        <a:pt x="9" y="15"/>
                      </a:cubicBezTo>
                      <a:cubicBezTo>
                        <a:pt x="9" y="15"/>
                        <a:pt x="9" y="15"/>
                        <a:pt x="9" y="15"/>
                      </a:cubicBezTo>
                      <a:cubicBezTo>
                        <a:pt x="9" y="16"/>
                        <a:pt x="9" y="17"/>
                        <a:pt x="9" y="18"/>
                      </a:cubicBezTo>
                      <a:cubicBezTo>
                        <a:pt x="9" y="25"/>
                        <a:pt x="9" y="25"/>
                        <a:pt x="9" y="25"/>
                      </a:cubicBezTo>
                      <a:cubicBezTo>
                        <a:pt x="8" y="25"/>
                        <a:pt x="8" y="25"/>
                        <a:pt x="7" y="25"/>
                      </a:cubicBezTo>
                      <a:cubicBezTo>
                        <a:pt x="3" y="26"/>
                        <a:pt x="0" y="30"/>
                        <a:pt x="0" y="34"/>
                      </a:cubicBezTo>
                      <a:cubicBezTo>
                        <a:pt x="0" y="53"/>
                        <a:pt x="0" y="53"/>
                        <a:pt x="0" y="53"/>
                      </a:cubicBezTo>
                      <a:cubicBezTo>
                        <a:pt x="0" y="58"/>
                        <a:pt x="4" y="62"/>
                        <a:pt x="9" y="62"/>
                      </a:cubicBezTo>
                      <a:cubicBezTo>
                        <a:pt x="17" y="82"/>
                        <a:pt x="17" y="82"/>
                        <a:pt x="17" y="82"/>
                      </a:cubicBezTo>
                      <a:cubicBezTo>
                        <a:pt x="21" y="95"/>
                        <a:pt x="26" y="104"/>
                        <a:pt x="35" y="106"/>
                      </a:cubicBezTo>
                      <a:cubicBezTo>
                        <a:pt x="39" y="130"/>
                        <a:pt x="39" y="130"/>
                        <a:pt x="39" y="130"/>
                      </a:cubicBezTo>
                      <a:cubicBezTo>
                        <a:pt x="61" y="145"/>
                        <a:pt x="61" y="145"/>
                        <a:pt x="61" y="145"/>
                      </a:cubicBezTo>
                      <a:cubicBezTo>
                        <a:pt x="83" y="130"/>
                        <a:pt x="83" y="130"/>
                        <a:pt x="83" y="130"/>
                      </a:cubicBezTo>
                      <a:cubicBezTo>
                        <a:pt x="87" y="106"/>
                        <a:pt x="87" y="106"/>
                        <a:pt x="87" y="106"/>
                      </a:cubicBezTo>
                      <a:cubicBezTo>
                        <a:pt x="94" y="103"/>
                        <a:pt x="98" y="95"/>
                        <a:pt x="103" y="82"/>
                      </a:cubicBezTo>
                      <a:cubicBezTo>
                        <a:pt x="111" y="62"/>
                        <a:pt x="111" y="62"/>
                        <a:pt x="111" y="62"/>
                      </a:cubicBezTo>
                      <a:cubicBezTo>
                        <a:pt x="116" y="62"/>
                        <a:pt x="120" y="58"/>
                        <a:pt x="120" y="53"/>
                      </a:cubicBezTo>
                      <a:cubicBezTo>
                        <a:pt x="120" y="34"/>
                        <a:pt x="120" y="34"/>
                        <a:pt x="120" y="34"/>
                      </a:cubicBezTo>
                      <a:cubicBezTo>
                        <a:pt x="120" y="30"/>
                        <a:pt x="118" y="27"/>
                        <a:pt x="115" y="26"/>
                      </a:cubicBez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52" name="Freeform 139"/>
                <p:cNvSpPr>
                  <a:spLocks/>
                </p:cNvSpPr>
                <p:nvPr/>
              </p:nvSpPr>
              <p:spPr bwMode="auto">
                <a:xfrm>
                  <a:off x="6218731" y="4008405"/>
                  <a:ext cx="217488" cy="238125"/>
                </a:xfrm>
                <a:custGeom>
                  <a:avLst/>
                  <a:gdLst>
                    <a:gd name="T0" fmla="*/ 131 w 137"/>
                    <a:gd name="T1" fmla="*/ 150 h 150"/>
                    <a:gd name="T2" fmla="*/ 6 w 137"/>
                    <a:gd name="T3" fmla="*/ 150 h 150"/>
                    <a:gd name="T4" fmla="*/ 0 w 137"/>
                    <a:gd name="T5" fmla="*/ 0 h 150"/>
                    <a:gd name="T6" fmla="*/ 137 w 137"/>
                    <a:gd name="T7" fmla="*/ 0 h 150"/>
                    <a:gd name="T8" fmla="*/ 131 w 137"/>
                    <a:gd name="T9" fmla="*/ 150 h 150"/>
                  </a:gdLst>
                  <a:ahLst/>
                  <a:cxnLst>
                    <a:cxn ang="0">
                      <a:pos x="T0" y="T1"/>
                    </a:cxn>
                    <a:cxn ang="0">
                      <a:pos x="T2" y="T3"/>
                    </a:cxn>
                    <a:cxn ang="0">
                      <a:pos x="T4" y="T5"/>
                    </a:cxn>
                    <a:cxn ang="0">
                      <a:pos x="T6" y="T7"/>
                    </a:cxn>
                    <a:cxn ang="0">
                      <a:pos x="T8" y="T9"/>
                    </a:cxn>
                  </a:cxnLst>
                  <a:rect l="0" t="0" r="r" b="b"/>
                  <a:pathLst>
                    <a:path w="137" h="150">
                      <a:moveTo>
                        <a:pt x="131" y="150"/>
                      </a:moveTo>
                      <a:lnTo>
                        <a:pt x="6" y="150"/>
                      </a:lnTo>
                      <a:lnTo>
                        <a:pt x="0" y="0"/>
                      </a:lnTo>
                      <a:lnTo>
                        <a:pt x="137" y="0"/>
                      </a:lnTo>
                      <a:lnTo>
                        <a:pt x="131" y="15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B4009E"/>
                    </a:solidFill>
                    <a:latin typeface="Segoe UI"/>
                  </a:endParaRPr>
                </a:p>
              </p:txBody>
            </p:sp>
            <p:sp>
              <p:nvSpPr>
                <p:cNvPr id="153" name="Oval 170"/>
                <p:cNvSpPr>
                  <a:spLocks noChangeArrowheads="1"/>
                </p:cNvSpPr>
                <p:nvPr/>
              </p:nvSpPr>
              <p:spPr bwMode="auto">
                <a:xfrm>
                  <a:off x="6263181" y="3486117"/>
                  <a:ext cx="3175" cy="31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54" name="Oval 171"/>
                <p:cNvSpPr>
                  <a:spLocks noChangeArrowheads="1"/>
                </p:cNvSpPr>
                <p:nvPr/>
              </p:nvSpPr>
              <p:spPr bwMode="auto">
                <a:xfrm>
                  <a:off x="6385419" y="3486117"/>
                  <a:ext cx="4763" cy="31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grpSp>
        </p:grpSp>
      </p:grpSp>
      <p:grpSp>
        <p:nvGrpSpPr>
          <p:cNvPr id="158" name="Group 157"/>
          <p:cNvGrpSpPr/>
          <p:nvPr/>
        </p:nvGrpSpPr>
        <p:grpSpPr>
          <a:xfrm>
            <a:off x="568047" y="3895443"/>
            <a:ext cx="2672151" cy="1177003"/>
            <a:chOff x="8950455" y="380415"/>
            <a:chExt cx="2913486" cy="1805850"/>
          </a:xfrm>
          <a:solidFill>
            <a:schemeClr val="accent4"/>
          </a:solidFill>
        </p:grpSpPr>
        <p:sp>
          <p:nvSpPr>
            <p:cNvPr id="11" name="Rectangle 10"/>
            <p:cNvSpPr/>
            <p:nvPr/>
          </p:nvSpPr>
          <p:spPr bwMode="auto">
            <a:xfrm>
              <a:off x="8950455" y="380415"/>
              <a:ext cx="2592394" cy="180585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i="1" dirty="0">
                  <a:solidFill>
                    <a:srgbClr val="FFFFFF"/>
                  </a:solidFill>
                  <a:latin typeface="Segoe UI"/>
                  <a:cs typeface="Segoe Pro"/>
                </a:rPr>
                <a:t>“It takes me too long to detect &amp; debug the errors in my	 apps.”</a:t>
              </a:r>
            </a:p>
          </p:txBody>
        </p:sp>
        <p:sp>
          <p:nvSpPr>
            <p:cNvPr id="155" name="Right Triangle 154"/>
            <p:cNvSpPr/>
            <p:nvPr/>
          </p:nvSpPr>
          <p:spPr bwMode="auto">
            <a:xfrm rot="10800000" flipH="1">
              <a:off x="11530113" y="914542"/>
              <a:ext cx="333828" cy="333827"/>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solidFill>
                  <a:srgbClr val="FFFFFF"/>
                </a:solidFill>
                <a:latin typeface="Segoe UI"/>
                <a:ea typeface="Segoe UI" pitchFamily="34" charset="0"/>
                <a:cs typeface="Segoe UI" pitchFamily="34" charset="0"/>
              </a:endParaRPr>
            </a:p>
          </p:txBody>
        </p:sp>
      </p:grpSp>
      <p:grpSp>
        <p:nvGrpSpPr>
          <p:cNvPr id="159" name="Group 158"/>
          <p:cNvGrpSpPr/>
          <p:nvPr/>
        </p:nvGrpSpPr>
        <p:grpSpPr>
          <a:xfrm>
            <a:off x="845694" y="2522790"/>
            <a:ext cx="2902732" cy="914222"/>
            <a:chOff x="8515673" y="289511"/>
            <a:chExt cx="3331923" cy="1049396"/>
          </a:xfrm>
          <a:solidFill>
            <a:schemeClr val="accent4"/>
          </a:solidFill>
        </p:grpSpPr>
        <p:sp>
          <p:nvSpPr>
            <p:cNvPr id="160" name="Rectangle 159"/>
            <p:cNvSpPr/>
            <p:nvPr/>
          </p:nvSpPr>
          <p:spPr bwMode="auto">
            <a:xfrm>
              <a:off x="8515673" y="289511"/>
              <a:ext cx="3027175" cy="104939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i="1" dirty="0">
                  <a:solidFill>
                    <a:srgbClr val="FFFFFF"/>
                  </a:solidFill>
                  <a:latin typeface="Segoe UI"/>
                  <a:cs typeface="Segoe Pro"/>
                </a:rPr>
                <a:t>“How do I understand &amp; optimize performance of my app?”</a:t>
              </a:r>
            </a:p>
          </p:txBody>
        </p:sp>
        <p:sp>
          <p:nvSpPr>
            <p:cNvPr id="161" name="Right Triangle 160"/>
            <p:cNvSpPr/>
            <p:nvPr/>
          </p:nvSpPr>
          <p:spPr bwMode="auto">
            <a:xfrm rot="5400000" flipH="1">
              <a:off x="11513768" y="870809"/>
              <a:ext cx="333827" cy="333828"/>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solidFill>
                  <a:srgbClr val="FFFFFF"/>
                </a:solidFill>
                <a:latin typeface="Segoe UI"/>
                <a:ea typeface="Segoe UI" pitchFamily="34" charset="0"/>
                <a:cs typeface="Segoe UI" pitchFamily="34" charset="0"/>
              </a:endParaRPr>
            </a:p>
          </p:txBody>
        </p:sp>
      </p:grpSp>
      <p:grpSp>
        <p:nvGrpSpPr>
          <p:cNvPr id="163" name="Group 162"/>
          <p:cNvGrpSpPr/>
          <p:nvPr/>
        </p:nvGrpSpPr>
        <p:grpSpPr>
          <a:xfrm>
            <a:off x="3617105" y="1586630"/>
            <a:ext cx="3225916" cy="1205049"/>
            <a:chOff x="8023052" y="289511"/>
            <a:chExt cx="3702892" cy="1383224"/>
          </a:xfrm>
          <a:solidFill>
            <a:schemeClr val="accent4"/>
          </a:solidFill>
        </p:grpSpPr>
        <p:sp>
          <p:nvSpPr>
            <p:cNvPr id="164" name="Rectangle 163"/>
            <p:cNvSpPr/>
            <p:nvPr/>
          </p:nvSpPr>
          <p:spPr bwMode="auto">
            <a:xfrm>
              <a:off x="8023052" y="289511"/>
              <a:ext cx="3702892" cy="104939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i="1" dirty="0">
                  <a:solidFill>
                    <a:srgbClr val="FFFFFF"/>
                  </a:solidFill>
                  <a:latin typeface="Segoe UI"/>
                  <a:cs typeface="Segoe Pro"/>
                </a:rPr>
                <a:t>“I need to diagnose problems across the app, VMs, networks, and PaaS services.”</a:t>
              </a:r>
            </a:p>
          </p:txBody>
        </p:sp>
        <p:sp>
          <p:nvSpPr>
            <p:cNvPr id="165" name="Right Triangle 164"/>
            <p:cNvSpPr/>
            <p:nvPr/>
          </p:nvSpPr>
          <p:spPr bwMode="auto">
            <a:xfrm rot="16200000" flipH="1">
              <a:off x="9036961" y="1338907"/>
              <a:ext cx="333828" cy="333828"/>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solidFill>
                  <a:srgbClr val="FFFFFF"/>
                </a:solidFill>
                <a:latin typeface="Segoe UI"/>
                <a:ea typeface="Segoe UI" pitchFamily="34" charset="0"/>
                <a:cs typeface="Segoe UI" pitchFamily="34" charset="0"/>
              </a:endParaRPr>
            </a:p>
          </p:txBody>
        </p:sp>
      </p:grpSp>
      <p:grpSp>
        <p:nvGrpSpPr>
          <p:cNvPr id="166" name="Group 165"/>
          <p:cNvGrpSpPr/>
          <p:nvPr/>
        </p:nvGrpSpPr>
        <p:grpSpPr>
          <a:xfrm>
            <a:off x="7307313" y="1769696"/>
            <a:ext cx="2402254" cy="1205051"/>
            <a:chOff x="8655359" y="289509"/>
            <a:chExt cx="2757444" cy="1383226"/>
          </a:xfrm>
          <a:solidFill>
            <a:schemeClr val="accent4"/>
          </a:solidFill>
        </p:grpSpPr>
        <p:sp>
          <p:nvSpPr>
            <p:cNvPr id="167" name="Rectangle 166"/>
            <p:cNvSpPr/>
            <p:nvPr/>
          </p:nvSpPr>
          <p:spPr bwMode="auto">
            <a:xfrm>
              <a:off x="8655359" y="289509"/>
              <a:ext cx="2757444" cy="104939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i="1" dirty="0">
                  <a:solidFill>
                    <a:srgbClr val="FFFFFF"/>
                  </a:solidFill>
                  <a:latin typeface="Segoe UI"/>
                  <a:cs typeface="Segoe Pro"/>
                </a:rPr>
                <a:t>“Are we meeting our customer SLAs?”</a:t>
              </a:r>
            </a:p>
          </p:txBody>
        </p:sp>
        <p:sp>
          <p:nvSpPr>
            <p:cNvPr id="168" name="Right Triangle 167"/>
            <p:cNvSpPr/>
            <p:nvPr/>
          </p:nvSpPr>
          <p:spPr bwMode="auto">
            <a:xfrm rot="5400000">
              <a:off x="8765362" y="1338907"/>
              <a:ext cx="333828" cy="333828"/>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solidFill>
                  <a:srgbClr val="FFFFFF"/>
                </a:solidFill>
                <a:latin typeface="Segoe UI"/>
                <a:ea typeface="Segoe UI" pitchFamily="34" charset="0"/>
                <a:cs typeface="Segoe UI" pitchFamily="34" charset="0"/>
              </a:endParaRPr>
            </a:p>
          </p:txBody>
        </p:sp>
      </p:grpSp>
      <p:grpSp>
        <p:nvGrpSpPr>
          <p:cNvPr id="169" name="Group 168"/>
          <p:cNvGrpSpPr/>
          <p:nvPr/>
        </p:nvGrpSpPr>
        <p:grpSpPr>
          <a:xfrm>
            <a:off x="8602148" y="2797075"/>
            <a:ext cx="3322933" cy="930733"/>
            <a:chOff x="8047327" y="270559"/>
            <a:chExt cx="3398538" cy="1068348"/>
          </a:xfrm>
          <a:solidFill>
            <a:schemeClr val="accent4"/>
          </a:solidFill>
        </p:grpSpPr>
        <p:sp>
          <p:nvSpPr>
            <p:cNvPr id="170" name="Rectangle 169"/>
            <p:cNvSpPr/>
            <p:nvPr/>
          </p:nvSpPr>
          <p:spPr bwMode="auto">
            <a:xfrm>
              <a:off x="8381154" y="270559"/>
              <a:ext cx="3064711" cy="106834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i="1" dirty="0">
                  <a:solidFill>
                    <a:srgbClr val="FFFFFF"/>
                  </a:solidFill>
                  <a:latin typeface="Segoe UI"/>
                  <a:cs typeface="Segoe Pro"/>
                </a:rPr>
                <a:t>“Are our customers engaged? Which features are driving engagement?</a:t>
              </a:r>
            </a:p>
          </p:txBody>
        </p:sp>
        <p:sp>
          <p:nvSpPr>
            <p:cNvPr id="171" name="Right Triangle 170"/>
            <p:cNvSpPr/>
            <p:nvPr/>
          </p:nvSpPr>
          <p:spPr bwMode="auto">
            <a:xfrm rot="16200000">
              <a:off x="8047326" y="430071"/>
              <a:ext cx="333829" cy="333828"/>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solidFill>
                  <a:srgbClr val="FFFFFF"/>
                </a:solidFill>
                <a:latin typeface="Segoe UI"/>
                <a:ea typeface="Segoe UI" pitchFamily="34" charset="0"/>
                <a:cs typeface="Segoe UI" pitchFamily="34" charset="0"/>
              </a:endParaRPr>
            </a:p>
          </p:txBody>
        </p:sp>
      </p:grpSp>
      <p:grpSp>
        <p:nvGrpSpPr>
          <p:cNvPr id="172" name="Group 171">
            <a:extLst>
              <a:ext uri="{FF2B5EF4-FFF2-40B4-BE49-F238E27FC236}">
                <a16:creationId xmlns:a16="http://schemas.microsoft.com/office/drawing/2014/main" id="{489DA2F6-38D9-4C9B-98D0-03AE9A37A424}"/>
              </a:ext>
            </a:extLst>
          </p:cNvPr>
          <p:cNvGrpSpPr/>
          <p:nvPr/>
        </p:nvGrpSpPr>
        <p:grpSpPr>
          <a:xfrm>
            <a:off x="9716213" y="4423374"/>
            <a:ext cx="2167405" cy="797339"/>
            <a:chOff x="8062763" y="270559"/>
            <a:chExt cx="3383102" cy="1068348"/>
          </a:xfrm>
          <a:solidFill>
            <a:schemeClr val="accent4"/>
          </a:solidFill>
        </p:grpSpPr>
        <p:sp>
          <p:nvSpPr>
            <p:cNvPr id="173" name="Rectangle 172">
              <a:extLst>
                <a:ext uri="{FF2B5EF4-FFF2-40B4-BE49-F238E27FC236}">
                  <a16:creationId xmlns:a16="http://schemas.microsoft.com/office/drawing/2014/main" id="{998A5AE1-94BD-4A4C-9E7D-5A09E8D42B0D}"/>
                </a:ext>
              </a:extLst>
            </p:cNvPr>
            <p:cNvSpPr/>
            <p:nvPr/>
          </p:nvSpPr>
          <p:spPr bwMode="auto">
            <a:xfrm>
              <a:off x="8381154" y="270559"/>
              <a:ext cx="3064711" cy="106834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418">
                <a:lnSpc>
                  <a:spcPct val="90000"/>
                </a:lnSpc>
                <a:spcAft>
                  <a:spcPts val="612"/>
                </a:spcAft>
                <a:buSzPct val="90000"/>
                <a:defRPr/>
              </a:pPr>
              <a:r>
                <a:rPr lang="en-US" sz="1600" i="1" dirty="0">
                  <a:solidFill>
                    <a:srgbClr val="FFFFFF"/>
                  </a:solidFill>
                  <a:latin typeface="Segoe UI Semilight"/>
                  <a:cs typeface="Segoe Pro"/>
                </a:rPr>
                <a:t>“Is there is a security threat!?!!”</a:t>
              </a:r>
            </a:p>
          </p:txBody>
        </p:sp>
        <p:sp>
          <p:nvSpPr>
            <p:cNvPr id="174" name="Right Triangle 173">
              <a:extLst>
                <a:ext uri="{FF2B5EF4-FFF2-40B4-BE49-F238E27FC236}">
                  <a16:creationId xmlns:a16="http://schemas.microsoft.com/office/drawing/2014/main" id="{8D4342CA-5334-4828-9A2A-40DD92D5B2C4}"/>
                </a:ext>
              </a:extLst>
            </p:cNvPr>
            <p:cNvSpPr/>
            <p:nvPr/>
          </p:nvSpPr>
          <p:spPr bwMode="auto">
            <a:xfrm rot="10987962">
              <a:off x="8062763" y="460602"/>
              <a:ext cx="333829" cy="333827"/>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solidFill>
                  <a:srgbClr val="FFFFFF"/>
                </a:solidFill>
                <a:latin typeface="Segoe UI"/>
                <a:ea typeface="Segoe UI" pitchFamily="34" charset="0"/>
                <a:cs typeface="Segoe UI" pitchFamily="34" charset="0"/>
              </a:endParaRPr>
            </a:p>
          </p:txBody>
        </p:sp>
      </p:grpSp>
      <p:pic>
        <p:nvPicPr>
          <p:cNvPr id="1030" name="Picture 6" descr="Image result for mustache">
            <a:extLst>
              <a:ext uri="{FF2B5EF4-FFF2-40B4-BE49-F238E27FC236}">
                <a16:creationId xmlns:a16="http://schemas.microsoft.com/office/drawing/2014/main" id="{E76CB2D7-3F82-4137-A331-F1048B05C319}"/>
              </a:ext>
            </a:extLst>
          </p:cNvPr>
          <p:cNvPicPr>
            <a:picLocks noChangeAspect="1" noChangeArrowheads="1"/>
          </p:cNvPicPr>
          <p:nvPr/>
        </p:nvPicPr>
        <p:blipFill>
          <a:blip r:embed="rId3" cstate="email">
            <a:biLevel thresh="75000"/>
            <a:extLst>
              <a:ext uri="{BEBA8EAE-BF5A-486C-A8C5-ECC9F3942E4B}">
                <a14:imgProps xmlns:a14="http://schemas.microsoft.com/office/drawing/2010/main">
                  <a14:imgLayer r:embed="rId4">
                    <a14:imgEffect>
                      <a14:sharpenSoften amount="100000"/>
                    </a14:imgEffect>
                    <a14:imgEffect>
                      <a14:colorTemperature colorTemp="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a:ext>
            </a:extLst>
          </a:blip>
          <a:srcRect/>
          <a:stretch>
            <a:fillRect/>
          </a:stretch>
        </p:blipFill>
        <p:spPr bwMode="auto">
          <a:xfrm>
            <a:off x="8474072" y="3951338"/>
            <a:ext cx="739809" cy="739809"/>
          </a:xfrm>
          <a:prstGeom prst="rect">
            <a:avLst/>
          </a:prstGeom>
          <a:solidFill>
            <a:schemeClr val="accent1">
              <a:alpha val="0"/>
            </a:schemeClr>
          </a:solidFill>
        </p:spPr>
      </p:pic>
    </p:spTree>
    <p:extLst>
      <p:ext uri="{BB962C8B-B14F-4D97-AF65-F5344CB8AC3E}">
        <p14:creationId xmlns:p14="http://schemas.microsoft.com/office/powerpoint/2010/main" val="816566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750"/>
                                        <p:tgtEl>
                                          <p:spTgt spid="158"/>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59"/>
                                        </p:tgtEl>
                                        <p:attrNameLst>
                                          <p:attrName>style.visibility</p:attrName>
                                        </p:attrNameLst>
                                      </p:cBhvr>
                                      <p:to>
                                        <p:strVal val="visible"/>
                                      </p:to>
                                    </p:set>
                                    <p:animEffect transition="in" filter="fade">
                                      <p:cBhvr>
                                        <p:cTn id="11" dur="750"/>
                                        <p:tgtEl>
                                          <p:spTgt spid="159"/>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63"/>
                                        </p:tgtEl>
                                        <p:attrNameLst>
                                          <p:attrName>style.visibility</p:attrName>
                                        </p:attrNameLst>
                                      </p:cBhvr>
                                      <p:to>
                                        <p:strVal val="visible"/>
                                      </p:to>
                                    </p:set>
                                    <p:animEffect transition="in" filter="fade">
                                      <p:cBhvr>
                                        <p:cTn id="15" dur="750"/>
                                        <p:tgtEl>
                                          <p:spTgt spid="163"/>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166"/>
                                        </p:tgtEl>
                                        <p:attrNameLst>
                                          <p:attrName>style.visibility</p:attrName>
                                        </p:attrNameLst>
                                      </p:cBhvr>
                                      <p:to>
                                        <p:strVal val="visible"/>
                                      </p:to>
                                    </p:set>
                                    <p:animEffect transition="in" filter="fade">
                                      <p:cBhvr>
                                        <p:cTn id="19" dur="750"/>
                                        <p:tgtEl>
                                          <p:spTgt spid="166"/>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69"/>
                                        </p:tgtEl>
                                        <p:attrNameLst>
                                          <p:attrName>style.visibility</p:attrName>
                                        </p:attrNameLst>
                                      </p:cBhvr>
                                      <p:to>
                                        <p:strVal val="visible"/>
                                      </p:to>
                                    </p:set>
                                    <p:animEffect transition="in" filter="fade">
                                      <p:cBhvr>
                                        <p:cTn id="23" dur="750"/>
                                        <p:tgtEl>
                                          <p:spTgt spid="169"/>
                                        </p:tgtEl>
                                      </p:cBhvr>
                                    </p:animEffect>
                                  </p:childTnLst>
                                </p:cTn>
                              </p:par>
                            </p:childTnLst>
                          </p:cTn>
                        </p:par>
                        <p:par>
                          <p:cTn id="24" fill="hold">
                            <p:stCondLst>
                              <p:cond delay="3750"/>
                            </p:stCondLst>
                            <p:childTnLst>
                              <p:par>
                                <p:cTn id="25" presetID="10" presetClass="entr" presetSubtype="0" fill="hold" nodeType="afterEffect">
                                  <p:stCondLst>
                                    <p:cond delay="0"/>
                                  </p:stCondLst>
                                  <p:childTnLst>
                                    <p:set>
                                      <p:cBhvr>
                                        <p:cTn id="26" dur="1" fill="hold">
                                          <p:stCondLst>
                                            <p:cond delay="0"/>
                                          </p:stCondLst>
                                        </p:cTn>
                                        <p:tgtEl>
                                          <p:spTgt spid="172"/>
                                        </p:tgtEl>
                                        <p:attrNameLst>
                                          <p:attrName>style.visibility</p:attrName>
                                        </p:attrNameLst>
                                      </p:cBhvr>
                                      <p:to>
                                        <p:strVal val="visible"/>
                                      </p:to>
                                    </p:set>
                                    <p:animEffect transition="in" filter="fade">
                                      <p:cBhvr>
                                        <p:cTn id="27" dur="850"/>
                                        <p:tgtEl>
                                          <p:spTgt spid="17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4"/>
                                        </p:tgtEl>
                                        <p:attrNameLst>
                                          <p:attrName>style.visibility</p:attrName>
                                        </p:attrNameLst>
                                      </p:cBhvr>
                                      <p:to>
                                        <p:strVal val="visible"/>
                                      </p:to>
                                    </p:set>
                                    <p:animEffect transition="in" filter="fade">
                                      <p:cBhvr>
                                        <p:cTn id="30" dur="850"/>
                                        <p:tgtEl>
                                          <p:spTgt spid="64"/>
                                        </p:tgtEl>
                                      </p:cBhvr>
                                    </p:animEffect>
                                  </p:childTnLst>
                                </p:cTn>
                              </p:par>
                              <p:par>
                                <p:cTn id="31" presetID="10" presetClass="entr" presetSubtype="0" fill="hold" nodeType="withEffect">
                                  <p:stCondLst>
                                    <p:cond delay="0"/>
                                  </p:stCondLst>
                                  <p:childTnLst>
                                    <p:set>
                                      <p:cBhvr>
                                        <p:cTn id="32" dur="1" fill="hold">
                                          <p:stCondLst>
                                            <p:cond delay="0"/>
                                          </p:stCondLst>
                                        </p:cTn>
                                        <p:tgtEl>
                                          <p:spTgt spid="1030"/>
                                        </p:tgtEl>
                                        <p:attrNameLst>
                                          <p:attrName>style.visibility</p:attrName>
                                        </p:attrNameLst>
                                      </p:cBhvr>
                                      <p:to>
                                        <p:strVal val="visible"/>
                                      </p:to>
                                    </p:set>
                                    <p:animEffect transition="in" filter="fade">
                                      <p:cBhvr>
                                        <p:cTn id="33" dur="85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49A32-9C5C-3247-A17D-66B73D4EEFC8}"/>
              </a:ext>
            </a:extLst>
          </p:cNvPr>
          <p:cNvSpPr>
            <a:spLocks noGrp="1"/>
          </p:cNvSpPr>
          <p:nvPr>
            <p:ph type="title"/>
          </p:nvPr>
        </p:nvSpPr>
        <p:spPr/>
        <p:txBody>
          <a:bodyPr/>
          <a:lstStyle/>
          <a:p>
            <a:r>
              <a:rPr lang="en-US" dirty="0"/>
              <a:t>Azure Monitor - Metrics</a:t>
            </a:r>
          </a:p>
        </p:txBody>
      </p:sp>
      <p:sp>
        <p:nvSpPr>
          <p:cNvPr id="3" name="Text Placeholder 2">
            <a:extLst>
              <a:ext uri="{FF2B5EF4-FFF2-40B4-BE49-F238E27FC236}">
                <a16:creationId xmlns:a16="http://schemas.microsoft.com/office/drawing/2014/main" id="{773C2863-50BB-C041-950E-7798CB06AEB8}"/>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EB309513-6C44-224C-A71B-E3E13554FF4E}"/>
              </a:ext>
            </a:extLst>
          </p:cNvPr>
          <p:cNvPicPr>
            <a:picLocks noChangeAspect="1"/>
          </p:cNvPicPr>
          <p:nvPr/>
        </p:nvPicPr>
        <p:blipFill>
          <a:blip r:embed="rId3"/>
          <a:stretch>
            <a:fillRect/>
          </a:stretch>
        </p:blipFill>
        <p:spPr>
          <a:xfrm>
            <a:off x="1376855" y="1274868"/>
            <a:ext cx="9091448" cy="5211993"/>
          </a:xfrm>
          <a:prstGeom prst="rect">
            <a:avLst/>
          </a:prstGeom>
          <a:ln>
            <a:solidFill>
              <a:schemeClr val="tx1"/>
            </a:solidFill>
          </a:ln>
        </p:spPr>
      </p:pic>
    </p:spTree>
    <p:extLst>
      <p:ext uri="{BB962C8B-B14F-4D97-AF65-F5344CB8AC3E}">
        <p14:creationId xmlns:p14="http://schemas.microsoft.com/office/powerpoint/2010/main" val="38095380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60836" y="1777006"/>
            <a:ext cx="11070327" cy="4534584"/>
          </a:xfrm>
        </p:spPr>
        <p:txBody>
          <a:bodyPr>
            <a:normAutofit/>
          </a:bodyPr>
          <a:lstStyle/>
          <a:p>
            <a:pPr marL="457200" indent="-457200">
              <a:buFont typeface="Arial" charset="0"/>
              <a:buChar char="•"/>
            </a:pPr>
            <a:r>
              <a:rPr lang="en-US" sz="3600" dirty="0"/>
              <a:t>Faster time to market</a:t>
            </a:r>
          </a:p>
          <a:p>
            <a:pPr marL="457200" indent="-457200">
              <a:buFont typeface="Arial" charset="0"/>
              <a:buChar char="•"/>
            </a:pPr>
            <a:endParaRPr lang="en-US" sz="3600" dirty="0"/>
          </a:p>
          <a:p>
            <a:pPr marL="457200" indent="-457200">
              <a:buFont typeface="Arial" charset="0"/>
              <a:buChar char="•"/>
            </a:pPr>
            <a:r>
              <a:rPr lang="en-US" sz="3600" dirty="0"/>
              <a:t>Reduced coding time</a:t>
            </a:r>
          </a:p>
          <a:p>
            <a:pPr marL="457200" indent="-457200">
              <a:buFont typeface="Arial" charset="0"/>
              <a:buChar char="•"/>
            </a:pPr>
            <a:endParaRPr lang="en-US" sz="3600" dirty="0"/>
          </a:p>
          <a:p>
            <a:pPr marL="457200" indent="-457200">
              <a:buFont typeface="Arial" charset="0"/>
              <a:buChar char="•"/>
            </a:pPr>
            <a:r>
              <a:rPr lang="en-US" sz="3600" dirty="0"/>
              <a:t>Efficiently manage application lifecycle</a:t>
            </a:r>
          </a:p>
          <a:p>
            <a:pPr marL="457200" indent="-457200">
              <a:buFont typeface="Arial" charset="0"/>
              <a:buChar char="•"/>
            </a:pPr>
            <a:endParaRPr lang="en-US" sz="3600" dirty="0"/>
          </a:p>
        </p:txBody>
      </p:sp>
      <p:sp>
        <p:nvSpPr>
          <p:cNvPr id="3" name="Title 2"/>
          <p:cNvSpPr>
            <a:spLocks noGrp="1"/>
          </p:cNvSpPr>
          <p:nvPr>
            <p:ph type="title"/>
          </p:nvPr>
        </p:nvSpPr>
        <p:spPr/>
        <p:txBody>
          <a:bodyPr/>
          <a:lstStyle/>
          <a:p>
            <a:r>
              <a:rPr lang="en-US" dirty="0"/>
              <a:t>Advantages of PaaS</a:t>
            </a:r>
          </a:p>
        </p:txBody>
      </p:sp>
    </p:spTree>
    <p:extLst>
      <p:ext uri="{BB962C8B-B14F-4D97-AF65-F5344CB8AC3E}">
        <p14:creationId xmlns:p14="http://schemas.microsoft.com/office/powerpoint/2010/main" val="13991887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802C5-53F4-4499-9AC2-348C249313F1}"/>
              </a:ext>
            </a:extLst>
          </p:cNvPr>
          <p:cNvSpPr>
            <a:spLocks noGrp="1"/>
          </p:cNvSpPr>
          <p:nvPr>
            <p:ph type="title"/>
          </p:nvPr>
        </p:nvSpPr>
        <p:spPr/>
        <p:txBody>
          <a:bodyPr/>
          <a:lstStyle/>
          <a:p>
            <a:r>
              <a:rPr lang="en-US" dirty="0"/>
              <a:t>Azure Monitor Workbooks</a:t>
            </a:r>
          </a:p>
        </p:txBody>
      </p:sp>
      <p:sp>
        <p:nvSpPr>
          <p:cNvPr id="3" name="Text Placeholder 2">
            <a:extLst>
              <a:ext uri="{FF2B5EF4-FFF2-40B4-BE49-F238E27FC236}">
                <a16:creationId xmlns:a16="http://schemas.microsoft.com/office/drawing/2014/main" id="{29B77380-EF48-4213-8A2C-8C30D5286E73}"/>
              </a:ext>
            </a:extLst>
          </p:cNvPr>
          <p:cNvSpPr>
            <a:spLocks noGrp="1"/>
          </p:cNvSpPr>
          <p:nvPr>
            <p:ph type="body" sz="quarter" idx="10"/>
          </p:nvPr>
        </p:nvSpPr>
        <p:spPr>
          <a:xfrm>
            <a:off x="586390" y="1434370"/>
            <a:ext cx="3762586" cy="3877985"/>
          </a:xfrm>
          <a:solidFill>
            <a:schemeClr val="accent5">
              <a:lumMod val="75000"/>
            </a:schemeClr>
          </a:solidFill>
        </p:spPr>
        <p:txBody>
          <a:bodyPr/>
          <a:lstStyle/>
          <a:p>
            <a:r>
              <a:rPr lang="en-US" dirty="0">
                <a:solidFill>
                  <a:schemeClr val="bg1"/>
                </a:solidFill>
              </a:rPr>
              <a:t>Workbooks can query data from multiple sources within Azure </a:t>
            </a:r>
          </a:p>
          <a:p>
            <a:endParaRPr lang="en-US" dirty="0">
              <a:solidFill>
                <a:schemeClr val="bg1"/>
              </a:solidFill>
            </a:endParaRPr>
          </a:p>
          <a:p>
            <a:r>
              <a:rPr lang="en-US" dirty="0">
                <a:solidFill>
                  <a:schemeClr val="bg1"/>
                </a:solidFill>
              </a:rPr>
              <a:t>Visualize data </a:t>
            </a:r>
          </a:p>
          <a:p>
            <a:pPr marL="457200" indent="-457200">
              <a:buFont typeface="Arial" panose="020B0604020202020204" pitchFamily="34" charset="0"/>
              <a:buChar char="•"/>
            </a:pPr>
            <a:r>
              <a:rPr lang="en-US" dirty="0">
                <a:solidFill>
                  <a:schemeClr val="bg1"/>
                </a:solidFill>
              </a:rPr>
              <a:t>Performance</a:t>
            </a:r>
          </a:p>
          <a:p>
            <a:pPr marL="457200" indent="-457200">
              <a:buFont typeface="Arial" panose="020B0604020202020204" pitchFamily="34" charset="0"/>
              <a:buChar char="•"/>
            </a:pPr>
            <a:r>
              <a:rPr lang="en-US" dirty="0">
                <a:solidFill>
                  <a:schemeClr val="bg1"/>
                </a:solidFill>
              </a:rPr>
              <a:t>Usage</a:t>
            </a:r>
          </a:p>
          <a:p>
            <a:pPr marL="457200" indent="-457200">
              <a:buFont typeface="Arial" panose="020B0604020202020204" pitchFamily="34" charset="0"/>
              <a:buChar char="•"/>
            </a:pPr>
            <a:r>
              <a:rPr lang="en-US" dirty="0">
                <a:solidFill>
                  <a:schemeClr val="bg1"/>
                </a:solidFill>
              </a:rPr>
              <a:t>Health</a:t>
            </a:r>
          </a:p>
        </p:txBody>
      </p:sp>
      <p:pic>
        <p:nvPicPr>
          <p:cNvPr id="5" name="Picture 2" descr="Example workbook visualizations">
            <a:extLst>
              <a:ext uri="{FF2B5EF4-FFF2-40B4-BE49-F238E27FC236}">
                <a16:creationId xmlns:a16="http://schemas.microsoft.com/office/drawing/2014/main" id="{FFB8F15A-F845-434D-BD06-75096D1C3B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1043" y="1170878"/>
            <a:ext cx="6312676" cy="4741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07641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2B1012C-8109-440D-9898-F95E69C1FD59}"/>
              </a:ext>
            </a:extLst>
          </p:cNvPr>
          <p:cNvSpPr>
            <a:spLocks noGrp="1"/>
          </p:cNvSpPr>
          <p:nvPr>
            <p:ph type="body" sz="quarter" idx="10"/>
          </p:nvPr>
        </p:nvSpPr>
        <p:spPr>
          <a:xfrm>
            <a:off x="560837" y="1343025"/>
            <a:ext cx="5192264" cy="5438775"/>
          </a:xfrm>
          <a:solidFill>
            <a:schemeClr val="accent2"/>
          </a:solidFill>
        </p:spPr>
        <p:txBody>
          <a:bodyPr>
            <a:normAutofit fontScale="92500"/>
          </a:bodyPr>
          <a:lstStyle/>
          <a:p>
            <a:pPr marL="457200" indent="-457200">
              <a:buFont typeface="Arial" panose="020B0604020202020204" pitchFamily="34" charset="0"/>
              <a:buChar char="•"/>
            </a:pPr>
            <a:r>
              <a:rPr lang="en-US" dirty="0">
                <a:solidFill>
                  <a:schemeClr val="bg1"/>
                </a:solidFill>
              </a:rPr>
              <a:t>Application Performance Management (APM) service for web developers on multiple platforms</a:t>
            </a:r>
          </a:p>
          <a:p>
            <a:pPr marL="457200" indent="-457200">
              <a:buFont typeface="Arial" panose="020B0604020202020204" pitchFamily="34" charset="0"/>
              <a:buChar char="•"/>
            </a:pPr>
            <a:r>
              <a:rPr lang="en-US" dirty="0">
                <a:solidFill>
                  <a:schemeClr val="bg1"/>
                </a:solidFill>
              </a:rPr>
              <a:t>Use it to monitor live web application &amp; automatically detect performance anomalies</a:t>
            </a:r>
          </a:p>
          <a:p>
            <a:pPr marL="457200" indent="-457200">
              <a:buFont typeface="Arial" panose="020B0604020202020204" pitchFamily="34" charset="0"/>
              <a:buChar char="•"/>
            </a:pPr>
            <a:r>
              <a:rPr lang="en-US" dirty="0">
                <a:solidFill>
                  <a:schemeClr val="bg1"/>
                </a:solidFill>
              </a:rPr>
              <a:t>Powerful analytics tools to diagnose issues, &amp; discover how users interaction with your app</a:t>
            </a:r>
          </a:p>
          <a:p>
            <a:pPr marL="457200" indent="-457200">
              <a:buFont typeface="Arial" panose="020B0604020202020204" pitchFamily="34" charset="0"/>
              <a:buChar char="•"/>
            </a:pPr>
            <a:r>
              <a:rPr lang="en-US" dirty="0">
                <a:solidFill>
                  <a:schemeClr val="bg1"/>
                </a:solidFill>
              </a:rPr>
              <a:t>.NET, Node.js and J2EE, hosted on-premises or in the cloud</a:t>
            </a:r>
          </a:p>
        </p:txBody>
      </p:sp>
      <p:sp>
        <p:nvSpPr>
          <p:cNvPr id="2" name="Title 1">
            <a:extLst>
              <a:ext uri="{FF2B5EF4-FFF2-40B4-BE49-F238E27FC236}">
                <a16:creationId xmlns:a16="http://schemas.microsoft.com/office/drawing/2014/main" id="{800CDE26-F44D-4693-912A-DA69DB1CA4F9}"/>
              </a:ext>
            </a:extLst>
          </p:cNvPr>
          <p:cNvSpPr>
            <a:spLocks noGrp="1"/>
          </p:cNvSpPr>
          <p:nvPr>
            <p:ph type="title"/>
          </p:nvPr>
        </p:nvSpPr>
        <p:spPr/>
        <p:txBody>
          <a:bodyPr/>
          <a:lstStyle/>
          <a:p>
            <a:r>
              <a:rPr lang="en-US" dirty="0"/>
              <a:t>Application Insights</a:t>
            </a:r>
          </a:p>
        </p:txBody>
      </p:sp>
      <p:pic>
        <p:nvPicPr>
          <p:cNvPr id="1026" name="Picture 2" descr="Chart user activity statistics, or drill into specific events.">
            <a:extLst>
              <a:ext uri="{FF2B5EF4-FFF2-40B4-BE49-F238E27FC236}">
                <a16:creationId xmlns:a16="http://schemas.microsoft.com/office/drawing/2014/main" id="{C8DD11BF-2652-4050-8401-3657E6EF87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6647" y="2280664"/>
            <a:ext cx="5583801" cy="32712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E4CE3E5-1791-4C5A-B08C-1D88CF632F69}"/>
              </a:ext>
            </a:extLst>
          </p:cNvPr>
          <p:cNvPicPr>
            <a:picLocks noChangeAspect="1"/>
          </p:cNvPicPr>
          <p:nvPr/>
        </p:nvPicPr>
        <p:blipFill>
          <a:blip r:embed="rId4"/>
          <a:stretch>
            <a:fillRect/>
          </a:stretch>
        </p:blipFill>
        <p:spPr>
          <a:xfrm>
            <a:off x="9864198" y="908390"/>
            <a:ext cx="2327802" cy="2327802"/>
          </a:xfrm>
          <a:prstGeom prst="rect">
            <a:avLst/>
          </a:prstGeom>
        </p:spPr>
      </p:pic>
    </p:spTree>
    <p:extLst>
      <p:ext uri="{BB962C8B-B14F-4D97-AF65-F5344CB8AC3E}">
        <p14:creationId xmlns:p14="http://schemas.microsoft.com/office/powerpoint/2010/main" val="38482212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2EFEB-B3B7-42C3-8FC6-93518FCD308B}"/>
              </a:ext>
            </a:extLst>
          </p:cNvPr>
          <p:cNvSpPr>
            <a:spLocks noGrp="1"/>
          </p:cNvSpPr>
          <p:nvPr>
            <p:ph type="title"/>
          </p:nvPr>
        </p:nvSpPr>
        <p:spPr>
          <a:xfrm>
            <a:off x="268080" y="201907"/>
            <a:ext cx="11655840" cy="820104"/>
          </a:xfrm>
        </p:spPr>
        <p:txBody>
          <a:bodyPr/>
          <a:lstStyle/>
          <a:p>
            <a:r>
              <a:rPr lang="en-US" dirty="0"/>
              <a:t>Azure Application Insights</a:t>
            </a:r>
          </a:p>
        </p:txBody>
      </p:sp>
      <p:graphicFrame>
        <p:nvGraphicFramePr>
          <p:cNvPr id="5" name="Diagram 4">
            <a:extLst>
              <a:ext uri="{FF2B5EF4-FFF2-40B4-BE49-F238E27FC236}">
                <a16:creationId xmlns:a16="http://schemas.microsoft.com/office/drawing/2014/main" id="{0620D21C-44CA-433D-BDB6-9CCD62BD7472}"/>
              </a:ext>
            </a:extLst>
          </p:cNvPr>
          <p:cNvGraphicFramePr/>
          <p:nvPr/>
        </p:nvGraphicFramePr>
        <p:xfrm>
          <a:off x="1" y="5712821"/>
          <a:ext cx="12192000" cy="12320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F726DF3B-D0CF-4BF3-95D3-C7A46D29F5F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703567" y="1022011"/>
            <a:ext cx="8623660" cy="478038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52880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dgm="http://schemas.openxmlformats.org/drawingml/2006/diagram">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051F37B-0B6C-4DF6-A8F8-D23908780F5E}"/>
              </a:ext>
            </a:extLst>
          </p:cNvPr>
          <p:cNvSpPr>
            <a:spLocks noGrp="1"/>
          </p:cNvSpPr>
          <p:nvPr>
            <p:ph idx="1"/>
          </p:nvPr>
        </p:nvSpPr>
        <p:spPr/>
        <p:txBody>
          <a:bodyPr/>
          <a:lstStyle/>
          <a:p>
            <a:pPr marL="457200" indent="-457200">
              <a:buFont typeface="Wingdings" panose="05000000000000000000" pitchFamily="2" charset="2"/>
              <a:buChar char="q"/>
            </a:pPr>
            <a:r>
              <a:rPr lang="en-US" b="1" i="1" dirty="0"/>
              <a:t>What is the difference between Operations Monitoring and Application Performance Monitoring?</a:t>
            </a:r>
          </a:p>
          <a:p>
            <a:pPr marL="457200" indent="-457200">
              <a:buFont typeface="Wingdings" panose="05000000000000000000" pitchFamily="2" charset="2"/>
              <a:buChar char="q"/>
            </a:pPr>
            <a:endParaRPr lang="en-US" b="1" i="1" dirty="0"/>
          </a:p>
          <a:p>
            <a:pPr marL="457200" indent="-457200">
              <a:buFont typeface="Wingdings" panose="05000000000000000000" pitchFamily="2" charset="2"/>
              <a:buChar char="q"/>
            </a:pPr>
            <a:r>
              <a:rPr lang="en-US" b="1" i="1" dirty="0"/>
              <a:t>Why is it important to have both deployed for Cloud Applications?</a:t>
            </a:r>
          </a:p>
        </p:txBody>
      </p:sp>
      <p:sp>
        <p:nvSpPr>
          <p:cNvPr id="3" name="Title 2">
            <a:extLst>
              <a:ext uri="{FF2B5EF4-FFF2-40B4-BE49-F238E27FC236}">
                <a16:creationId xmlns:a16="http://schemas.microsoft.com/office/drawing/2014/main" id="{EE636B91-CDFB-4301-950E-1E37C95B0A41}"/>
              </a:ext>
            </a:extLst>
          </p:cNvPr>
          <p:cNvSpPr>
            <a:spLocks noGrp="1"/>
          </p:cNvSpPr>
          <p:nvPr>
            <p:ph type="title"/>
          </p:nvPr>
        </p:nvSpPr>
        <p:spPr/>
        <p:txBody>
          <a:bodyPr/>
          <a:lstStyle/>
          <a:p>
            <a:r>
              <a:rPr lang="en-US" dirty="0"/>
              <a:t>Discussion Point</a:t>
            </a:r>
          </a:p>
        </p:txBody>
      </p:sp>
    </p:spTree>
    <p:extLst>
      <p:ext uri="{BB962C8B-B14F-4D97-AF65-F5344CB8AC3E}">
        <p14:creationId xmlns:p14="http://schemas.microsoft.com/office/powerpoint/2010/main" val="29090629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BA9682-651B-4B93-972F-7623A4D8A9C9}"/>
              </a:ext>
            </a:extLst>
          </p:cNvPr>
          <p:cNvSpPr>
            <a:spLocks noGrp="1"/>
          </p:cNvSpPr>
          <p:nvPr>
            <p:ph type="title"/>
          </p:nvPr>
        </p:nvSpPr>
        <p:spPr/>
        <p:txBody>
          <a:bodyPr/>
          <a:lstStyle/>
          <a:p>
            <a:r>
              <a:rPr lang="en-US" dirty="0"/>
              <a:t>DevOps Automation</a:t>
            </a:r>
          </a:p>
        </p:txBody>
      </p:sp>
    </p:spTree>
    <p:extLst>
      <p:ext uri="{BB962C8B-B14F-4D97-AF65-F5344CB8AC3E}">
        <p14:creationId xmlns:p14="http://schemas.microsoft.com/office/powerpoint/2010/main" val="20570352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F82E0C-5FBE-480A-B6A3-F144C7123034}"/>
              </a:ext>
            </a:extLst>
          </p:cNvPr>
          <p:cNvSpPr/>
          <p:nvPr/>
        </p:nvSpPr>
        <p:spPr>
          <a:xfrm>
            <a:off x="1" y="0"/>
            <a:ext cx="6169571"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9CFA7860-45A5-465A-A6C9-54C1313A0C47}"/>
              </a:ext>
            </a:extLst>
          </p:cNvPr>
          <p:cNvSpPr>
            <a:spLocks noGrp="1"/>
          </p:cNvSpPr>
          <p:nvPr>
            <p:ph type="title"/>
          </p:nvPr>
        </p:nvSpPr>
        <p:spPr/>
        <p:txBody>
          <a:bodyPr/>
          <a:lstStyle/>
          <a:p>
            <a:r>
              <a:rPr lang="en-US" dirty="0">
                <a:solidFill>
                  <a:schemeClr val="bg1"/>
                </a:solidFill>
              </a:rPr>
              <a:t>What is DevOps?</a:t>
            </a:r>
          </a:p>
        </p:txBody>
      </p:sp>
      <p:sp>
        <p:nvSpPr>
          <p:cNvPr id="4" name="Rectangle 3">
            <a:extLst>
              <a:ext uri="{FF2B5EF4-FFF2-40B4-BE49-F238E27FC236}">
                <a16:creationId xmlns:a16="http://schemas.microsoft.com/office/drawing/2014/main" id="{A4438EDB-7C2F-40E4-B663-0FE75844D749}"/>
              </a:ext>
            </a:extLst>
          </p:cNvPr>
          <p:cNvSpPr/>
          <p:nvPr/>
        </p:nvSpPr>
        <p:spPr>
          <a:xfrm>
            <a:off x="564932" y="1601011"/>
            <a:ext cx="5257799" cy="4524315"/>
          </a:xfrm>
          <a:prstGeom prst="rect">
            <a:avLst/>
          </a:prstGeom>
        </p:spPr>
        <p:txBody>
          <a:bodyPr wrap="square">
            <a:spAutoFit/>
          </a:bodyPr>
          <a:lstStyle/>
          <a:p>
            <a:r>
              <a:rPr lang="en-US" sz="3200" dirty="0">
                <a:solidFill>
                  <a:schemeClr val="bg1"/>
                </a:solidFill>
              </a:rPr>
              <a:t>DevOps is a combination of </a:t>
            </a:r>
            <a:r>
              <a:rPr lang="en-US" sz="3200" b="1" u="sng" dirty="0">
                <a:solidFill>
                  <a:schemeClr val="bg2">
                    <a:lumMod val="60000"/>
                    <a:lumOff val="40000"/>
                  </a:schemeClr>
                </a:solidFill>
              </a:rPr>
              <a:t>Dev</a:t>
            </a:r>
            <a:r>
              <a:rPr lang="en-US" sz="3200" b="1" dirty="0">
                <a:solidFill>
                  <a:schemeClr val="bg1"/>
                </a:solidFill>
              </a:rPr>
              <a:t>elopment</a:t>
            </a:r>
            <a:r>
              <a:rPr lang="en-US" sz="3200" dirty="0"/>
              <a:t> </a:t>
            </a:r>
            <a:r>
              <a:rPr lang="en-US" sz="3200" dirty="0">
                <a:solidFill>
                  <a:schemeClr val="bg1"/>
                </a:solidFill>
              </a:rPr>
              <a:t>and information technology</a:t>
            </a:r>
            <a:r>
              <a:rPr lang="en-US" sz="3200" dirty="0"/>
              <a:t> </a:t>
            </a:r>
            <a:r>
              <a:rPr lang="en-US" sz="3200" b="1" u="sng" dirty="0">
                <a:solidFill>
                  <a:schemeClr val="bg2">
                    <a:lumMod val="60000"/>
                    <a:lumOff val="40000"/>
                  </a:schemeClr>
                </a:solidFill>
              </a:rPr>
              <a:t>Op</a:t>
            </a:r>
            <a:r>
              <a:rPr lang="en-US" sz="3200" b="1" dirty="0">
                <a:solidFill>
                  <a:schemeClr val="bg1"/>
                </a:solidFill>
              </a:rPr>
              <a:t>eration</a:t>
            </a:r>
            <a:r>
              <a:rPr lang="en-US" sz="3200" b="1" u="sng" dirty="0">
                <a:solidFill>
                  <a:schemeClr val="bg2">
                    <a:lumMod val="60000"/>
                    <a:lumOff val="40000"/>
                  </a:schemeClr>
                </a:solidFill>
              </a:rPr>
              <a:t>s</a:t>
            </a:r>
            <a:r>
              <a:rPr lang="en-US" sz="3200" dirty="0">
                <a:solidFill>
                  <a:schemeClr val="bg1"/>
                </a:solidFill>
              </a:rPr>
              <a:t>,</a:t>
            </a:r>
            <a:r>
              <a:rPr lang="en-US" sz="3200" dirty="0">
                <a:solidFill>
                  <a:schemeClr val="bg2">
                    <a:lumMod val="40000"/>
                    <a:lumOff val="60000"/>
                  </a:schemeClr>
                </a:solidFill>
              </a:rPr>
              <a:t> </a:t>
            </a:r>
            <a:r>
              <a:rPr lang="en-US" sz="3200" dirty="0">
                <a:solidFill>
                  <a:schemeClr val="bg1"/>
                </a:solidFill>
              </a:rPr>
              <a:t>describing a set of practices emphasizing the collaboration between both teams, while automating software delivery and infrastructure changes.</a:t>
            </a:r>
            <a:endParaRPr lang="en-US" sz="3200" b="1" dirty="0">
              <a:solidFill>
                <a:schemeClr val="bg1"/>
              </a:solidFill>
            </a:endParaRPr>
          </a:p>
        </p:txBody>
      </p:sp>
      <p:pic>
        <p:nvPicPr>
          <p:cNvPr id="6" name="Graphic 5">
            <a:extLst>
              <a:ext uri="{FF2B5EF4-FFF2-40B4-BE49-F238E27FC236}">
                <a16:creationId xmlns:a16="http://schemas.microsoft.com/office/drawing/2014/main" id="{11C53B89-9445-429B-AA81-B24A072E58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73106" y="2055813"/>
            <a:ext cx="4893106" cy="2772760"/>
          </a:xfrm>
          <a:prstGeom prst="rect">
            <a:avLst/>
          </a:prstGeom>
        </p:spPr>
      </p:pic>
    </p:spTree>
    <p:extLst>
      <p:ext uri="{BB962C8B-B14F-4D97-AF65-F5344CB8AC3E}">
        <p14:creationId xmlns:p14="http://schemas.microsoft.com/office/powerpoint/2010/main" val="2471461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idx="1"/>
          </p:nvPr>
        </p:nvPicPr>
        <p:blipFill>
          <a:blip r:embed="rId3">
            <a:extLst>
              <a:ext uri="{28A0092B-C50C-407E-A947-70E740481C1C}">
                <a14:useLocalDpi xmlns:a14="http://schemas.microsoft.com/office/drawing/2010/main" val="0"/>
              </a:ext>
            </a:extLst>
          </a:blip>
          <a:srcRect t="7668" b="7668"/>
          <a:stretch>
            <a:fillRect/>
          </a:stretch>
        </p:blipFill>
        <p:spPr/>
      </p:pic>
      <p:sp>
        <p:nvSpPr>
          <p:cNvPr id="4" name="Title 3"/>
          <p:cNvSpPr>
            <a:spLocks noGrp="1"/>
          </p:cNvSpPr>
          <p:nvPr>
            <p:ph type="title"/>
          </p:nvPr>
        </p:nvSpPr>
        <p:spPr>
          <a:solidFill>
            <a:srgbClr val="F8F8F8">
              <a:alpha val="69804"/>
            </a:srgbClr>
          </a:solidFill>
        </p:spPr>
        <p:txBody>
          <a:bodyPr vert="horz" wrap="square" lIns="121903" tIns="46794" rIns="119983" bIns="62391" numCol="1" rtlCol="0" anchor="ctr" anchorCtr="0" compatLnSpc="1">
            <a:prstTxWarp prst="textNoShape">
              <a:avLst/>
            </a:prstTxWarp>
            <a:normAutofit/>
          </a:bodyPr>
          <a:lstStyle/>
          <a:p>
            <a:r>
              <a:rPr lang="en-US" dirty="0"/>
              <a:t> </a:t>
            </a:r>
          </a:p>
        </p:txBody>
      </p:sp>
      <p:sp>
        <p:nvSpPr>
          <p:cNvPr id="5" name="Title 1"/>
          <p:cNvSpPr txBox="1">
            <a:spLocks/>
          </p:cNvSpPr>
          <p:nvPr/>
        </p:nvSpPr>
        <p:spPr>
          <a:xfrm>
            <a:off x="832596" y="1138786"/>
            <a:ext cx="8481636" cy="3607939"/>
          </a:xfrm>
          <a:prstGeom prst="rect">
            <a:avLst/>
          </a:prstGeom>
          <a:noFill/>
        </p:spPr>
        <p:txBody>
          <a:bodyPr vert="horz" lIns="91427" tIns="50393" rIns="89988" bIns="46794" rtlCol="0" anchor="ctr">
            <a:noAutofit/>
          </a:bodyPr>
          <a:lstStyle>
            <a:lvl1pPr algn="ctr" defTabSz="914400" rtl="0" eaLnBrk="1" latinLnBrk="0" hangingPunct="1">
              <a:lnSpc>
                <a:spcPct val="80000"/>
              </a:lnSpc>
              <a:spcBef>
                <a:spcPct val="0"/>
              </a:spcBef>
              <a:buNone/>
              <a:defRPr sz="6000" kern="1200" cap="none" spc="100" baseline="0">
                <a:solidFill>
                  <a:schemeClr val="bg1"/>
                </a:solidFill>
                <a:effectLst>
                  <a:glow rad="38100">
                    <a:schemeClr val="tx1">
                      <a:alpha val="40000"/>
                    </a:schemeClr>
                  </a:glow>
                </a:effectLst>
                <a:latin typeface="+mj-lt"/>
                <a:ea typeface="+mj-ea"/>
                <a:cs typeface="+mj-cs"/>
              </a:defRPr>
            </a:lvl1pPr>
          </a:lstStyle>
          <a:p>
            <a:pPr algn="l" defTabSz="896386"/>
            <a:r>
              <a:rPr lang="en-US" sz="5999" spc="98" dirty="0">
                <a:solidFill>
                  <a:sysClr val="windowText" lastClr="000000"/>
                </a:solidFill>
                <a:effectLst/>
                <a:latin typeface="Segoe UI Light"/>
              </a:rPr>
              <a:t>DevOps is the union of people, process, and products to enable continuous delivery of value to our end users.</a:t>
            </a:r>
          </a:p>
        </p:txBody>
      </p:sp>
      <p:sp>
        <p:nvSpPr>
          <p:cNvPr id="7" name="Text Placeholder 5"/>
          <p:cNvSpPr txBox="1">
            <a:spLocks/>
          </p:cNvSpPr>
          <p:nvPr/>
        </p:nvSpPr>
        <p:spPr>
          <a:xfrm>
            <a:off x="832597" y="4964953"/>
            <a:ext cx="10514108" cy="1124320"/>
          </a:xfrm>
          <a:prstGeom prst="rect">
            <a:avLst/>
          </a:prstGeom>
          <a:noFill/>
          <a:ln w="38100">
            <a:noFill/>
          </a:ln>
          <a:effectLst/>
        </p:spPr>
        <p:txBody>
          <a:bodyPr vert="horz" lIns="45713" tIns="45713" rIns="45713" bIns="45713" rtlCol="0" anchor="t">
            <a:normAutofit/>
          </a:bodyPr>
          <a:lstStyle>
            <a:lvl1pPr marL="0" indent="0" algn="ctr"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1600" kern="1200">
                <a:solidFill>
                  <a:schemeClr val="tx1"/>
                </a:solidFill>
                <a:latin typeface="+mn-lt"/>
                <a:ea typeface="+mn-ea"/>
                <a:cs typeface="+mn-cs"/>
              </a:defRPr>
            </a:lvl1pPr>
            <a:lvl2pPr marL="457189"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2pPr>
            <a:lvl3pPr marL="914377"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3pPr>
            <a:lvl4pPr marL="1371566"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4pPr>
            <a:lvl5pPr marL="1828754"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5pPr>
            <a:lvl6pPr marL="2285943"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6pPr>
            <a:lvl7pPr marL="2743131"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7pPr>
            <a:lvl8pPr marL="3200320"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8pPr>
            <a:lvl9pPr marL="3657509"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9pPr>
          </a:lstStyle>
          <a:p>
            <a:pPr algn="l" defTabSz="896386">
              <a:spcBef>
                <a:spcPts val="1176"/>
              </a:spcBef>
              <a:spcAft>
                <a:spcPts val="196"/>
              </a:spcAft>
              <a:buClr>
                <a:srgbClr val="0078D7"/>
              </a:buClr>
            </a:pPr>
            <a:r>
              <a:rPr lang="en-US" sz="2800" dirty="0">
                <a:solidFill>
                  <a:srgbClr val="282828">
                    <a:lumMod val="65000"/>
                    <a:lumOff val="35000"/>
                  </a:srgbClr>
                </a:solidFill>
                <a:latin typeface="Segoe UI Semilight"/>
              </a:rPr>
              <a:t>- Donovan Brown</a:t>
            </a:r>
          </a:p>
        </p:txBody>
      </p:sp>
      <p:sp>
        <p:nvSpPr>
          <p:cNvPr id="8" name="TextBox 7"/>
          <p:cNvSpPr txBox="1"/>
          <p:nvPr/>
        </p:nvSpPr>
        <p:spPr>
          <a:xfrm>
            <a:off x="435361" y="6043063"/>
            <a:ext cx="3946334" cy="615473"/>
          </a:xfrm>
          <a:prstGeom prst="rect">
            <a:avLst/>
          </a:prstGeom>
          <a:noFill/>
        </p:spPr>
        <p:txBody>
          <a:bodyPr wrap="none" lIns="179259" tIns="143407" rIns="179259" bIns="143407" rtlCol="0">
            <a:spAutoFit/>
          </a:bodyPr>
          <a:lstStyle/>
          <a:p>
            <a:pPr defTabSz="914246">
              <a:lnSpc>
                <a:spcPct val="90000"/>
              </a:lnSpc>
              <a:spcAft>
                <a:spcPts val="588"/>
              </a:spcAft>
              <a:defRPr/>
            </a:pPr>
            <a:r>
              <a:rPr lang="en-US" sz="2353" kern="0" dirty="0">
                <a:solidFill>
                  <a:srgbClr val="D83B01"/>
                </a:solidFill>
                <a:latin typeface="Segoe UI Semilight"/>
                <a:hlinkClick r:id="rId4"/>
              </a:rPr>
              <a:t>http://bit.ly/WhatIs-DevOps</a:t>
            </a:r>
            <a:endParaRPr lang="en-US" sz="2353" kern="0" dirty="0">
              <a:solidFill>
                <a:srgbClr val="D83B01"/>
              </a:solidFill>
              <a:latin typeface="Segoe UI Semilight"/>
            </a:endParaRPr>
          </a:p>
        </p:txBody>
      </p:sp>
      <p:pic>
        <p:nvPicPr>
          <p:cNvPr id="3" name="Picture 2"/>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foregroundMark x1="70753" y1="92716" x2="70753" y2="92716"/>
                        <a14:foregroundMark x1="70753" y1="92716" x2="70753" y2="92716"/>
                        <a14:foregroundMark x1="73333" y1="96965" x2="73333" y2="96965"/>
                        <a14:foregroundMark x1="72903" y1="99090" x2="72903" y2="99090"/>
                        <a14:foregroundMark x1="63871" y1="38392" x2="63871" y2="38392"/>
                        <a14:foregroundMark x1="64946" y1="31563" x2="64946" y2="31563"/>
                        <a14:foregroundMark x1="72688" y1="37633" x2="57849" y2="41426"/>
                        <a14:foregroundMark x1="76129" y1="46131" x2="59355" y2="46282"/>
                        <a14:foregroundMark x1="55699" y1="36267" x2="55699" y2="36267"/>
                        <a14:foregroundMark x1="56559" y1="43854" x2="56559" y2="43854"/>
                        <a14:foregroundMark x1="71398" y1="41730" x2="71398" y2="41730"/>
                        <a14:foregroundMark x1="68387" y1="32018" x2="68387" y2="32018"/>
                        <a14:foregroundMark x1="63871" y1="30501" x2="63871" y2="30501"/>
                        <a14:foregroundMark x1="58065" y1="32170" x2="58065" y2="32170"/>
                        <a14:foregroundMark x1="60430" y1="30197" x2="60430" y2="30197"/>
                        <a14:foregroundMark x1="61075" y1="30197" x2="62796" y2="32625"/>
                        <a14:foregroundMark x1="53548" y1="33687" x2="58495" y2="29439"/>
                        <a14:foregroundMark x1="46667" y1="32777" x2="38925" y2="29590"/>
                        <a14:foregroundMark x1="35054" y1="31259" x2="30538" y2="31259"/>
                        <a14:foregroundMark x1="31398" y1="41882" x2="38925" y2="37936"/>
                        <a14:foregroundMark x1="28602" y1="36571" x2="29677" y2="46737"/>
                        <a14:foregroundMark x1="30968" y1="48558" x2="36559" y2="48558"/>
                        <a14:foregroundMark x1="46882" y1="44310" x2="48172" y2="41882"/>
                        <a14:foregroundMark x1="53763" y1="42489" x2="53763" y2="42489"/>
                        <a14:foregroundMark x1="38065" y1="43399" x2="43226" y2="38088"/>
                        <a14:foregroundMark x1="51828" y1="40819" x2="53978" y2="44613"/>
                        <a14:foregroundMark x1="71613" y1="48710" x2="62151" y2="49165"/>
                        <a14:foregroundMark x1="64301" y1="74962" x2="81935" y2="72231"/>
                        <a14:foregroundMark x1="76989" y1="92413" x2="28387" y2="92868"/>
                        <a14:foregroundMark x1="24731" y1="96813" x2="61290" y2="96813"/>
                        <a14:foregroundMark x1="74194" y1="44006" x2="63441" y2="36267"/>
                        <a14:foregroundMark x1="38065" y1="36571" x2="23871" y2="39302"/>
                        <a14:foregroundMark x1="11828" y1="85432" x2="64516" y2="67223"/>
                        <a14:foregroundMark x1="72043" y1="88012" x2="49462" y2="73293"/>
                        <a14:foregroundMark x1="66022" y1="97117" x2="26237" y2="91654"/>
                        <a14:foregroundMark x1="96129" y1="25797" x2="79785" y2="10015"/>
                        <a14:foregroundMark x1="74839" y1="6222" x2="33548" y2="6070"/>
                        <a14:foregroundMark x1="24516" y1="7739" x2="1505" y2="30501"/>
                        <a14:foregroundMark x1="60645" y1="73293" x2="63656" y2="77390"/>
                      </a14:backgroundRemoval>
                    </a14:imgEffect>
                  </a14:imgLayer>
                </a14:imgProps>
              </a:ext>
            </a:extLst>
          </a:blip>
          <a:stretch>
            <a:fillRect/>
          </a:stretch>
        </p:blipFill>
        <p:spPr>
          <a:xfrm>
            <a:off x="9128600" y="2757020"/>
            <a:ext cx="2923274" cy="4142878"/>
          </a:xfrm>
          <a:prstGeom prst="rect">
            <a:avLst/>
          </a:prstGeom>
        </p:spPr>
      </p:pic>
    </p:spTree>
    <p:extLst>
      <p:ext uri="{BB962C8B-B14F-4D97-AF65-F5344CB8AC3E}">
        <p14:creationId xmlns:p14="http://schemas.microsoft.com/office/powerpoint/2010/main" val="343635761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a:xfrm>
            <a:off x="426424" y="222583"/>
            <a:ext cx="11630593" cy="758022"/>
          </a:xfrm>
        </p:spPr>
        <p:txBody>
          <a:bodyPr/>
          <a:lstStyle/>
          <a:p>
            <a:r>
              <a:rPr lang="en-US"/>
              <a:t>High Performance DevOps Companies Achieve…</a:t>
            </a:r>
          </a:p>
        </p:txBody>
      </p:sp>
      <p:sp>
        <p:nvSpPr>
          <p:cNvPr id="5" name="Oval 4">
            <a:extLst>
              <a:ext uri="{FF2B5EF4-FFF2-40B4-BE49-F238E27FC236}">
                <a16:creationId xmlns:a16="http://schemas.microsoft.com/office/drawing/2014/main" id="{7DC79322-E155-48F1-8E16-8D93E80D38D6}"/>
              </a:ext>
              <a:ext uri="{C183D7F6-B498-43B3-948B-1728B52AA6E4}">
                <adec:decorative xmlns:adec="http://schemas.microsoft.com/office/drawing/2017/decorative" val="1"/>
              </a:ext>
            </a:extLst>
          </p:cNvPr>
          <p:cNvSpPr/>
          <p:nvPr/>
        </p:nvSpPr>
        <p:spPr bwMode="auto">
          <a:xfrm>
            <a:off x="3976397" y="1525435"/>
            <a:ext cx="4430632" cy="4430632"/>
          </a:xfrm>
          <a:prstGeom prst="ellipse">
            <a:avLst/>
          </a:prstGeom>
          <a:no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916FD833-5E5C-498C-8EED-F196F1D36EFE}"/>
              </a:ext>
              <a:ext uri="{C183D7F6-B498-43B3-948B-1728B52AA6E4}">
                <adec:decorative xmlns:adec="http://schemas.microsoft.com/office/drawing/2017/decorative" val="1"/>
              </a:ext>
            </a:extLst>
          </p:cNvPr>
          <p:cNvGrpSpPr/>
          <p:nvPr/>
        </p:nvGrpSpPr>
        <p:grpSpPr>
          <a:xfrm>
            <a:off x="4569107" y="2914761"/>
            <a:ext cx="3245214" cy="1651981"/>
            <a:chOff x="4472882" y="2898175"/>
            <a:chExt cx="3376665" cy="1718897"/>
          </a:xfrm>
        </p:grpSpPr>
        <p:sp>
          <p:nvSpPr>
            <p:cNvPr id="25" name="Business Trans large">
              <a:extLst>
                <a:ext uri="{FF2B5EF4-FFF2-40B4-BE49-F238E27FC236}">
                  <a16:creationId xmlns:a16="http://schemas.microsoft.com/office/drawing/2014/main" id="{2CD03AF8-A42D-4265-841D-677CF2D0243D}"/>
                </a:ext>
              </a:extLst>
            </p:cNvPr>
            <p:cNvSpPr txBox="1"/>
            <p:nvPr/>
          </p:nvSpPr>
          <p:spPr>
            <a:xfrm>
              <a:off x="4472882" y="3228293"/>
              <a:ext cx="3376665"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z="2307" spc="10">
                  <a:ln w="3175">
                    <a:noFill/>
                  </a:ln>
                  <a:solidFill>
                    <a:srgbClr val="0078D7"/>
                  </a:solidFill>
                  <a:latin typeface="Segoe UI"/>
                  <a:cs typeface="Segoe UI Semilight" panose="020B0402040204020203" pitchFamily="34" charset="0"/>
                </a:rPr>
                <a:t>DevOps</a:t>
              </a:r>
            </a:p>
          </p:txBody>
        </p:sp>
        <p:grpSp>
          <p:nvGrpSpPr>
            <p:cNvPr id="26" name="Group 25">
              <a:extLst>
                <a:ext uri="{FF2B5EF4-FFF2-40B4-BE49-F238E27FC236}">
                  <a16:creationId xmlns:a16="http://schemas.microsoft.com/office/drawing/2014/main" id="{FDCCC534-5302-4D6B-A124-2A0A1474A37E}"/>
                </a:ext>
              </a:extLst>
            </p:cNvPr>
            <p:cNvGrpSpPr/>
            <p:nvPr/>
          </p:nvGrpSpPr>
          <p:grpSpPr>
            <a:xfrm>
              <a:off x="5404710" y="2898175"/>
              <a:ext cx="1513009" cy="1718897"/>
              <a:chOff x="13906501" y="3922655"/>
              <a:chExt cx="619125" cy="703377"/>
            </a:xfrm>
          </p:grpSpPr>
          <p:sp>
            <p:nvSpPr>
              <p:cNvPr id="27" name="Freeform 17">
                <a:extLst>
                  <a:ext uri="{FF2B5EF4-FFF2-40B4-BE49-F238E27FC236}">
                    <a16:creationId xmlns:a16="http://schemas.microsoft.com/office/drawing/2014/main" id="{9CADBCEA-1921-4FAE-BFB1-9D24D4C4335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28" name="Freeform 18">
                <a:extLst>
                  <a:ext uri="{FF2B5EF4-FFF2-40B4-BE49-F238E27FC236}">
                    <a16:creationId xmlns:a16="http://schemas.microsoft.com/office/drawing/2014/main" id="{274AEF39-62E1-4F35-AFD9-F77FCE551A6A}"/>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29" name="Line 19">
                <a:extLst>
                  <a:ext uri="{FF2B5EF4-FFF2-40B4-BE49-F238E27FC236}">
                    <a16:creationId xmlns:a16="http://schemas.microsoft.com/office/drawing/2014/main" id="{0EF69B14-10CF-4668-AE90-5214B8CC8BD2}"/>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30" name="Freeform 20">
                <a:extLst>
                  <a:ext uri="{FF2B5EF4-FFF2-40B4-BE49-F238E27FC236}">
                    <a16:creationId xmlns:a16="http://schemas.microsoft.com/office/drawing/2014/main" id="{B85D31B1-D40E-4FD5-94EB-BBABFDE34D6F}"/>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31" name="Line 21">
                <a:extLst>
                  <a:ext uri="{FF2B5EF4-FFF2-40B4-BE49-F238E27FC236}">
                    <a16:creationId xmlns:a16="http://schemas.microsoft.com/office/drawing/2014/main" id="{84A2EDF3-D329-4480-86A4-6146F91A126C}"/>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32" name="Freeform 22">
                <a:extLst>
                  <a:ext uri="{FF2B5EF4-FFF2-40B4-BE49-F238E27FC236}">
                    <a16:creationId xmlns:a16="http://schemas.microsoft.com/office/drawing/2014/main" id="{21035745-1781-456E-99B9-4BA49DB1E1DA}"/>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33" name="Line 23">
                <a:extLst>
                  <a:ext uri="{FF2B5EF4-FFF2-40B4-BE49-F238E27FC236}">
                    <a16:creationId xmlns:a16="http://schemas.microsoft.com/office/drawing/2014/main" id="{A8D8F7A0-BF14-4E15-9F67-699A471099A0}"/>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grpSp>
      </p:grpSp>
      <p:sp>
        <p:nvSpPr>
          <p:cNvPr id="38" name="Rectangle 37">
            <a:extLst>
              <a:ext uri="{FF2B5EF4-FFF2-40B4-BE49-F238E27FC236}">
                <a16:creationId xmlns:a16="http://schemas.microsoft.com/office/drawing/2014/main" id="{6061EA94-CADE-4612-9B54-C2FF3F35947F}"/>
              </a:ext>
            </a:extLst>
          </p:cNvPr>
          <p:cNvSpPr/>
          <p:nvPr/>
        </p:nvSpPr>
        <p:spPr>
          <a:xfrm>
            <a:off x="1099865" y="3254399"/>
            <a:ext cx="2255028" cy="901030"/>
          </a:xfrm>
          <a:prstGeom prst="rect">
            <a:avLst/>
          </a:prstGeom>
        </p:spPr>
        <p:txBody>
          <a:bodyPr wrap="none">
            <a:spAutoFit/>
          </a:bodyPr>
          <a:lstStyle/>
          <a:p>
            <a:pPr algn="ctr" defTabSz="896010">
              <a:spcBef>
                <a:spcPts val="769"/>
              </a:spcBef>
              <a:defRPr/>
            </a:pPr>
            <a:r>
              <a:rPr lang="en-US" sz="2307" spc="10">
                <a:ln w="3175">
                  <a:noFill/>
                </a:ln>
                <a:solidFill>
                  <a:srgbClr val="000000"/>
                </a:solidFill>
                <a:latin typeface="Segoe UI Semibold"/>
                <a:cs typeface="Segoe UI Semilight" panose="020B0402040204020203" pitchFamily="34" charset="0"/>
              </a:rPr>
              <a:t>Faster</a:t>
            </a:r>
          </a:p>
          <a:p>
            <a:pPr algn="ctr" defTabSz="896010">
              <a:spcBef>
                <a:spcPts val="769"/>
              </a:spcBef>
              <a:defRPr/>
            </a:pPr>
            <a:r>
              <a:rPr lang="en-US" sz="2307" spc="10">
                <a:ln w="3175">
                  <a:noFill/>
                </a:ln>
                <a:solidFill>
                  <a:srgbClr val="000000"/>
                </a:solidFill>
                <a:latin typeface="Segoe UI Semibold"/>
                <a:cs typeface="Segoe UI Semilight" panose="020B0402040204020203" pitchFamily="34" charset="0"/>
              </a:rPr>
              <a:t>Time to Market</a:t>
            </a:r>
          </a:p>
        </p:txBody>
      </p:sp>
      <p:sp>
        <p:nvSpPr>
          <p:cNvPr id="39" name="Rectangle 38">
            <a:extLst>
              <a:ext uri="{FF2B5EF4-FFF2-40B4-BE49-F238E27FC236}">
                <a16:creationId xmlns:a16="http://schemas.microsoft.com/office/drawing/2014/main" id="{F6C09323-0A2E-4FBD-AC20-BB2EDC05B673}"/>
              </a:ext>
            </a:extLst>
          </p:cNvPr>
          <p:cNvSpPr/>
          <p:nvPr/>
        </p:nvSpPr>
        <p:spPr>
          <a:xfrm>
            <a:off x="9293581" y="3286467"/>
            <a:ext cx="1472111" cy="901030"/>
          </a:xfrm>
          <a:prstGeom prst="rect">
            <a:avLst/>
          </a:prstGeom>
        </p:spPr>
        <p:txBody>
          <a:bodyPr wrap="none">
            <a:spAutoFit/>
          </a:bodyPr>
          <a:lstStyle/>
          <a:p>
            <a:pPr algn="ctr" defTabSz="896010">
              <a:spcBef>
                <a:spcPts val="769"/>
              </a:spcBef>
              <a:defRPr/>
            </a:pPr>
            <a:r>
              <a:rPr lang="en-US" sz="2307" spc="10">
                <a:ln w="3175">
                  <a:noFill/>
                </a:ln>
                <a:solidFill>
                  <a:srgbClr val="000000"/>
                </a:solidFill>
                <a:latin typeface="Segoe UI Semibold"/>
                <a:cs typeface="Segoe UI Semilight" panose="020B0402040204020203" pitchFamily="34" charset="0"/>
              </a:rPr>
              <a:t>Increased</a:t>
            </a:r>
          </a:p>
          <a:p>
            <a:pPr algn="ctr" defTabSz="896010">
              <a:spcBef>
                <a:spcPts val="769"/>
              </a:spcBef>
              <a:defRPr/>
            </a:pPr>
            <a:r>
              <a:rPr lang="en-US" sz="2307" spc="10">
                <a:ln w="3175">
                  <a:noFill/>
                </a:ln>
                <a:solidFill>
                  <a:srgbClr val="000000"/>
                </a:solidFill>
                <a:latin typeface="Segoe UI Semibold"/>
                <a:cs typeface="Segoe UI Semilight" panose="020B0402040204020203" pitchFamily="34" charset="0"/>
              </a:rPr>
              <a:t>Revenue</a:t>
            </a:r>
          </a:p>
        </p:txBody>
      </p:sp>
      <p:sp>
        <p:nvSpPr>
          <p:cNvPr id="23" name="Rectangle 22">
            <a:extLst>
              <a:ext uri="{FF2B5EF4-FFF2-40B4-BE49-F238E27FC236}">
                <a16:creationId xmlns:a16="http://schemas.microsoft.com/office/drawing/2014/main" id="{81752A87-227E-4101-94BD-8D14C0077C37}"/>
              </a:ext>
            </a:extLst>
          </p:cNvPr>
          <p:cNvSpPr/>
          <p:nvPr/>
        </p:nvSpPr>
        <p:spPr>
          <a:xfrm>
            <a:off x="8535064" y="5105826"/>
            <a:ext cx="2787701" cy="901030"/>
          </a:xfrm>
          <a:prstGeom prst="rect">
            <a:avLst/>
          </a:prstGeom>
        </p:spPr>
        <p:txBody>
          <a:bodyPr wrap="none">
            <a:spAutoFit/>
          </a:bodyPr>
          <a:lstStyle/>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2,604x Faster Mean </a:t>
            </a:r>
          </a:p>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Time to Recover</a:t>
            </a:r>
          </a:p>
        </p:txBody>
      </p:sp>
      <p:sp>
        <p:nvSpPr>
          <p:cNvPr id="22" name="Rectangle 21">
            <a:extLst>
              <a:ext uri="{FF2B5EF4-FFF2-40B4-BE49-F238E27FC236}">
                <a16:creationId xmlns:a16="http://schemas.microsoft.com/office/drawing/2014/main" id="{7A8A15C5-B7F1-4597-A5F5-7AC33920BA22}"/>
              </a:ext>
            </a:extLst>
          </p:cNvPr>
          <p:cNvSpPr/>
          <p:nvPr/>
        </p:nvSpPr>
        <p:spPr>
          <a:xfrm>
            <a:off x="8594781" y="1670722"/>
            <a:ext cx="2668267" cy="901030"/>
          </a:xfrm>
          <a:prstGeom prst="rect">
            <a:avLst/>
          </a:prstGeom>
        </p:spPr>
        <p:txBody>
          <a:bodyPr wrap="none">
            <a:spAutoFit/>
          </a:bodyPr>
          <a:lstStyle/>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2,555x Faster Lead </a:t>
            </a:r>
          </a:p>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Time For Changes</a:t>
            </a:r>
          </a:p>
        </p:txBody>
      </p:sp>
      <p:sp>
        <p:nvSpPr>
          <p:cNvPr id="21" name="Rectangle 20">
            <a:extLst>
              <a:ext uri="{FF2B5EF4-FFF2-40B4-BE49-F238E27FC236}">
                <a16:creationId xmlns:a16="http://schemas.microsoft.com/office/drawing/2014/main" id="{075832FC-01B9-47A2-8C16-68681F37ED84}"/>
              </a:ext>
            </a:extLst>
          </p:cNvPr>
          <p:cNvSpPr/>
          <p:nvPr/>
        </p:nvSpPr>
        <p:spPr>
          <a:xfrm>
            <a:off x="1163140" y="5105826"/>
            <a:ext cx="2520798" cy="901030"/>
          </a:xfrm>
          <a:prstGeom prst="rect">
            <a:avLst/>
          </a:prstGeom>
        </p:spPr>
        <p:txBody>
          <a:bodyPr wrap="none">
            <a:spAutoFit/>
          </a:bodyPr>
          <a:lstStyle/>
          <a:p>
            <a:pPr algn="ctr" defTabSz="896010">
              <a:spcBef>
                <a:spcPts val="769"/>
              </a:spcBef>
              <a:defRPr/>
            </a:pPr>
            <a:r>
              <a:rPr lang="en-US" sz="2307" spc="10" dirty="0">
                <a:ln w="3175">
                  <a:noFill/>
                </a:ln>
                <a:solidFill>
                  <a:srgbClr val="000000"/>
                </a:solidFill>
                <a:latin typeface="Segoe UI"/>
                <a:cs typeface="Segoe UI Semilight" panose="020B0402040204020203" pitchFamily="34" charset="0"/>
              </a:rPr>
              <a:t>7x Lower Change </a:t>
            </a:r>
          </a:p>
          <a:p>
            <a:pPr algn="ctr" defTabSz="896010">
              <a:spcBef>
                <a:spcPts val="769"/>
              </a:spcBef>
              <a:defRPr/>
            </a:pPr>
            <a:r>
              <a:rPr lang="en-US" sz="2307" spc="10" dirty="0">
                <a:ln w="3175">
                  <a:noFill/>
                </a:ln>
                <a:solidFill>
                  <a:srgbClr val="000000"/>
                </a:solidFill>
                <a:latin typeface="Segoe UI"/>
                <a:cs typeface="Segoe UI Semilight" panose="020B0402040204020203" pitchFamily="34" charset="0"/>
              </a:rPr>
              <a:t>Failure Rate</a:t>
            </a:r>
          </a:p>
        </p:txBody>
      </p:sp>
      <p:sp>
        <p:nvSpPr>
          <p:cNvPr id="20" name="Rectangle 19">
            <a:extLst>
              <a:ext uri="{FF2B5EF4-FFF2-40B4-BE49-F238E27FC236}">
                <a16:creationId xmlns:a16="http://schemas.microsoft.com/office/drawing/2014/main" id="{A005ABE3-0CFB-4C21-880F-94F20C8A2865}"/>
              </a:ext>
            </a:extLst>
          </p:cNvPr>
          <p:cNvSpPr/>
          <p:nvPr/>
        </p:nvSpPr>
        <p:spPr>
          <a:xfrm>
            <a:off x="1256391" y="1741667"/>
            <a:ext cx="2334294" cy="901030"/>
          </a:xfrm>
          <a:prstGeom prst="rect">
            <a:avLst/>
          </a:prstGeom>
        </p:spPr>
        <p:txBody>
          <a:bodyPr wrap="none">
            <a:spAutoFit/>
          </a:bodyPr>
          <a:lstStyle/>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46x Deployment</a:t>
            </a:r>
          </a:p>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Frequency</a:t>
            </a:r>
          </a:p>
        </p:txBody>
      </p:sp>
      <p:grpSp>
        <p:nvGrpSpPr>
          <p:cNvPr id="45" name="Group 44">
            <a:extLst>
              <a:ext uri="{FF2B5EF4-FFF2-40B4-BE49-F238E27FC236}">
                <a16:creationId xmlns:a16="http://schemas.microsoft.com/office/drawing/2014/main" id="{B144ED3E-9381-4006-A68F-FF4F8A6683FB}"/>
              </a:ext>
              <a:ext uri="{C183D7F6-B498-43B3-948B-1728B52AA6E4}">
                <adec:decorative xmlns:adec="http://schemas.microsoft.com/office/drawing/2017/decorative" val="1"/>
              </a:ext>
            </a:extLst>
          </p:cNvPr>
          <p:cNvGrpSpPr/>
          <p:nvPr/>
        </p:nvGrpSpPr>
        <p:grpSpPr>
          <a:xfrm>
            <a:off x="3576607" y="3355899"/>
            <a:ext cx="835355" cy="835355"/>
            <a:chOff x="3440179" y="3387107"/>
            <a:chExt cx="869193" cy="869193"/>
          </a:xfrm>
        </p:grpSpPr>
        <p:sp>
          <p:nvSpPr>
            <p:cNvPr id="47" name="Oval 46">
              <a:extLst>
                <a:ext uri="{FF2B5EF4-FFF2-40B4-BE49-F238E27FC236}">
                  <a16:creationId xmlns:a16="http://schemas.microsoft.com/office/drawing/2014/main" id="{E9D1D0A9-2539-416C-8EFC-9AFA0BD6D4D3}"/>
                </a:ext>
              </a:extLst>
            </p:cNvPr>
            <p:cNvSpPr>
              <a:spLocks noChangeAspect="1"/>
            </p:cNvSpPr>
            <p:nvPr/>
          </p:nvSpPr>
          <p:spPr bwMode="auto">
            <a:xfrm>
              <a:off x="3440179" y="3387107"/>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sp>
          <p:nvSpPr>
            <p:cNvPr id="48" name="speedometer_2">
              <a:extLst>
                <a:ext uri="{FF2B5EF4-FFF2-40B4-BE49-F238E27FC236}">
                  <a16:creationId xmlns:a16="http://schemas.microsoft.com/office/drawing/2014/main" id="{B718141A-4899-40CD-A4D7-21BEED8E5AFD}"/>
                </a:ext>
              </a:extLst>
            </p:cNvPr>
            <p:cNvSpPr>
              <a:spLocks noChangeAspect="1" noEditPoints="1"/>
            </p:cNvSpPr>
            <p:nvPr/>
          </p:nvSpPr>
          <p:spPr bwMode="auto">
            <a:xfrm>
              <a:off x="3619307" y="3566235"/>
              <a:ext cx="510936" cy="51093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rnd">
              <a:solidFill>
                <a:schemeClr val="tx2"/>
              </a:solidFill>
              <a:prstDash val="solid"/>
              <a:miter lim="800000"/>
              <a:headEnd/>
              <a:tailEnd/>
            </a:ln>
          </p:spPr>
          <p:txBody>
            <a:bodyPr vert="horz" wrap="square" lIns="87880" tIns="43940" rIns="87880" bIns="43940" numCol="1" anchor="t" anchorCtr="0" compatLnSpc="1">
              <a:prstTxWarp prst="textNoShape">
                <a:avLst/>
              </a:prstTxWarp>
            </a:bodyPr>
            <a:lstStyle/>
            <a:p>
              <a:pPr defTabSz="914314">
                <a:defRPr/>
              </a:pPr>
              <a:endParaRPr lang="en-US" kern="0" dirty="0">
                <a:solidFill>
                  <a:srgbClr val="0078D7"/>
                </a:solidFill>
                <a:latin typeface="Segoe UI Semilight"/>
              </a:endParaRPr>
            </a:p>
          </p:txBody>
        </p:sp>
      </p:grpSp>
      <p:grpSp>
        <p:nvGrpSpPr>
          <p:cNvPr id="49" name="Group 48">
            <a:extLst>
              <a:ext uri="{FF2B5EF4-FFF2-40B4-BE49-F238E27FC236}">
                <a16:creationId xmlns:a16="http://schemas.microsoft.com/office/drawing/2014/main" id="{89D3924E-F365-4B20-B920-D431785B28EB}"/>
              </a:ext>
              <a:ext uri="{C183D7F6-B498-43B3-948B-1728B52AA6E4}">
                <adec:decorative xmlns:adec="http://schemas.microsoft.com/office/drawing/2017/decorative" val="1"/>
              </a:ext>
            </a:extLst>
          </p:cNvPr>
          <p:cNvGrpSpPr/>
          <p:nvPr/>
        </p:nvGrpSpPr>
        <p:grpSpPr>
          <a:xfrm>
            <a:off x="7993402" y="3254400"/>
            <a:ext cx="835355" cy="1017447"/>
            <a:chOff x="8035882" y="3281497"/>
            <a:chExt cx="869193" cy="1058660"/>
          </a:xfrm>
        </p:grpSpPr>
        <p:sp>
          <p:nvSpPr>
            <p:cNvPr id="50" name="Oval 49">
              <a:extLst>
                <a:ext uri="{FF2B5EF4-FFF2-40B4-BE49-F238E27FC236}">
                  <a16:creationId xmlns:a16="http://schemas.microsoft.com/office/drawing/2014/main" id="{9C04F600-F0CD-497E-B8E0-AC21EE4850C7}"/>
                </a:ext>
              </a:extLst>
            </p:cNvPr>
            <p:cNvSpPr>
              <a:spLocks noChangeAspect="1"/>
            </p:cNvSpPr>
            <p:nvPr/>
          </p:nvSpPr>
          <p:spPr bwMode="auto">
            <a:xfrm>
              <a:off x="8035882" y="3365508"/>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sp>
          <p:nvSpPr>
            <p:cNvPr id="52" name="Business Trans large">
              <a:extLst>
                <a:ext uri="{FF2B5EF4-FFF2-40B4-BE49-F238E27FC236}">
                  <a16:creationId xmlns:a16="http://schemas.microsoft.com/office/drawing/2014/main" id="{1A27732C-C27F-4468-945F-F18FAC15BB10}"/>
                </a:ext>
              </a:extLst>
            </p:cNvPr>
            <p:cNvSpPr txBox="1"/>
            <p:nvPr/>
          </p:nvSpPr>
          <p:spPr>
            <a:xfrm>
              <a:off x="8279682" y="3281497"/>
              <a:ext cx="376645"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z="3075" spc="10" dirty="0">
                  <a:ln w="3175">
                    <a:noFill/>
                  </a:ln>
                  <a:solidFill>
                    <a:srgbClr val="0078D7"/>
                  </a:solidFill>
                  <a:latin typeface="Segoe UI Semibold"/>
                  <a:cs typeface="Segoe UI Light" panose="020B0502040204020203" pitchFamily="34" charset="0"/>
                </a:rPr>
                <a:t>$</a:t>
              </a:r>
              <a:endParaRPr lang="en-US" sz="2307" spc="10" dirty="0">
                <a:ln w="3175">
                  <a:noFill/>
                </a:ln>
                <a:solidFill>
                  <a:srgbClr val="0078D7"/>
                </a:solidFill>
                <a:latin typeface="Segoe UI Semibold"/>
                <a:cs typeface="Segoe UI Light" panose="020B0502040204020203" pitchFamily="34" charset="0"/>
              </a:endParaRPr>
            </a:p>
          </p:txBody>
        </p:sp>
      </p:grpSp>
      <p:sp>
        <p:nvSpPr>
          <p:cNvPr id="58" name="Oval 57">
            <a:extLst>
              <a:ext uri="{FF2B5EF4-FFF2-40B4-BE49-F238E27FC236}">
                <a16:creationId xmlns:a16="http://schemas.microsoft.com/office/drawing/2014/main" id="{70E3DF0C-A06A-4929-B941-4EB13229A3A3}"/>
              </a:ext>
              <a:ext uri="{C183D7F6-B498-43B3-948B-1728B52AA6E4}">
                <adec:decorative xmlns:adec="http://schemas.microsoft.com/office/drawing/2017/decorative" val="1"/>
              </a:ext>
            </a:extLst>
          </p:cNvPr>
          <p:cNvSpPr>
            <a:spLocks noChangeAspect="1"/>
          </p:cNvSpPr>
          <p:nvPr/>
        </p:nvSpPr>
        <p:spPr bwMode="auto">
          <a:xfrm>
            <a:off x="7392356" y="4939575"/>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grpSp>
        <p:nvGrpSpPr>
          <p:cNvPr id="66" name="Group 65">
            <a:extLst>
              <a:ext uri="{FF2B5EF4-FFF2-40B4-BE49-F238E27FC236}">
                <a16:creationId xmlns:a16="http://schemas.microsoft.com/office/drawing/2014/main" id="{082DE540-D679-44C5-874C-E1BCD31C0BC9}"/>
              </a:ext>
              <a:ext uri="{C183D7F6-B498-43B3-948B-1728B52AA6E4}">
                <adec:decorative xmlns:adec="http://schemas.microsoft.com/office/drawing/2017/decorative" val="1"/>
              </a:ext>
            </a:extLst>
          </p:cNvPr>
          <p:cNvGrpSpPr/>
          <p:nvPr/>
        </p:nvGrpSpPr>
        <p:grpSpPr>
          <a:xfrm>
            <a:off x="7392356" y="1772223"/>
            <a:ext cx="835355" cy="835355"/>
            <a:chOff x="7540587" y="1807263"/>
            <a:chExt cx="852106" cy="852106"/>
          </a:xfrm>
        </p:grpSpPr>
        <p:sp>
          <p:nvSpPr>
            <p:cNvPr id="67" name="Oval 66">
              <a:extLst>
                <a:ext uri="{FF2B5EF4-FFF2-40B4-BE49-F238E27FC236}">
                  <a16:creationId xmlns:a16="http://schemas.microsoft.com/office/drawing/2014/main" id="{58ECDF98-883F-4F5E-BFAE-67F840B0EFF1}"/>
                </a:ext>
              </a:extLst>
            </p:cNvPr>
            <p:cNvSpPr>
              <a:spLocks noChangeAspect="1"/>
            </p:cNvSpPr>
            <p:nvPr/>
          </p:nvSpPr>
          <p:spPr bwMode="auto">
            <a:xfrm>
              <a:off x="7540587"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pic>
          <p:nvPicPr>
            <p:cNvPr id="68" name="Graphic 67">
              <a:extLst>
                <a:ext uri="{FF2B5EF4-FFF2-40B4-BE49-F238E27FC236}">
                  <a16:creationId xmlns:a16="http://schemas.microsoft.com/office/drawing/2014/main" id="{6462EA56-B94F-4AFA-818B-803246C94EC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65848" y="2015603"/>
              <a:ext cx="410330" cy="410330"/>
            </a:xfrm>
            <a:prstGeom prst="rect">
              <a:avLst/>
            </a:prstGeom>
          </p:spPr>
        </p:pic>
      </p:grpSp>
      <p:sp>
        <p:nvSpPr>
          <p:cNvPr id="69" name="Oval 68">
            <a:extLst>
              <a:ext uri="{FF2B5EF4-FFF2-40B4-BE49-F238E27FC236}">
                <a16:creationId xmlns:a16="http://schemas.microsoft.com/office/drawing/2014/main" id="{83286B22-A73D-49B0-B63D-7C9E6059880B}"/>
              </a:ext>
              <a:ext uri="{C183D7F6-B498-43B3-948B-1728B52AA6E4}">
                <adec:decorative xmlns:adec="http://schemas.microsoft.com/office/drawing/2017/decorative" val="1"/>
              </a:ext>
            </a:extLst>
          </p:cNvPr>
          <p:cNvSpPr>
            <a:spLocks noChangeAspect="1"/>
          </p:cNvSpPr>
          <p:nvPr/>
        </p:nvSpPr>
        <p:spPr bwMode="auto">
          <a:xfrm>
            <a:off x="4252465" y="4939575"/>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err="1">
              <a:solidFill>
                <a:srgbClr val="0078D7"/>
              </a:solidFill>
              <a:latin typeface="Segoe UI Semilight"/>
              <a:ea typeface="Segoe UI" pitchFamily="34" charset="0"/>
              <a:cs typeface="Segoe UI" pitchFamily="34" charset="0"/>
            </a:endParaRPr>
          </a:p>
        </p:txBody>
      </p:sp>
      <p:sp>
        <p:nvSpPr>
          <p:cNvPr id="70" name="Oval 69">
            <a:extLst>
              <a:ext uri="{FF2B5EF4-FFF2-40B4-BE49-F238E27FC236}">
                <a16:creationId xmlns:a16="http://schemas.microsoft.com/office/drawing/2014/main" id="{252D033A-ED0B-43A6-9265-1D0F8D8396E0}"/>
              </a:ext>
              <a:ext uri="{C183D7F6-B498-43B3-948B-1728B52AA6E4}">
                <adec:decorative xmlns:adec="http://schemas.microsoft.com/office/drawing/2017/decorative" val="1"/>
              </a:ext>
            </a:extLst>
          </p:cNvPr>
          <p:cNvSpPr>
            <a:spLocks noChangeAspect="1"/>
          </p:cNvSpPr>
          <p:nvPr/>
        </p:nvSpPr>
        <p:spPr bwMode="auto">
          <a:xfrm>
            <a:off x="4252465" y="1772223"/>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pic>
        <p:nvPicPr>
          <p:cNvPr id="71" name="Graphic 70">
            <a:extLst>
              <a:ext uri="{FF2B5EF4-FFF2-40B4-BE49-F238E27FC236}">
                <a16:creationId xmlns:a16="http://schemas.microsoft.com/office/drawing/2014/main" id="{C45D29E2-CF16-46B5-ADCE-BD7AA1AA824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72208" y="1962407"/>
            <a:ext cx="454988" cy="454988"/>
          </a:xfrm>
          <a:prstGeom prst="rect">
            <a:avLst/>
          </a:prstGeom>
        </p:spPr>
      </p:pic>
      <p:grpSp>
        <p:nvGrpSpPr>
          <p:cNvPr id="72" name="Graphic 50">
            <a:extLst>
              <a:ext uri="{FF2B5EF4-FFF2-40B4-BE49-F238E27FC236}">
                <a16:creationId xmlns:a16="http://schemas.microsoft.com/office/drawing/2014/main" id="{365A5FA5-4A17-4D78-829F-CF88ABE1DB23}"/>
              </a:ext>
              <a:ext uri="{C183D7F6-B498-43B3-948B-1728B52AA6E4}">
                <adec:decorative xmlns:adec="http://schemas.microsoft.com/office/drawing/2017/decorative" val="1"/>
              </a:ext>
            </a:extLst>
          </p:cNvPr>
          <p:cNvGrpSpPr/>
          <p:nvPr/>
        </p:nvGrpSpPr>
        <p:grpSpPr>
          <a:xfrm>
            <a:off x="4472208" y="5065448"/>
            <a:ext cx="390054" cy="490894"/>
            <a:chOff x="4561339" y="5170313"/>
            <a:chExt cx="397875" cy="500737"/>
          </a:xfrm>
        </p:grpSpPr>
        <p:sp>
          <p:nvSpPr>
            <p:cNvPr id="73" name="Freeform 2">
              <a:extLst>
                <a:ext uri="{FF2B5EF4-FFF2-40B4-BE49-F238E27FC236}">
                  <a16:creationId xmlns:a16="http://schemas.microsoft.com/office/drawing/2014/main" id="{1A082384-BE2C-4C0C-AD28-96F903899FD7}"/>
                </a:ext>
              </a:extLst>
            </p:cNvPr>
            <p:cNvSpPr/>
            <p:nvPr/>
          </p:nvSpPr>
          <p:spPr>
            <a:xfrm>
              <a:off x="4561339" y="5170313"/>
              <a:ext cx="392410" cy="418570"/>
            </a:xfrm>
            <a:custGeom>
              <a:avLst/>
              <a:gdLst>
                <a:gd name="connsiteX0" fmla="*/ 13314 w 392409"/>
                <a:gd name="connsiteY0" fmla="*/ 13314 h 418570"/>
                <a:gd name="connsiteX1" fmla="*/ 379563 w 392409"/>
                <a:gd name="connsiteY1" fmla="*/ 13314 h 418570"/>
                <a:gd name="connsiteX2" fmla="*/ 379563 w 392409"/>
                <a:gd name="connsiteY2" fmla="*/ 414920 h 418570"/>
                <a:gd name="connsiteX3" fmla="*/ 13314 w 392409"/>
                <a:gd name="connsiteY3" fmla="*/ 414920 h 418570"/>
              </a:gdLst>
              <a:ahLst/>
              <a:cxnLst>
                <a:cxn ang="0">
                  <a:pos x="connsiteX0" y="connsiteY0"/>
                </a:cxn>
                <a:cxn ang="0">
                  <a:pos x="connsiteX1" y="connsiteY1"/>
                </a:cxn>
                <a:cxn ang="0">
                  <a:pos x="connsiteX2" y="connsiteY2"/>
                </a:cxn>
                <a:cxn ang="0">
                  <a:pos x="connsiteX3" y="connsiteY3"/>
                </a:cxn>
              </a:cxnLst>
              <a:rect l="l" t="t" r="r" b="b"/>
              <a:pathLst>
                <a:path w="392409" h="418570">
                  <a:moveTo>
                    <a:pt x="13314" y="13314"/>
                  </a:moveTo>
                  <a:lnTo>
                    <a:pt x="379563" y="13314"/>
                  </a:lnTo>
                  <a:lnTo>
                    <a:pt x="379563" y="414920"/>
                  </a:lnTo>
                  <a:lnTo>
                    <a:pt x="13314" y="414920"/>
                  </a:lnTo>
                  <a:close/>
                </a:path>
              </a:pathLst>
            </a:custGeom>
            <a:solidFill>
              <a:schemeClr val="bg2">
                <a:alpha val="0"/>
              </a:schemeClr>
            </a:solidFill>
            <a:ln w="12927" cap="flat">
              <a:noFill/>
              <a:prstDash val="solid"/>
              <a:miter/>
            </a:ln>
          </p:spPr>
          <p:txBody>
            <a:bodyPr rtlCol="0" anchor="ctr"/>
            <a:lstStyle/>
            <a:p>
              <a:pPr defTabSz="914314"/>
              <a:endParaRPr lang="en-US" dirty="0">
                <a:solidFill>
                  <a:srgbClr val="000000"/>
                </a:solidFill>
                <a:latin typeface="Segoe UI"/>
              </a:endParaRPr>
            </a:p>
          </p:txBody>
        </p:sp>
        <p:sp>
          <p:nvSpPr>
            <p:cNvPr id="74" name="Freeform 5">
              <a:extLst>
                <a:ext uri="{FF2B5EF4-FFF2-40B4-BE49-F238E27FC236}">
                  <a16:creationId xmlns:a16="http://schemas.microsoft.com/office/drawing/2014/main" id="{C5165A95-EF8C-424A-9623-D94315A85BDA}"/>
                </a:ext>
              </a:extLst>
            </p:cNvPr>
            <p:cNvSpPr/>
            <p:nvPr/>
          </p:nvSpPr>
          <p:spPr>
            <a:xfrm>
              <a:off x="4566804" y="5252480"/>
              <a:ext cx="392410" cy="418570"/>
            </a:xfrm>
            <a:custGeom>
              <a:avLst/>
              <a:gdLst>
                <a:gd name="connsiteX0" fmla="*/ 315796 w 392409"/>
                <a:gd name="connsiteY0" fmla="*/ 179679 h 418570"/>
                <a:gd name="connsiteX1" fmla="*/ 340730 w 392409"/>
                <a:gd name="connsiteY1" fmla="*/ 185402 h 418570"/>
                <a:gd name="connsiteX2" fmla="*/ 360964 w 392409"/>
                <a:gd name="connsiteY2" fmla="*/ 199299 h 418570"/>
                <a:gd name="connsiteX3" fmla="*/ 374454 w 392409"/>
                <a:gd name="connsiteY3" fmla="*/ 219943 h 418570"/>
                <a:gd name="connsiteX4" fmla="*/ 379563 w 392409"/>
                <a:gd name="connsiteY4" fmla="*/ 244876 h 418570"/>
                <a:gd name="connsiteX5" fmla="*/ 379563 w 392409"/>
                <a:gd name="connsiteY5" fmla="*/ 284117 h 418570"/>
                <a:gd name="connsiteX6" fmla="*/ 353402 w 392409"/>
                <a:gd name="connsiteY6" fmla="*/ 284117 h 418570"/>
                <a:gd name="connsiteX7" fmla="*/ 353402 w 392409"/>
                <a:gd name="connsiteY7" fmla="*/ 244876 h 418570"/>
                <a:gd name="connsiteX8" fmla="*/ 351154 w 392409"/>
                <a:gd name="connsiteY8" fmla="*/ 232410 h 418570"/>
                <a:gd name="connsiteX9" fmla="*/ 345227 w 392409"/>
                <a:gd name="connsiteY9" fmla="*/ 221372 h 418570"/>
                <a:gd name="connsiteX10" fmla="*/ 336234 w 392409"/>
                <a:gd name="connsiteY10" fmla="*/ 212789 h 418570"/>
                <a:gd name="connsiteX11" fmla="*/ 324585 w 392409"/>
                <a:gd name="connsiteY11" fmla="*/ 207271 h 418570"/>
                <a:gd name="connsiteX12" fmla="*/ 326424 w 392409"/>
                <a:gd name="connsiteY12" fmla="*/ 219533 h 418570"/>
                <a:gd name="connsiteX13" fmla="*/ 327242 w 392409"/>
                <a:gd name="connsiteY13" fmla="*/ 231796 h 418570"/>
                <a:gd name="connsiteX14" fmla="*/ 327242 w 392409"/>
                <a:gd name="connsiteY14" fmla="*/ 284117 h 418570"/>
                <a:gd name="connsiteX15" fmla="*/ 327038 w 392409"/>
                <a:gd name="connsiteY15" fmla="*/ 286774 h 418570"/>
                <a:gd name="connsiteX16" fmla="*/ 326628 w 392409"/>
                <a:gd name="connsiteY16" fmla="*/ 289431 h 418570"/>
                <a:gd name="connsiteX17" fmla="*/ 327855 w 392409"/>
                <a:gd name="connsiteY17" fmla="*/ 288205 h 418570"/>
                <a:gd name="connsiteX18" fmla="*/ 346658 w 392409"/>
                <a:gd name="connsiteY18" fmla="*/ 316410 h 418570"/>
                <a:gd name="connsiteX19" fmla="*/ 353198 w 392409"/>
                <a:gd name="connsiteY19" fmla="*/ 349723 h 418570"/>
                <a:gd name="connsiteX20" fmla="*/ 346658 w 392409"/>
                <a:gd name="connsiteY20" fmla="*/ 383037 h 418570"/>
                <a:gd name="connsiteX21" fmla="*/ 327855 w 392409"/>
                <a:gd name="connsiteY21" fmla="*/ 411037 h 418570"/>
                <a:gd name="connsiteX22" fmla="*/ 309460 w 392409"/>
                <a:gd name="connsiteY22" fmla="*/ 392644 h 418570"/>
                <a:gd name="connsiteX23" fmla="*/ 322541 w 392409"/>
                <a:gd name="connsiteY23" fmla="*/ 373227 h 418570"/>
                <a:gd name="connsiteX24" fmla="*/ 327038 w 392409"/>
                <a:gd name="connsiteY24" fmla="*/ 349927 h 418570"/>
                <a:gd name="connsiteX25" fmla="*/ 320701 w 392409"/>
                <a:gd name="connsiteY25" fmla="*/ 322950 h 418570"/>
                <a:gd name="connsiteX26" fmla="*/ 302103 w 392409"/>
                <a:gd name="connsiteY26" fmla="*/ 360351 h 418570"/>
                <a:gd name="connsiteX27" fmla="*/ 273693 w 392409"/>
                <a:gd name="connsiteY27" fmla="*/ 389374 h 418570"/>
                <a:gd name="connsiteX28" fmla="*/ 237518 w 392409"/>
                <a:gd name="connsiteY28" fmla="*/ 408176 h 418570"/>
                <a:gd name="connsiteX29" fmla="*/ 196438 w 392409"/>
                <a:gd name="connsiteY29" fmla="*/ 414921 h 418570"/>
                <a:gd name="connsiteX30" fmla="*/ 155154 w 392409"/>
                <a:gd name="connsiteY30" fmla="*/ 408176 h 418570"/>
                <a:gd name="connsiteX31" fmla="*/ 119183 w 392409"/>
                <a:gd name="connsiteY31" fmla="*/ 389374 h 418570"/>
                <a:gd name="connsiteX32" fmla="*/ 90570 w 392409"/>
                <a:gd name="connsiteY32" fmla="*/ 360351 h 418570"/>
                <a:gd name="connsiteX33" fmla="*/ 72175 w 392409"/>
                <a:gd name="connsiteY33" fmla="*/ 322950 h 418570"/>
                <a:gd name="connsiteX34" fmla="*/ 65840 w 392409"/>
                <a:gd name="connsiteY34" fmla="*/ 349927 h 418570"/>
                <a:gd name="connsiteX35" fmla="*/ 70336 w 392409"/>
                <a:gd name="connsiteY35" fmla="*/ 373227 h 418570"/>
                <a:gd name="connsiteX36" fmla="*/ 83416 w 392409"/>
                <a:gd name="connsiteY36" fmla="*/ 392644 h 418570"/>
                <a:gd name="connsiteX37" fmla="*/ 65022 w 392409"/>
                <a:gd name="connsiteY37" fmla="*/ 411037 h 418570"/>
                <a:gd name="connsiteX38" fmla="*/ 46015 w 392409"/>
                <a:gd name="connsiteY38" fmla="*/ 383037 h 418570"/>
                <a:gd name="connsiteX39" fmla="*/ 39475 w 392409"/>
                <a:gd name="connsiteY39" fmla="*/ 349723 h 418570"/>
                <a:gd name="connsiteX40" fmla="*/ 46015 w 392409"/>
                <a:gd name="connsiteY40" fmla="*/ 316410 h 418570"/>
                <a:gd name="connsiteX41" fmla="*/ 65022 w 392409"/>
                <a:gd name="connsiteY41" fmla="*/ 288205 h 418570"/>
                <a:gd name="connsiteX42" fmla="*/ 66248 w 392409"/>
                <a:gd name="connsiteY42" fmla="*/ 289431 h 418570"/>
                <a:gd name="connsiteX43" fmla="*/ 65840 w 392409"/>
                <a:gd name="connsiteY43" fmla="*/ 286774 h 418570"/>
                <a:gd name="connsiteX44" fmla="*/ 65635 w 392409"/>
                <a:gd name="connsiteY44" fmla="*/ 284117 h 418570"/>
                <a:gd name="connsiteX45" fmla="*/ 65635 w 392409"/>
                <a:gd name="connsiteY45" fmla="*/ 231796 h 418570"/>
                <a:gd name="connsiteX46" fmla="*/ 66248 w 392409"/>
                <a:gd name="connsiteY46" fmla="*/ 219533 h 418570"/>
                <a:gd name="connsiteX47" fmla="*/ 68292 w 392409"/>
                <a:gd name="connsiteY47" fmla="*/ 207271 h 418570"/>
                <a:gd name="connsiteX48" fmla="*/ 56642 w 392409"/>
                <a:gd name="connsiteY48" fmla="*/ 212789 h 418570"/>
                <a:gd name="connsiteX49" fmla="*/ 47445 w 392409"/>
                <a:gd name="connsiteY49" fmla="*/ 221372 h 418570"/>
                <a:gd name="connsiteX50" fmla="*/ 41518 w 392409"/>
                <a:gd name="connsiteY50" fmla="*/ 232410 h 418570"/>
                <a:gd name="connsiteX51" fmla="*/ 39475 w 392409"/>
                <a:gd name="connsiteY51" fmla="*/ 244876 h 418570"/>
                <a:gd name="connsiteX52" fmla="*/ 39475 w 392409"/>
                <a:gd name="connsiteY52" fmla="*/ 284117 h 418570"/>
                <a:gd name="connsiteX53" fmla="*/ 13314 w 392409"/>
                <a:gd name="connsiteY53" fmla="*/ 284117 h 418570"/>
                <a:gd name="connsiteX54" fmla="*/ 13314 w 392409"/>
                <a:gd name="connsiteY54" fmla="*/ 244876 h 418570"/>
                <a:gd name="connsiteX55" fmla="*/ 18219 w 392409"/>
                <a:gd name="connsiteY55" fmla="*/ 219943 h 418570"/>
                <a:gd name="connsiteX56" fmla="*/ 31913 w 392409"/>
                <a:gd name="connsiteY56" fmla="*/ 199299 h 418570"/>
                <a:gd name="connsiteX57" fmla="*/ 52146 w 392409"/>
                <a:gd name="connsiteY57" fmla="*/ 185402 h 418570"/>
                <a:gd name="connsiteX58" fmla="*/ 77080 w 392409"/>
                <a:gd name="connsiteY58" fmla="*/ 179679 h 418570"/>
                <a:gd name="connsiteX59" fmla="*/ 93431 w 392409"/>
                <a:gd name="connsiteY59" fmla="*/ 152087 h 418570"/>
                <a:gd name="connsiteX60" fmla="*/ 71767 w 392409"/>
                <a:gd name="connsiteY60" fmla="*/ 144322 h 418570"/>
                <a:gd name="connsiteX61" fmla="*/ 54803 w 392409"/>
                <a:gd name="connsiteY61" fmla="*/ 129810 h 418570"/>
                <a:gd name="connsiteX62" fmla="*/ 43562 w 392409"/>
                <a:gd name="connsiteY62" fmla="*/ 110599 h 418570"/>
                <a:gd name="connsiteX63" fmla="*/ 39475 w 392409"/>
                <a:gd name="connsiteY63" fmla="*/ 87913 h 418570"/>
                <a:gd name="connsiteX64" fmla="*/ 39475 w 392409"/>
                <a:gd name="connsiteY64" fmla="*/ 48672 h 418570"/>
                <a:gd name="connsiteX65" fmla="*/ 65635 w 392409"/>
                <a:gd name="connsiteY65" fmla="*/ 48672 h 418570"/>
                <a:gd name="connsiteX66" fmla="*/ 65635 w 392409"/>
                <a:gd name="connsiteY66" fmla="*/ 87913 h 418570"/>
                <a:gd name="connsiteX67" fmla="*/ 68701 w 392409"/>
                <a:gd name="connsiteY67" fmla="*/ 103241 h 418570"/>
                <a:gd name="connsiteX68" fmla="*/ 77080 w 392409"/>
                <a:gd name="connsiteY68" fmla="*/ 115708 h 418570"/>
                <a:gd name="connsiteX69" fmla="*/ 89548 w 392409"/>
                <a:gd name="connsiteY69" fmla="*/ 124088 h 418570"/>
                <a:gd name="connsiteX70" fmla="*/ 104876 w 392409"/>
                <a:gd name="connsiteY70" fmla="*/ 127154 h 418570"/>
                <a:gd name="connsiteX71" fmla="*/ 117956 w 392409"/>
                <a:gd name="connsiteY71" fmla="*/ 127154 h 418570"/>
                <a:gd name="connsiteX72" fmla="*/ 117956 w 392409"/>
                <a:gd name="connsiteY72" fmla="*/ 127767 h 418570"/>
                <a:gd name="connsiteX73" fmla="*/ 137577 w 392409"/>
                <a:gd name="connsiteY73" fmla="*/ 115708 h 418570"/>
                <a:gd name="connsiteX74" fmla="*/ 132672 w 392409"/>
                <a:gd name="connsiteY74" fmla="*/ 102219 h 418570"/>
                <a:gd name="connsiteX75" fmla="*/ 131037 w 392409"/>
                <a:gd name="connsiteY75" fmla="*/ 87913 h 418570"/>
                <a:gd name="connsiteX76" fmla="*/ 137373 w 392409"/>
                <a:gd name="connsiteY76" fmla="*/ 60321 h 418570"/>
                <a:gd name="connsiteX77" fmla="*/ 108759 w 392409"/>
                <a:gd name="connsiteY77" fmla="*/ 31708 h 418570"/>
                <a:gd name="connsiteX78" fmla="*/ 127154 w 392409"/>
                <a:gd name="connsiteY78" fmla="*/ 13314 h 418570"/>
                <a:gd name="connsiteX79" fmla="*/ 153110 w 392409"/>
                <a:gd name="connsiteY79" fmla="*/ 39270 h 418570"/>
                <a:gd name="connsiteX80" fmla="*/ 173140 w 392409"/>
                <a:gd name="connsiteY80" fmla="*/ 27007 h 418570"/>
                <a:gd name="connsiteX81" fmla="*/ 196438 w 392409"/>
                <a:gd name="connsiteY81" fmla="*/ 22511 h 418570"/>
                <a:gd name="connsiteX82" fmla="*/ 219533 w 392409"/>
                <a:gd name="connsiteY82" fmla="*/ 27007 h 418570"/>
                <a:gd name="connsiteX83" fmla="*/ 239767 w 392409"/>
                <a:gd name="connsiteY83" fmla="*/ 39270 h 418570"/>
                <a:gd name="connsiteX84" fmla="*/ 265724 w 392409"/>
                <a:gd name="connsiteY84" fmla="*/ 13314 h 418570"/>
                <a:gd name="connsiteX85" fmla="*/ 284117 w 392409"/>
                <a:gd name="connsiteY85" fmla="*/ 31708 h 418570"/>
                <a:gd name="connsiteX86" fmla="*/ 255504 w 392409"/>
                <a:gd name="connsiteY86" fmla="*/ 60321 h 418570"/>
                <a:gd name="connsiteX87" fmla="*/ 261840 w 392409"/>
                <a:gd name="connsiteY87" fmla="*/ 87913 h 418570"/>
                <a:gd name="connsiteX88" fmla="*/ 260001 w 392409"/>
                <a:gd name="connsiteY88" fmla="*/ 102219 h 418570"/>
                <a:gd name="connsiteX89" fmla="*/ 255300 w 392409"/>
                <a:gd name="connsiteY89" fmla="*/ 115708 h 418570"/>
                <a:gd name="connsiteX90" fmla="*/ 265314 w 392409"/>
                <a:gd name="connsiteY90" fmla="*/ 121431 h 418570"/>
                <a:gd name="connsiteX91" fmla="*/ 274920 w 392409"/>
                <a:gd name="connsiteY91" fmla="*/ 127767 h 418570"/>
                <a:gd name="connsiteX92" fmla="*/ 274920 w 392409"/>
                <a:gd name="connsiteY92" fmla="*/ 127154 h 418570"/>
                <a:gd name="connsiteX93" fmla="*/ 288001 w 392409"/>
                <a:gd name="connsiteY93" fmla="*/ 127154 h 418570"/>
                <a:gd name="connsiteX94" fmla="*/ 303329 w 392409"/>
                <a:gd name="connsiteY94" fmla="*/ 124088 h 418570"/>
                <a:gd name="connsiteX95" fmla="*/ 315796 w 392409"/>
                <a:gd name="connsiteY95" fmla="*/ 115708 h 418570"/>
                <a:gd name="connsiteX96" fmla="*/ 324176 w 392409"/>
                <a:gd name="connsiteY96" fmla="*/ 103241 h 418570"/>
                <a:gd name="connsiteX97" fmla="*/ 327242 w 392409"/>
                <a:gd name="connsiteY97" fmla="*/ 87913 h 418570"/>
                <a:gd name="connsiteX98" fmla="*/ 327242 w 392409"/>
                <a:gd name="connsiteY98" fmla="*/ 48672 h 418570"/>
                <a:gd name="connsiteX99" fmla="*/ 353402 w 392409"/>
                <a:gd name="connsiteY99" fmla="*/ 48672 h 418570"/>
                <a:gd name="connsiteX100" fmla="*/ 353402 w 392409"/>
                <a:gd name="connsiteY100" fmla="*/ 87913 h 418570"/>
                <a:gd name="connsiteX101" fmla="*/ 349315 w 392409"/>
                <a:gd name="connsiteY101" fmla="*/ 110599 h 418570"/>
                <a:gd name="connsiteX102" fmla="*/ 338073 w 392409"/>
                <a:gd name="connsiteY102" fmla="*/ 129810 h 418570"/>
                <a:gd name="connsiteX103" fmla="*/ 320906 w 392409"/>
                <a:gd name="connsiteY103" fmla="*/ 144322 h 418570"/>
                <a:gd name="connsiteX104" fmla="*/ 299446 w 392409"/>
                <a:gd name="connsiteY104" fmla="*/ 152087 h 418570"/>
                <a:gd name="connsiteX105" fmla="*/ 315796 w 392409"/>
                <a:gd name="connsiteY105" fmla="*/ 179679 h 418570"/>
                <a:gd name="connsiteX106" fmla="*/ 196438 w 392409"/>
                <a:gd name="connsiteY106" fmla="*/ 48672 h 418570"/>
                <a:gd name="connsiteX107" fmla="*/ 181110 w 392409"/>
                <a:gd name="connsiteY107" fmla="*/ 51737 h 418570"/>
                <a:gd name="connsiteX108" fmla="*/ 168643 w 392409"/>
                <a:gd name="connsiteY108" fmla="*/ 60117 h 418570"/>
                <a:gd name="connsiteX109" fmla="*/ 160263 w 392409"/>
                <a:gd name="connsiteY109" fmla="*/ 72584 h 418570"/>
                <a:gd name="connsiteX110" fmla="*/ 157197 w 392409"/>
                <a:gd name="connsiteY110" fmla="*/ 87913 h 418570"/>
                <a:gd name="connsiteX111" fmla="*/ 162103 w 392409"/>
                <a:gd name="connsiteY111" fmla="*/ 106307 h 418570"/>
                <a:gd name="connsiteX112" fmla="*/ 179066 w 392409"/>
                <a:gd name="connsiteY112" fmla="*/ 102832 h 418570"/>
                <a:gd name="connsiteX113" fmla="*/ 196438 w 392409"/>
                <a:gd name="connsiteY113" fmla="*/ 101402 h 418570"/>
                <a:gd name="connsiteX114" fmla="*/ 213606 w 392409"/>
                <a:gd name="connsiteY114" fmla="*/ 102832 h 418570"/>
                <a:gd name="connsiteX115" fmla="*/ 230774 w 392409"/>
                <a:gd name="connsiteY115" fmla="*/ 106307 h 418570"/>
                <a:gd name="connsiteX116" fmla="*/ 235679 w 392409"/>
                <a:gd name="connsiteY116" fmla="*/ 87913 h 418570"/>
                <a:gd name="connsiteX117" fmla="*/ 232613 w 392409"/>
                <a:gd name="connsiteY117" fmla="*/ 72584 h 418570"/>
                <a:gd name="connsiteX118" fmla="*/ 224234 w 392409"/>
                <a:gd name="connsiteY118" fmla="*/ 60117 h 418570"/>
                <a:gd name="connsiteX119" fmla="*/ 211767 w 392409"/>
                <a:gd name="connsiteY119" fmla="*/ 51737 h 418570"/>
                <a:gd name="connsiteX120" fmla="*/ 196438 w 392409"/>
                <a:gd name="connsiteY120" fmla="*/ 48672 h 418570"/>
                <a:gd name="connsiteX121" fmla="*/ 301081 w 392409"/>
                <a:gd name="connsiteY121" fmla="*/ 231796 h 418570"/>
                <a:gd name="connsiteX122" fmla="*/ 292702 w 392409"/>
                <a:gd name="connsiteY122" fmla="*/ 191534 h 418570"/>
                <a:gd name="connsiteX123" fmla="*/ 270015 w 392409"/>
                <a:gd name="connsiteY123" fmla="*/ 158219 h 418570"/>
                <a:gd name="connsiteX124" fmla="*/ 236906 w 392409"/>
                <a:gd name="connsiteY124" fmla="*/ 135533 h 418570"/>
                <a:gd name="connsiteX125" fmla="*/ 196438 w 392409"/>
                <a:gd name="connsiteY125" fmla="*/ 127154 h 418570"/>
                <a:gd name="connsiteX126" fmla="*/ 155971 w 392409"/>
                <a:gd name="connsiteY126" fmla="*/ 135533 h 418570"/>
                <a:gd name="connsiteX127" fmla="*/ 122657 w 392409"/>
                <a:gd name="connsiteY127" fmla="*/ 158219 h 418570"/>
                <a:gd name="connsiteX128" fmla="*/ 100175 w 392409"/>
                <a:gd name="connsiteY128" fmla="*/ 191534 h 418570"/>
                <a:gd name="connsiteX129" fmla="*/ 91796 w 392409"/>
                <a:gd name="connsiteY129" fmla="*/ 231796 h 418570"/>
                <a:gd name="connsiteX130" fmla="*/ 91796 w 392409"/>
                <a:gd name="connsiteY130" fmla="*/ 284117 h 418570"/>
                <a:gd name="connsiteX131" fmla="*/ 99971 w 392409"/>
                <a:gd name="connsiteY131" fmla="*/ 324789 h 418570"/>
                <a:gd name="connsiteX132" fmla="*/ 122453 w 392409"/>
                <a:gd name="connsiteY132" fmla="*/ 358102 h 418570"/>
                <a:gd name="connsiteX133" fmla="*/ 155766 w 392409"/>
                <a:gd name="connsiteY133" fmla="*/ 380585 h 418570"/>
                <a:gd name="connsiteX134" fmla="*/ 196438 w 392409"/>
                <a:gd name="connsiteY134" fmla="*/ 388760 h 418570"/>
                <a:gd name="connsiteX135" fmla="*/ 237110 w 392409"/>
                <a:gd name="connsiteY135" fmla="*/ 380585 h 418570"/>
                <a:gd name="connsiteX136" fmla="*/ 270219 w 392409"/>
                <a:gd name="connsiteY136" fmla="*/ 358102 h 418570"/>
                <a:gd name="connsiteX137" fmla="*/ 292702 w 392409"/>
                <a:gd name="connsiteY137" fmla="*/ 324789 h 418570"/>
                <a:gd name="connsiteX138" fmla="*/ 301081 w 392409"/>
                <a:gd name="connsiteY138" fmla="*/ 284117 h 418570"/>
                <a:gd name="connsiteX139" fmla="*/ 301081 w 392409"/>
                <a:gd name="connsiteY139" fmla="*/ 231796 h 41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92409" h="418570">
                  <a:moveTo>
                    <a:pt x="315796" y="179679"/>
                  </a:moveTo>
                  <a:cubicBezTo>
                    <a:pt x="324653" y="179952"/>
                    <a:pt x="332964" y="181859"/>
                    <a:pt x="340730" y="185402"/>
                  </a:cubicBezTo>
                  <a:cubicBezTo>
                    <a:pt x="348497" y="188808"/>
                    <a:pt x="355241" y="193441"/>
                    <a:pt x="360964" y="199299"/>
                  </a:cubicBezTo>
                  <a:cubicBezTo>
                    <a:pt x="366687" y="205158"/>
                    <a:pt x="371184" y="212040"/>
                    <a:pt x="374454" y="219943"/>
                  </a:cubicBezTo>
                  <a:cubicBezTo>
                    <a:pt x="377860" y="227709"/>
                    <a:pt x="379563" y="236020"/>
                    <a:pt x="379563" y="244876"/>
                  </a:cubicBezTo>
                  <a:lnTo>
                    <a:pt x="379563" y="284117"/>
                  </a:lnTo>
                  <a:lnTo>
                    <a:pt x="353402" y="284117"/>
                  </a:lnTo>
                  <a:lnTo>
                    <a:pt x="353402" y="244876"/>
                  </a:lnTo>
                  <a:cubicBezTo>
                    <a:pt x="353402" y="240517"/>
                    <a:pt x="352653" y="236361"/>
                    <a:pt x="351154" y="232410"/>
                  </a:cubicBezTo>
                  <a:cubicBezTo>
                    <a:pt x="349792" y="228322"/>
                    <a:pt x="347816" y="224643"/>
                    <a:pt x="345227" y="221372"/>
                  </a:cubicBezTo>
                  <a:cubicBezTo>
                    <a:pt x="342775" y="217966"/>
                    <a:pt x="339776" y="215106"/>
                    <a:pt x="336234" y="212789"/>
                  </a:cubicBezTo>
                  <a:cubicBezTo>
                    <a:pt x="332692" y="210337"/>
                    <a:pt x="328809" y="208497"/>
                    <a:pt x="324585" y="207271"/>
                  </a:cubicBezTo>
                  <a:cubicBezTo>
                    <a:pt x="325403" y="211222"/>
                    <a:pt x="326015" y="215310"/>
                    <a:pt x="326424" y="219533"/>
                  </a:cubicBezTo>
                  <a:cubicBezTo>
                    <a:pt x="326970" y="223621"/>
                    <a:pt x="327242" y="227709"/>
                    <a:pt x="327242" y="231796"/>
                  </a:cubicBezTo>
                  <a:lnTo>
                    <a:pt x="327242" y="284117"/>
                  </a:lnTo>
                  <a:cubicBezTo>
                    <a:pt x="327242" y="285071"/>
                    <a:pt x="327174" y="285957"/>
                    <a:pt x="327038" y="286774"/>
                  </a:cubicBezTo>
                  <a:cubicBezTo>
                    <a:pt x="326902" y="287592"/>
                    <a:pt x="326764" y="288477"/>
                    <a:pt x="326628" y="289431"/>
                  </a:cubicBezTo>
                  <a:lnTo>
                    <a:pt x="327855" y="288205"/>
                  </a:lnTo>
                  <a:cubicBezTo>
                    <a:pt x="336030" y="296380"/>
                    <a:pt x="342297" y="305781"/>
                    <a:pt x="346658" y="316410"/>
                  </a:cubicBezTo>
                  <a:cubicBezTo>
                    <a:pt x="351018" y="327037"/>
                    <a:pt x="353198" y="338142"/>
                    <a:pt x="353198" y="349723"/>
                  </a:cubicBezTo>
                  <a:cubicBezTo>
                    <a:pt x="353198" y="361304"/>
                    <a:pt x="351018" y="372410"/>
                    <a:pt x="346658" y="383037"/>
                  </a:cubicBezTo>
                  <a:cubicBezTo>
                    <a:pt x="342297" y="393529"/>
                    <a:pt x="336030" y="402862"/>
                    <a:pt x="327855" y="411037"/>
                  </a:cubicBezTo>
                  <a:lnTo>
                    <a:pt x="309460" y="392644"/>
                  </a:lnTo>
                  <a:cubicBezTo>
                    <a:pt x="315183" y="386921"/>
                    <a:pt x="319544" y="380449"/>
                    <a:pt x="322541" y="373227"/>
                  </a:cubicBezTo>
                  <a:cubicBezTo>
                    <a:pt x="325539" y="365869"/>
                    <a:pt x="327038" y="358102"/>
                    <a:pt x="327038" y="349927"/>
                  </a:cubicBezTo>
                  <a:cubicBezTo>
                    <a:pt x="327038" y="340662"/>
                    <a:pt x="324925" y="331670"/>
                    <a:pt x="320701" y="322950"/>
                  </a:cubicBezTo>
                  <a:cubicBezTo>
                    <a:pt x="316478" y="336575"/>
                    <a:pt x="310278" y="349042"/>
                    <a:pt x="302103" y="360351"/>
                  </a:cubicBezTo>
                  <a:cubicBezTo>
                    <a:pt x="294063" y="371660"/>
                    <a:pt x="284595" y="381334"/>
                    <a:pt x="273693" y="389374"/>
                  </a:cubicBezTo>
                  <a:cubicBezTo>
                    <a:pt x="262794" y="397413"/>
                    <a:pt x="250735" y="403679"/>
                    <a:pt x="237518" y="408176"/>
                  </a:cubicBezTo>
                  <a:cubicBezTo>
                    <a:pt x="224438" y="412672"/>
                    <a:pt x="210746" y="414921"/>
                    <a:pt x="196438" y="414921"/>
                  </a:cubicBezTo>
                  <a:cubicBezTo>
                    <a:pt x="182131" y="414921"/>
                    <a:pt x="168371" y="412672"/>
                    <a:pt x="155154" y="408176"/>
                  </a:cubicBezTo>
                  <a:cubicBezTo>
                    <a:pt x="142073" y="403679"/>
                    <a:pt x="130083" y="397413"/>
                    <a:pt x="119183" y="389374"/>
                  </a:cubicBezTo>
                  <a:cubicBezTo>
                    <a:pt x="108283" y="381334"/>
                    <a:pt x="98745" y="371660"/>
                    <a:pt x="90570" y="360351"/>
                  </a:cubicBezTo>
                  <a:cubicBezTo>
                    <a:pt x="82531" y="349042"/>
                    <a:pt x="76399" y="336575"/>
                    <a:pt x="72175" y="322950"/>
                  </a:cubicBezTo>
                  <a:cubicBezTo>
                    <a:pt x="67951" y="331670"/>
                    <a:pt x="65840" y="340662"/>
                    <a:pt x="65840" y="349927"/>
                  </a:cubicBezTo>
                  <a:cubicBezTo>
                    <a:pt x="65840" y="358102"/>
                    <a:pt x="67338" y="365869"/>
                    <a:pt x="70336" y="373227"/>
                  </a:cubicBezTo>
                  <a:cubicBezTo>
                    <a:pt x="73333" y="380449"/>
                    <a:pt x="77694" y="386921"/>
                    <a:pt x="83416" y="392644"/>
                  </a:cubicBezTo>
                  <a:lnTo>
                    <a:pt x="65022" y="411037"/>
                  </a:lnTo>
                  <a:cubicBezTo>
                    <a:pt x="56847" y="402862"/>
                    <a:pt x="50511" y="393529"/>
                    <a:pt x="46015" y="383037"/>
                  </a:cubicBezTo>
                  <a:cubicBezTo>
                    <a:pt x="41655" y="372410"/>
                    <a:pt x="39475" y="361304"/>
                    <a:pt x="39475" y="349723"/>
                  </a:cubicBezTo>
                  <a:cubicBezTo>
                    <a:pt x="39475" y="338142"/>
                    <a:pt x="41655" y="327037"/>
                    <a:pt x="46015" y="316410"/>
                  </a:cubicBezTo>
                  <a:cubicBezTo>
                    <a:pt x="50511" y="305781"/>
                    <a:pt x="56847" y="296380"/>
                    <a:pt x="65022" y="288205"/>
                  </a:cubicBezTo>
                  <a:lnTo>
                    <a:pt x="66248" y="289431"/>
                  </a:lnTo>
                  <a:cubicBezTo>
                    <a:pt x="66112" y="288477"/>
                    <a:pt x="65976" y="287592"/>
                    <a:pt x="65840" y="286774"/>
                  </a:cubicBezTo>
                  <a:cubicBezTo>
                    <a:pt x="65703" y="285957"/>
                    <a:pt x="65635" y="285071"/>
                    <a:pt x="65635" y="284117"/>
                  </a:cubicBezTo>
                  <a:lnTo>
                    <a:pt x="65635" y="231796"/>
                  </a:lnTo>
                  <a:cubicBezTo>
                    <a:pt x="65635" y="227709"/>
                    <a:pt x="65840" y="223621"/>
                    <a:pt x="66248" y="219533"/>
                  </a:cubicBezTo>
                  <a:cubicBezTo>
                    <a:pt x="66793" y="215310"/>
                    <a:pt x="67475" y="211222"/>
                    <a:pt x="68292" y="207271"/>
                  </a:cubicBezTo>
                  <a:cubicBezTo>
                    <a:pt x="64068" y="208497"/>
                    <a:pt x="60185" y="210337"/>
                    <a:pt x="56642" y="212789"/>
                  </a:cubicBezTo>
                  <a:cubicBezTo>
                    <a:pt x="53100" y="215106"/>
                    <a:pt x="50034" y="217966"/>
                    <a:pt x="47445" y="221372"/>
                  </a:cubicBezTo>
                  <a:cubicBezTo>
                    <a:pt x="44993" y="224643"/>
                    <a:pt x="43017" y="228322"/>
                    <a:pt x="41518" y="232410"/>
                  </a:cubicBezTo>
                  <a:cubicBezTo>
                    <a:pt x="40156" y="236361"/>
                    <a:pt x="39475" y="240517"/>
                    <a:pt x="39475" y="244876"/>
                  </a:cubicBezTo>
                  <a:lnTo>
                    <a:pt x="39475" y="284117"/>
                  </a:lnTo>
                  <a:lnTo>
                    <a:pt x="13314" y="284117"/>
                  </a:lnTo>
                  <a:lnTo>
                    <a:pt x="13314" y="244876"/>
                  </a:lnTo>
                  <a:cubicBezTo>
                    <a:pt x="13314" y="236020"/>
                    <a:pt x="14949" y="227709"/>
                    <a:pt x="18219" y="219943"/>
                  </a:cubicBezTo>
                  <a:cubicBezTo>
                    <a:pt x="21625" y="212040"/>
                    <a:pt x="26190" y="205158"/>
                    <a:pt x="31913" y="199299"/>
                  </a:cubicBezTo>
                  <a:cubicBezTo>
                    <a:pt x="37635" y="193441"/>
                    <a:pt x="44380" y="188808"/>
                    <a:pt x="52146" y="185402"/>
                  </a:cubicBezTo>
                  <a:cubicBezTo>
                    <a:pt x="59913" y="181859"/>
                    <a:pt x="68224" y="179952"/>
                    <a:pt x="77080" y="179679"/>
                  </a:cubicBezTo>
                  <a:cubicBezTo>
                    <a:pt x="81304" y="170142"/>
                    <a:pt x="86754" y="160944"/>
                    <a:pt x="93431" y="152087"/>
                  </a:cubicBezTo>
                  <a:cubicBezTo>
                    <a:pt x="85664" y="150726"/>
                    <a:pt x="78443" y="148137"/>
                    <a:pt x="71767" y="144322"/>
                  </a:cubicBezTo>
                  <a:cubicBezTo>
                    <a:pt x="65226" y="140370"/>
                    <a:pt x="59572" y="135533"/>
                    <a:pt x="54803" y="129810"/>
                  </a:cubicBezTo>
                  <a:cubicBezTo>
                    <a:pt x="50034" y="124088"/>
                    <a:pt x="46287" y="117684"/>
                    <a:pt x="43562" y="110599"/>
                  </a:cubicBezTo>
                  <a:cubicBezTo>
                    <a:pt x="40837" y="103377"/>
                    <a:pt x="39475" y="95815"/>
                    <a:pt x="39475" y="87913"/>
                  </a:cubicBezTo>
                  <a:lnTo>
                    <a:pt x="39475" y="48672"/>
                  </a:lnTo>
                  <a:lnTo>
                    <a:pt x="65635" y="48672"/>
                  </a:lnTo>
                  <a:lnTo>
                    <a:pt x="65635" y="87913"/>
                  </a:lnTo>
                  <a:cubicBezTo>
                    <a:pt x="65635" y="93363"/>
                    <a:pt x="66657" y="98472"/>
                    <a:pt x="68701" y="103241"/>
                  </a:cubicBezTo>
                  <a:cubicBezTo>
                    <a:pt x="70745" y="108010"/>
                    <a:pt x="73538" y="112166"/>
                    <a:pt x="77080" y="115708"/>
                  </a:cubicBezTo>
                  <a:cubicBezTo>
                    <a:pt x="80623" y="119251"/>
                    <a:pt x="84779" y="122044"/>
                    <a:pt x="89548" y="124088"/>
                  </a:cubicBezTo>
                  <a:cubicBezTo>
                    <a:pt x="94317" y="126132"/>
                    <a:pt x="99426" y="127154"/>
                    <a:pt x="104876" y="127154"/>
                  </a:cubicBezTo>
                  <a:lnTo>
                    <a:pt x="117956" y="127154"/>
                  </a:lnTo>
                  <a:lnTo>
                    <a:pt x="117956" y="127767"/>
                  </a:lnTo>
                  <a:cubicBezTo>
                    <a:pt x="124360" y="122998"/>
                    <a:pt x="130900" y="118978"/>
                    <a:pt x="137577" y="115708"/>
                  </a:cubicBezTo>
                  <a:cubicBezTo>
                    <a:pt x="135533" y="111348"/>
                    <a:pt x="133898" y="106852"/>
                    <a:pt x="132672" y="102219"/>
                  </a:cubicBezTo>
                  <a:cubicBezTo>
                    <a:pt x="131582" y="97450"/>
                    <a:pt x="131037" y="92681"/>
                    <a:pt x="131037" y="87913"/>
                  </a:cubicBezTo>
                  <a:cubicBezTo>
                    <a:pt x="131037" y="78375"/>
                    <a:pt x="133149" y="69178"/>
                    <a:pt x="137373" y="60321"/>
                  </a:cubicBezTo>
                  <a:lnTo>
                    <a:pt x="108759" y="31708"/>
                  </a:lnTo>
                  <a:lnTo>
                    <a:pt x="127154" y="13314"/>
                  </a:lnTo>
                  <a:lnTo>
                    <a:pt x="153110" y="39270"/>
                  </a:lnTo>
                  <a:cubicBezTo>
                    <a:pt x="159241" y="33956"/>
                    <a:pt x="165918" y="29869"/>
                    <a:pt x="173140" y="27007"/>
                  </a:cubicBezTo>
                  <a:cubicBezTo>
                    <a:pt x="180496" y="24010"/>
                    <a:pt x="188263" y="22511"/>
                    <a:pt x="196438" y="22511"/>
                  </a:cubicBezTo>
                  <a:cubicBezTo>
                    <a:pt x="204614" y="22511"/>
                    <a:pt x="212311" y="24010"/>
                    <a:pt x="219533" y="27007"/>
                  </a:cubicBezTo>
                  <a:cubicBezTo>
                    <a:pt x="226891" y="29869"/>
                    <a:pt x="233636" y="33956"/>
                    <a:pt x="239767" y="39270"/>
                  </a:cubicBezTo>
                  <a:lnTo>
                    <a:pt x="265724" y="13314"/>
                  </a:lnTo>
                  <a:lnTo>
                    <a:pt x="284117" y="31708"/>
                  </a:lnTo>
                  <a:lnTo>
                    <a:pt x="255504" y="60321"/>
                  </a:lnTo>
                  <a:cubicBezTo>
                    <a:pt x="259728" y="69178"/>
                    <a:pt x="261840" y="78375"/>
                    <a:pt x="261840" y="87913"/>
                  </a:cubicBezTo>
                  <a:cubicBezTo>
                    <a:pt x="261840" y="92681"/>
                    <a:pt x="261227" y="97450"/>
                    <a:pt x="260001" y="102219"/>
                  </a:cubicBezTo>
                  <a:cubicBezTo>
                    <a:pt x="258910" y="106852"/>
                    <a:pt x="257343" y="111348"/>
                    <a:pt x="255300" y="115708"/>
                  </a:cubicBezTo>
                  <a:cubicBezTo>
                    <a:pt x="258842" y="117480"/>
                    <a:pt x="262180" y="119387"/>
                    <a:pt x="265314" y="121431"/>
                  </a:cubicBezTo>
                  <a:cubicBezTo>
                    <a:pt x="268584" y="123338"/>
                    <a:pt x="271786" y="125450"/>
                    <a:pt x="274920" y="127767"/>
                  </a:cubicBezTo>
                  <a:lnTo>
                    <a:pt x="274920" y="127154"/>
                  </a:lnTo>
                  <a:lnTo>
                    <a:pt x="288001" y="127154"/>
                  </a:lnTo>
                  <a:cubicBezTo>
                    <a:pt x="293451" y="127154"/>
                    <a:pt x="298560" y="126132"/>
                    <a:pt x="303329" y="124088"/>
                  </a:cubicBezTo>
                  <a:cubicBezTo>
                    <a:pt x="308099" y="122044"/>
                    <a:pt x="312254" y="119251"/>
                    <a:pt x="315796" y="115708"/>
                  </a:cubicBezTo>
                  <a:cubicBezTo>
                    <a:pt x="319338" y="112166"/>
                    <a:pt x="322132" y="108010"/>
                    <a:pt x="324176" y="103241"/>
                  </a:cubicBezTo>
                  <a:cubicBezTo>
                    <a:pt x="326220" y="98472"/>
                    <a:pt x="327242" y="93363"/>
                    <a:pt x="327242" y="87913"/>
                  </a:cubicBezTo>
                  <a:lnTo>
                    <a:pt x="327242" y="48672"/>
                  </a:lnTo>
                  <a:lnTo>
                    <a:pt x="353402" y="48672"/>
                  </a:lnTo>
                  <a:lnTo>
                    <a:pt x="353402" y="87913"/>
                  </a:lnTo>
                  <a:cubicBezTo>
                    <a:pt x="353402" y="95815"/>
                    <a:pt x="352039" y="103377"/>
                    <a:pt x="349315" y="110599"/>
                  </a:cubicBezTo>
                  <a:cubicBezTo>
                    <a:pt x="346590" y="117684"/>
                    <a:pt x="342843" y="124088"/>
                    <a:pt x="338073" y="129810"/>
                  </a:cubicBezTo>
                  <a:cubicBezTo>
                    <a:pt x="333304" y="135533"/>
                    <a:pt x="327582" y="140370"/>
                    <a:pt x="320906" y="144322"/>
                  </a:cubicBezTo>
                  <a:cubicBezTo>
                    <a:pt x="314365" y="148137"/>
                    <a:pt x="307213" y="150726"/>
                    <a:pt x="299446" y="152087"/>
                  </a:cubicBezTo>
                  <a:cubicBezTo>
                    <a:pt x="306122" y="160944"/>
                    <a:pt x="311573" y="170142"/>
                    <a:pt x="315796" y="179679"/>
                  </a:cubicBezTo>
                  <a:close/>
                  <a:moveTo>
                    <a:pt x="196438" y="48672"/>
                  </a:moveTo>
                  <a:cubicBezTo>
                    <a:pt x="190988" y="48672"/>
                    <a:pt x="185879" y="49693"/>
                    <a:pt x="181110" y="51737"/>
                  </a:cubicBezTo>
                  <a:cubicBezTo>
                    <a:pt x="176340" y="53781"/>
                    <a:pt x="172185" y="56574"/>
                    <a:pt x="168643" y="60117"/>
                  </a:cubicBezTo>
                  <a:cubicBezTo>
                    <a:pt x="165101" y="63659"/>
                    <a:pt x="162307" y="67815"/>
                    <a:pt x="160263" y="72584"/>
                  </a:cubicBezTo>
                  <a:cubicBezTo>
                    <a:pt x="158219" y="77353"/>
                    <a:pt x="157197" y="82462"/>
                    <a:pt x="157197" y="87913"/>
                  </a:cubicBezTo>
                  <a:cubicBezTo>
                    <a:pt x="157197" y="94725"/>
                    <a:pt x="158832" y="100857"/>
                    <a:pt x="162103" y="106307"/>
                  </a:cubicBezTo>
                  <a:cubicBezTo>
                    <a:pt x="167825" y="104808"/>
                    <a:pt x="173480" y="103650"/>
                    <a:pt x="179066" y="102832"/>
                  </a:cubicBezTo>
                  <a:cubicBezTo>
                    <a:pt x="184789" y="101879"/>
                    <a:pt x="190580" y="101402"/>
                    <a:pt x="196438" y="101402"/>
                  </a:cubicBezTo>
                  <a:cubicBezTo>
                    <a:pt x="202297" y="101402"/>
                    <a:pt x="208020" y="101879"/>
                    <a:pt x="213606" y="102832"/>
                  </a:cubicBezTo>
                  <a:cubicBezTo>
                    <a:pt x="219329" y="103650"/>
                    <a:pt x="225052" y="104808"/>
                    <a:pt x="230774" y="106307"/>
                  </a:cubicBezTo>
                  <a:cubicBezTo>
                    <a:pt x="234044" y="100857"/>
                    <a:pt x="235679" y="94725"/>
                    <a:pt x="235679" y="87913"/>
                  </a:cubicBezTo>
                  <a:cubicBezTo>
                    <a:pt x="235679" y="82462"/>
                    <a:pt x="234658" y="77353"/>
                    <a:pt x="232613" y="72584"/>
                  </a:cubicBezTo>
                  <a:cubicBezTo>
                    <a:pt x="230570" y="67815"/>
                    <a:pt x="227776" y="63659"/>
                    <a:pt x="224234" y="60117"/>
                  </a:cubicBezTo>
                  <a:cubicBezTo>
                    <a:pt x="220692" y="56574"/>
                    <a:pt x="216536" y="53781"/>
                    <a:pt x="211767" y="51737"/>
                  </a:cubicBezTo>
                  <a:cubicBezTo>
                    <a:pt x="206998" y="49693"/>
                    <a:pt x="201889" y="48672"/>
                    <a:pt x="196438" y="48672"/>
                  </a:cubicBezTo>
                  <a:close/>
                  <a:moveTo>
                    <a:pt x="301081" y="231796"/>
                  </a:moveTo>
                  <a:cubicBezTo>
                    <a:pt x="301081" y="217626"/>
                    <a:pt x="298288" y="204205"/>
                    <a:pt x="292702" y="191534"/>
                  </a:cubicBezTo>
                  <a:cubicBezTo>
                    <a:pt x="287115" y="178861"/>
                    <a:pt x="279553" y="167758"/>
                    <a:pt x="270015" y="158219"/>
                  </a:cubicBezTo>
                  <a:cubicBezTo>
                    <a:pt x="260613" y="148681"/>
                    <a:pt x="249577" y="141119"/>
                    <a:pt x="236906" y="135533"/>
                  </a:cubicBezTo>
                  <a:cubicBezTo>
                    <a:pt x="224234" y="129947"/>
                    <a:pt x="210746" y="127154"/>
                    <a:pt x="196438" y="127154"/>
                  </a:cubicBezTo>
                  <a:cubicBezTo>
                    <a:pt x="182131" y="127154"/>
                    <a:pt x="168643" y="129947"/>
                    <a:pt x="155971" y="135533"/>
                  </a:cubicBezTo>
                  <a:cubicBezTo>
                    <a:pt x="143300" y="141119"/>
                    <a:pt x="132195" y="148681"/>
                    <a:pt x="122657" y="158219"/>
                  </a:cubicBezTo>
                  <a:cubicBezTo>
                    <a:pt x="113256" y="167758"/>
                    <a:pt x="105762" y="178861"/>
                    <a:pt x="100175" y="191534"/>
                  </a:cubicBezTo>
                  <a:cubicBezTo>
                    <a:pt x="94589" y="204205"/>
                    <a:pt x="91796" y="217626"/>
                    <a:pt x="91796" y="231796"/>
                  </a:cubicBezTo>
                  <a:lnTo>
                    <a:pt x="91796" y="284117"/>
                  </a:lnTo>
                  <a:cubicBezTo>
                    <a:pt x="91796" y="298561"/>
                    <a:pt x="94521" y="312117"/>
                    <a:pt x="99971" y="324789"/>
                  </a:cubicBezTo>
                  <a:cubicBezTo>
                    <a:pt x="105557" y="337460"/>
                    <a:pt x="113051" y="348566"/>
                    <a:pt x="122453" y="358102"/>
                  </a:cubicBezTo>
                  <a:cubicBezTo>
                    <a:pt x="131991" y="367505"/>
                    <a:pt x="143095" y="374998"/>
                    <a:pt x="155766" y="380585"/>
                  </a:cubicBezTo>
                  <a:cubicBezTo>
                    <a:pt x="168439" y="386035"/>
                    <a:pt x="181995" y="388760"/>
                    <a:pt x="196438" y="388760"/>
                  </a:cubicBezTo>
                  <a:cubicBezTo>
                    <a:pt x="210882" y="388760"/>
                    <a:pt x="224438" y="386035"/>
                    <a:pt x="237110" y="380585"/>
                  </a:cubicBezTo>
                  <a:cubicBezTo>
                    <a:pt x="249781" y="374998"/>
                    <a:pt x="260818" y="367505"/>
                    <a:pt x="270219" y="358102"/>
                  </a:cubicBezTo>
                  <a:cubicBezTo>
                    <a:pt x="279757" y="348566"/>
                    <a:pt x="287251" y="337460"/>
                    <a:pt x="292702" y="324789"/>
                  </a:cubicBezTo>
                  <a:cubicBezTo>
                    <a:pt x="298288" y="312117"/>
                    <a:pt x="301081" y="298561"/>
                    <a:pt x="301081" y="284117"/>
                  </a:cubicBezTo>
                  <a:lnTo>
                    <a:pt x="301081" y="231796"/>
                  </a:lnTo>
                  <a:close/>
                </a:path>
              </a:pathLst>
            </a:custGeom>
            <a:solidFill>
              <a:schemeClr val="tx2"/>
            </a:solidFill>
            <a:ln w="12927" cap="flat">
              <a:noFill/>
              <a:prstDash val="solid"/>
              <a:miter/>
            </a:ln>
          </p:spPr>
          <p:txBody>
            <a:bodyPr rtlCol="0" anchor="ctr"/>
            <a:lstStyle/>
            <a:p>
              <a:pPr defTabSz="914314"/>
              <a:endParaRPr lang="en-US" dirty="0">
                <a:solidFill>
                  <a:srgbClr val="000000"/>
                </a:solidFill>
                <a:latin typeface="Segoe UI"/>
              </a:endParaRPr>
            </a:p>
          </p:txBody>
        </p:sp>
      </p:grpSp>
      <p:grpSp>
        <p:nvGrpSpPr>
          <p:cNvPr id="75" name="Group 74">
            <a:extLst>
              <a:ext uri="{FF2B5EF4-FFF2-40B4-BE49-F238E27FC236}">
                <a16:creationId xmlns:a16="http://schemas.microsoft.com/office/drawing/2014/main" id="{7691C69D-54C0-4224-A17E-2FE0421A8554}"/>
              </a:ext>
              <a:ext uri="{C183D7F6-B498-43B3-948B-1728B52AA6E4}">
                <adec:decorative xmlns:adec="http://schemas.microsoft.com/office/drawing/2017/decorative" val="1"/>
              </a:ext>
            </a:extLst>
          </p:cNvPr>
          <p:cNvGrpSpPr/>
          <p:nvPr/>
        </p:nvGrpSpPr>
        <p:grpSpPr>
          <a:xfrm>
            <a:off x="7566934" y="5140566"/>
            <a:ext cx="486198" cy="415776"/>
            <a:chOff x="9171621" y="3922983"/>
            <a:chExt cx="702004" cy="600324"/>
          </a:xfrm>
        </p:grpSpPr>
        <p:sp>
          <p:nvSpPr>
            <p:cNvPr id="76" name="Freeform 1">
              <a:extLst>
                <a:ext uri="{FF2B5EF4-FFF2-40B4-BE49-F238E27FC236}">
                  <a16:creationId xmlns:a16="http://schemas.microsoft.com/office/drawing/2014/main" id="{ADFBAEBF-5CB5-439B-BC74-4D023098BD8C}"/>
                </a:ext>
              </a:extLst>
            </p:cNvPr>
            <p:cNvSpPr>
              <a:spLocks noChangeArrowheads="1"/>
            </p:cNvSpPr>
            <p:nvPr/>
          </p:nvSpPr>
          <p:spPr bwMode="auto">
            <a:xfrm>
              <a:off x="9400672" y="3922983"/>
              <a:ext cx="244188" cy="600324"/>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solidFill>
              <a:schemeClr val="tx2"/>
            </a:solidFill>
            <a:ln>
              <a:noFill/>
            </a:ln>
            <a:effectLst/>
          </p:spPr>
          <p:txBody>
            <a:bodyPr wrap="none" anchor="ctr"/>
            <a:lstStyle/>
            <a:p>
              <a:pPr defTabSz="914314"/>
              <a:endParaRPr lang="en-US" sz="1400" dirty="0">
                <a:solidFill>
                  <a:srgbClr val="000000"/>
                </a:solidFill>
                <a:latin typeface="Segoe UI"/>
              </a:endParaRPr>
            </a:p>
          </p:txBody>
        </p:sp>
        <p:sp>
          <p:nvSpPr>
            <p:cNvPr id="77" name="Freeform 2">
              <a:extLst>
                <a:ext uri="{FF2B5EF4-FFF2-40B4-BE49-F238E27FC236}">
                  <a16:creationId xmlns:a16="http://schemas.microsoft.com/office/drawing/2014/main" id="{7B6BFAC3-0706-4A2E-A555-A921B5772945}"/>
                </a:ext>
              </a:extLst>
            </p:cNvPr>
            <p:cNvSpPr>
              <a:spLocks noChangeArrowheads="1"/>
            </p:cNvSpPr>
            <p:nvPr/>
          </p:nvSpPr>
          <p:spPr bwMode="auto">
            <a:xfrm>
              <a:off x="9171621" y="4110936"/>
              <a:ext cx="141657" cy="223882"/>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solidFill>
              <a:schemeClr val="tx2"/>
            </a:solidFill>
            <a:ln>
              <a:noFill/>
            </a:ln>
            <a:effectLst/>
          </p:spPr>
          <p:txBody>
            <a:bodyPr wrap="none" anchor="ctr"/>
            <a:lstStyle/>
            <a:p>
              <a:pPr defTabSz="914314"/>
              <a:endParaRPr lang="en-US" sz="1400" dirty="0">
                <a:solidFill>
                  <a:srgbClr val="0078D7"/>
                </a:solidFill>
                <a:latin typeface="Segoe UI"/>
              </a:endParaRPr>
            </a:p>
          </p:txBody>
        </p:sp>
        <p:sp>
          <p:nvSpPr>
            <p:cNvPr id="78" name="Freeform 3">
              <a:extLst>
                <a:ext uri="{FF2B5EF4-FFF2-40B4-BE49-F238E27FC236}">
                  <a16:creationId xmlns:a16="http://schemas.microsoft.com/office/drawing/2014/main" id="{09E24A0E-A86B-42E9-B250-83D43F8FA94A}"/>
                </a:ext>
              </a:extLst>
            </p:cNvPr>
            <p:cNvSpPr>
              <a:spLocks noChangeArrowheads="1"/>
            </p:cNvSpPr>
            <p:nvPr/>
          </p:nvSpPr>
          <p:spPr bwMode="auto">
            <a:xfrm>
              <a:off x="9732539" y="4110936"/>
              <a:ext cx="141086" cy="223882"/>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solidFill>
              <a:schemeClr val="tx2"/>
            </a:solidFill>
            <a:ln>
              <a:noFill/>
            </a:ln>
            <a:effectLst/>
          </p:spPr>
          <p:txBody>
            <a:bodyPr wrap="none" anchor="ctr"/>
            <a:lstStyle/>
            <a:p>
              <a:pPr defTabSz="914314"/>
              <a:endParaRPr lang="en-US" sz="1400">
                <a:solidFill>
                  <a:srgbClr val="000000"/>
                </a:solidFill>
                <a:latin typeface="Segoe UI"/>
              </a:endParaRPr>
            </a:p>
          </p:txBody>
        </p:sp>
      </p:grpSp>
      <p:sp>
        <p:nvSpPr>
          <p:cNvPr id="41" name="TextBox 40">
            <a:extLst>
              <a:ext uri="{FF2B5EF4-FFF2-40B4-BE49-F238E27FC236}">
                <a16:creationId xmlns:a16="http://schemas.microsoft.com/office/drawing/2014/main" id="{489DD46E-7E66-46BB-9618-3EB18407D0C2}"/>
              </a:ext>
            </a:extLst>
          </p:cNvPr>
          <p:cNvSpPr txBox="1"/>
          <p:nvPr/>
        </p:nvSpPr>
        <p:spPr>
          <a:xfrm>
            <a:off x="3715834" y="6465031"/>
            <a:ext cx="8555136" cy="415325"/>
          </a:xfrm>
          <a:prstGeom prst="rect">
            <a:avLst/>
          </a:prstGeom>
          <a:noFill/>
        </p:spPr>
        <p:txBody>
          <a:bodyPr wrap="none" lIns="168827" tIns="135061" rIns="168827" bIns="135061" rtlCol="0">
            <a:spAutoFit/>
          </a:bodyPr>
          <a:lstStyle/>
          <a:p>
            <a:pPr algn="r" defTabSz="860879">
              <a:lnSpc>
                <a:spcPct val="90000"/>
              </a:lnSpc>
              <a:spcAft>
                <a:spcPts val="553"/>
              </a:spcAft>
            </a:pPr>
            <a:r>
              <a:rPr lang="en-US" sz="1029" kern="0" dirty="0">
                <a:solidFill>
                  <a:srgbClr val="737373"/>
                </a:solidFill>
                <a:latin typeface="Segoe UI Light"/>
              </a:rPr>
              <a:t>Source: </a:t>
            </a:r>
            <a:r>
              <a:rPr lang="en-GB" sz="1029" kern="0" dirty="0">
                <a:solidFill>
                  <a:srgbClr val="737373"/>
                </a:solidFill>
                <a:latin typeface="Segoe UI Light"/>
              </a:rPr>
              <a:t>2018 Accelerate: State of DevOps: Strategies for a New Economy." N. Forsgren, J. Humble, G. Kim. DevOps Research and Assessment (DORA)</a:t>
            </a:r>
            <a:endParaRPr lang="en-US" sz="1029" kern="0" dirty="0">
              <a:solidFill>
                <a:srgbClr val="737373"/>
              </a:solidFill>
              <a:latin typeface="Segoe UI Light"/>
            </a:endParaRPr>
          </a:p>
        </p:txBody>
      </p:sp>
    </p:spTree>
    <p:extLst>
      <p:ext uri="{BB962C8B-B14F-4D97-AF65-F5344CB8AC3E}">
        <p14:creationId xmlns:p14="http://schemas.microsoft.com/office/powerpoint/2010/main" val="2812151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250">
                      <a:schemeClr val="tx2"/>
                    </a:gs>
                    <a:gs pos="100000">
                      <a:schemeClr val="tx2"/>
                    </a:gs>
                  </a:gsLst>
                  <a:lin ang="0" scaled="0"/>
                </a:gradFill>
              </a:rPr>
              <a:t>DevOps: the three stage conversation</a:t>
            </a:r>
          </a:p>
        </p:txBody>
      </p:sp>
      <p:grpSp>
        <p:nvGrpSpPr>
          <p:cNvPr id="8" name="Group 7"/>
          <p:cNvGrpSpPr/>
          <p:nvPr/>
        </p:nvGrpSpPr>
        <p:grpSpPr>
          <a:xfrm>
            <a:off x="4274539" y="5512033"/>
            <a:ext cx="3578722" cy="869935"/>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5293" b="1" dirty="0">
                  <a:ln w="0"/>
                  <a:gradFill>
                    <a:gsLst>
                      <a:gs pos="1250">
                        <a:srgbClr val="FFFFFF"/>
                      </a:gs>
                      <a:gs pos="100000">
                        <a:srgbClr val="FFFFFF"/>
                      </a:gs>
                    </a:gsLst>
                    <a:lin ang="0" scaled="0"/>
                  </a:gradFill>
                  <a:latin typeface="Segoe UI Semilight"/>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27" fontAlgn="base">
                <a:spcBef>
                  <a:spcPct val="0"/>
                </a:spcBef>
                <a:spcAft>
                  <a:spcPct val="0"/>
                </a:spcAft>
              </a:pPr>
              <a:r>
                <a:rPr lang="en-US" sz="3920" dirty="0">
                  <a:ln w="0"/>
                  <a:gradFill>
                    <a:gsLst>
                      <a:gs pos="1250">
                        <a:srgbClr val="FFFFFF"/>
                      </a:gs>
                      <a:gs pos="100000">
                        <a:srgbClr val="FFFFFF"/>
                      </a:gs>
                    </a:gsLst>
                    <a:lin ang="0" scaled="0"/>
                  </a:gradFill>
                  <a:latin typeface="Segoe UI Light"/>
                </a:rPr>
                <a:t>Process</a:t>
              </a:r>
            </a:p>
          </p:txBody>
        </p:sp>
      </p:grpSp>
      <p:grpSp>
        <p:nvGrpSpPr>
          <p:cNvPr id="9" name="Group 8"/>
          <p:cNvGrpSpPr/>
          <p:nvPr/>
        </p:nvGrpSpPr>
        <p:grpSpPr>
          <a:xfrm>
            <a:off x="8046854" y="5512034"/>
            <a:ext cx="3578721" cy="869935"/>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5293" b="1" dirty="0">
                  <a:ln w="0"/>
                  <a:gradFill>
                    <a:gsLst>
                      <a:gs pos="1250">
                        <a:srgbClr val="FFFFFF"/>
                      </a:gs>
                      <a:gs pos="100000">
                        <a:srgbClr val="FFFFFF"/>
                      </a:gs>
                    </a:gsLst>
                    <a:lin ang="0" scaled="0"/>
                  </a:gradFill>
                  <a:latin typeface="Segoe UI Semilight"/>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27" fontAlgn="base">
                <a:spcBef>
                  <a:spcPct val="0"/>
                </a:spcBef>
                <a:spcAft>
                  <a:spcPct val="0"/>
                </a:spcAft>
              </a:pPr>
              <a:r>
                <a:rPr lang="en-US" sz="3920" dirty="0">
                  <a:ln w="0"/>
                  <a:gradFill>
                    <a:gsLst>
                      <a:gs pos="1250">
                        <a:srgbClr val="FFFFFF"/>
                      </a:gs>
                      <a:gs pos="100000">
                        <a:srgbClr val="FFFFFF"/>
                      </a:gs>
                    </a:gsLst>
                    <a:lin ang="0" scaled="0"/>
                  </a:gradFill>
                  <a:latin typeface="Segoe UI Light"/>
                </a:rPr>
                <a:t>Products</a:t>
              </a:r>
            </a:p>
          </p:txBody>
        </p:sp>
      </p:grpSp>
      <p:grpSp>
        <p:nvGrpSpPr>
          <p:cNvPr id="19" name="Group 18"/>
          <p:cNvGrpSpPr/>
          <p:nvPr/>
        </p:nvGrpSpPr>
        <p:grpSpPr>
          <a:xfrm>
            <a:off x="502222" y="5517244"/>
            <a:ext cx="3578722" cy="869935"/>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5293" b="1" dirty="0">
                  <a:ln w="0"/>
                  <a:gradFill>
                    <a:gsLst>
                      <a:gs pos="1250">
                        <a:srgbClr val="FFFFFF"/>
                      </a:gs>
                      <a:gs pos="100000">
                        <a:srgbClr val="FFFFFF"/>
                      </a:gs>
                    </a:gsLst>
                    <a:lin ang="0" scaled="0"/>
                  </a:gradFill>
                  <a:latin typeface="Segoe UI Semilight"/>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27" fontAlgn="base">
                <a:spcBef>
                  <a:spcPct val="0"/>
                </a:spcBef>
                <a:spcAft>
                  <a:spcPct val="0"/>
                </a:spcAft>
              </a:pPr>
              <a:r>
                <a:rPr lang="en-US" sz="3920" dirty="0">
                  <a:ln w="0"/>
                  <a:gradFill>
                    <a:gsLst>
                      <a:gs pos="1250">
                        <a:srgbClr val="FFFFFF"/>
                      </a:gs>
                      <a:gs pos="100000">
                        <a:srgbClr val="FFFFFF"/>
                      </a:gs>
                    </a:gsLst>
                    <a:lin ang="0" scaled="0"/>
                  </a:gradFill>
                  <a:latin typeface="Segoe UI Light"/>
                </a:rPr>
                <a:t>People</a:t>
              </a:r>
            </a:p>
          </p:txBody>
        </p:sp>
      </p:gr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306" y="2060534"/>
            <a:ext cx="1691063" cy="3026756"/>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2004" y="2432206"/>
            <a:ext cx="1303997" cy="2559869"/>
          </a:xfrm>
          <a:prstGeom prst="rect">
            <a:avLst/>
          </a:prstGeom>
        </p:spPr>
      </p:pic>
      <p:grpSp>
        <p:nvGrpSpPr>
          <p:cNvPr id="5" name="Group 4"/>
          <p:cNvGrpSpPr/>
          <p:nvPr/>
        </p:nvGrpSpPr>
        <p:grpSpPr>
          <a:xfrm>
            <a:off x="4478999" y="2059247"/>
            <a:ext cx="3234003" cy="3235118"/>
            <a:chOff x="3763989" y="1325427"/>
            <a:chExt cx="4610100" cy="4611688"/>
          </a:xfrm>
        </p:grpSpPr>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grpSp>
      <p:grpSp>
        <p:nvGrpSpPr>
          <p:cNvPr id="4" name="Group 4"/>
          <p:cNvGrpSpPr>
            <a:grpSpLocks noChangeAspect="1"/>
          </p:cNvGrpSpPr>
          <p:nvPr/>
        </p:nvGrpSpPr>
        <p:grpSpPr bwMode="auto">
          <a:xfrm>
            <a:off x="7546466" y="1139693"/>
            <a:ext cx="4575502" cy="4575502"/>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grpSp>
      <p:sp>
        <p:nvSpPr>
          <p:cNvPr id="25" name="TextBox 24"/>
          <p:cNvSpPr txBox="1"/>
          <p:nvPr/>
        </p:nvSpPr>
        <p:spPr>
          <a:xfrm>
            <a:off x="1144463" y="3224296"/>
            <a:ext cx="724350" cy="506833"/>
          </a:xfrm>
          <a:prstGeom prst="rect">
            <a:avLst/>
          </a:prstGeom>
          <a:noFill/>
        </p:spPr>
        <p:txBody>
          <a:bodyPr wrap="none" lIns="179285" tIns="143428" rIns="179285" bIns="143428" rtlCol="0">
            <a:spAutoFit/>
          </a:bodyPr>
          <a:lstStyle/>
          <a:p>
            <a:pPr defTabSz="914367">
              <a:lnSpc>
                <a:spcPct val="90000"/>
              </a:lnSpc>
              <a:spcAft>
                <a:spcPts val="588"/>
              </a:spcAft>
            </a:pPr>
            <a:r>
              <a:rPr lang="en-US" sz="1568" b="1" dirty="0">
                <a:gradFill>
                  <a:gsLst>
                    <a:gs pos="2917">
                      <a:srgbClr val="282828">
                        <a:lumMod val="50000"/>
                      </a:srgbClr>
                    </a:gs>
                    <a:gs pos="30000">
                      <a:srgbClr val="282828">
                        <a:lumMod val="50000"/>
                      </a:srgbClr>
                    </a:gs>
                  </a:gsLst>
                  <a:lin ang="5400000" scaled="0"/>
                </a:gradFill>
                <a:latin typeface="Segoe UI Semilight"/>
              </a:rPr>
              <a:t>DEV</a:t>
            </a:r>
          </a:p>
        </p:txBody>
      </p:sp>
      <p:pic>
        <p:nvPicPr>
          <p:cNvPr id="56" name="Picture 55"/>
          <p:cNvPicPr>
            <a:picLocks/>
          </p:cNvPicPr>
          <p:nvPr/>
        </p:nvPicPr>
        <p:blipFill>
          <a:blip r:embed="rId9"/>
          <a:stretch>
            <a:fillRect/>
          </a:stretch>
        </p:blipFill>
        <p:spPr>
          <a:xfrm>
            <a:off x="2581197" y="2885633"/>
            <a:ext cx="121204" cy="134464"/>
          </a:xfrm>
          <a:prstGeom prst="rect">
            <a:avLst/>
          </a:prstGeom>
        </p:spPr>
      </p:pic>
      <p:pic>
        <p:nvPicPr>
          <p:cNvPr id="57" name="Picture 56"/>
          <p:cNvPicPr>
            <a:picLocks/>
          </p:cNvPicPr>
          <p:nvPr/>
        </p:nvPicPr>
        <p:blipFill>
          <a:blip r:embed="rId9"/>
          <a:stretch>
            <a:fillRect/>
          </a:stretch>
        </p:blipFill>
        <p:spPr>
          <a:xfrm flipH="1">
            <a:off x="2850343" y="2885633"/>
            <a:ext cx="121204" cy="134464"/>
          </a:xfrm>
          <a:prstGeom prst="rect">
            <a:avLst/>
          </a:prstGeom>
        </p:spPr>
      </p:pic>
      <p:sp>
        <p:nvSpPr>
          <p:cNvPr id="58" name="TextBox 57"/>
          <p:cNvSpPr txBox="1"/>
          <p:nvPr/>
        </p:nvSpPr>
        <p:spPr>
          <a:xfrm>
            <a:off x="2402003" y="3224296"/>
            <a:ext cx="729160" cy="506833"/>
          </a:xfrm>
          <a:prstGeom prst="rect">
            <a:avLst/>
          </a:prstGeom>
          <a:noFill/>
        </p:spPr>
        <p:txBody>
          <a:bodyPr wrap="none" lIns="179285" tIns="143428" rIns="179285" bIns="143428" rtlCol="0">
            <a:spAutoFit/>
          </a:bodyPr>
          <a:lstStyle/>
          <a:p>
            <a:pPr defTabSz="914367">
              <a:lnSpc>
                <a:spcPct val="90000"/>
              </a:lnSpc>
              <a:spcAft>
                <a:spcPts val="588"/>
              </a:spcAft>
            </a:pPr>
            <a:r>
              <a:rPr lang="en-US" sz="1568" b="1" dirty="0">
                <a:gradFill>
                  <a:gsLst>
                    <a:gs pos="2917">
                      <a:srgbClr val="FFFFFF"/>
                    </a:gs>
                    <a:gs pos="30000">
                      <a:srgbClr val="FFFFFF"/>
                    </a:gs>
                  </a:gsLst>
                  <a:lin ang="5400000" scaled="0"/>
                </a:gradFill>
                <a:latin typeface="Segoe UI Semilight"/>
              </a:rPr>
              <a:t>OPS</a:t>
            </a:r>
          </a:p>
        </p:txBody>
      </p:sp>
    </p:spTree>
    <p:extLst>
      <p:ext uri="{BB962C8B-B14F-4D97-AF65-F5344CB8AC3E}">
        <p14:creationId xmlns:p14="http://schemas.microsoft.com/office/powerpoint/2010/main" val="381714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533D7-64FC-42E2-B0F1-80C1D97077BB}"/>
              </a:ext>
            </a:extLst>
          </p:cNvPr>
          <p:cNvSpPr>
            <a:spLocks noGrp="1"/>
          </p:cNvSpPr>
          <p:nvPr>
            <p:ph type="title"/>
          </p:nvPr>
        </p:nvSpPr>
        <p:spPr/>
        <p:txBody>
          <a:bodyPr/>
          <a:lstStyle/>
          <a:p>
            <a:r>
              <a:rPr lang="en-US" dirty="0"/>
              <a:t>DevOps Principals</a:t>
            </a:r>
          </a:p>
        </p:txBody>
      </p:sp>
      <p:sp>
        <p:nvSpPr>
          <p:cNvPr id="5" name="Content Placeholder 2">
            <a:extLst>
              <a:ext uri="{FF2B5EF4-FFF2-40B4-BE49-F238E27FC236}">
                <a16:creationId xmlns:a16="http://schemas.microsoft.com/office/drawing/2014/main" id="{2E2489E7-F30A-42DF-96F5-C149481153A2}"/>
              </a:ext>
            </a:extLst>
          </p:cNvPr>
          <p:cNvSpPr>
            <a:spLocks noGrp="1"/>
          </p:cNvSpPr>
          <p:nvPr>
            <p:ph type="body" sz="quarter" idx="10"/>
          </p:nvPr>
        </p:nvSpPr>
        <p:spPr>
          <a:xfrm>
            <a:off x="560836" y="1777006"/>
            <a:ext cx="11070327" cy="4245422"/>
          </a:xfrm>
        </p:spPr>
        <p:txBody>
          <a:bodyPr>
            <a:normAutofit/>
          </a:bodyPr>
          <a:lstStyle/>
          <a:p>
            <a:pPr marL="571500" indent="-571500">
              <a:buFont typeface="Arial" panose="020B0604020202020204" pitchFamily="34" charset="0"/>
              <a:buChar char="•"/>
            </a:pPr>
            <a:r>
              <a:rPr lang="en-US" sz="4000" dirty="0"/>
              <a:t>Go faster</a:t>
            </a:r>
          </a:p>
          <a:p>
            <a:pPr marL="571500" indent="-571500">
              <a:buFont typeface="Arial" panose="020B0604020202020204" pitchFamily="34" charset="0"/>
              <a:buChar char="•"/>
            </a:pPr>
            <a:r>
              <a:rPr lang="en-US" sz="4000" dirty="0"/>
              <a:t>Shorten feedback loops</a:t>
            </a:r>
          </a:p>
          <a:p>
            <a:pPr marL="571500" indent="-571500">
              <a:buFont typeface="Arial" panose="020B0604020202020204" pitchFamily="34" charset="0"/>
              <a:buChar char="•"/>
            </a:pPr>
            <a:r>
              <a:rPr lang="en-US" sz="4000" dirty="0"/>
              <a:t>Experiment and learn</a:t>
            </a:r>
          </a:p>
          <a:p>
            <a:pPr marL="571500" indent="-571500">
              <a:buFont typeface="Arial" panose="020B0604020202020204" pitchFamily="34" charset="0"/>
              <a:buChar char="•"/>
            </a:pPr>
            <a:r>
              <a:rPr lang="en-US" sz="4000" dirty="0"/>
              <a:t>Cultural transformation (no finger pointing)</a:t>
            </a:r>
          </a:p>
          <a:p>
            <a:pPr marL="571500" indent="-571500">
              <a:buFont typeface="Arial" panose="020B0604020202020204" pitchFamily="34" charset="0"/>
              <a:buChar char="•"/>
            </a:pPr>
            <a:r>
              <a:rPr lang="en-US" sz="4000" dirty="0"/>
              <a:t>Deliver business and customer value constantly and consistently</a:t>
            </a:r>
          </a:p>
        </p:txBody>
      </p:sp>
    </p:spTree>
    <p:extLst>
      <p:ext uri="{BB962C8B-B14F-4D97-AF65-F5344CB8AC3E}">
        <p14:creationId xmlns:p14="http://schemas.microsoft.com/office/powerpoint/2010/main" val="1880636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noAutofit/>
          </a:bodyPr>
          <a:lstStyle/>
          <a:p>
            <a:pPr marL="571500" indent="-571500">
              <a:buFont typeface="Arial" charset="0"/>
              <a:buChar char="•"/>
            </a:pPr>
            <a:r>
              <a:rPr lang="en-US" sz="4000" dirty="0"/>
              <a:t>Easily build powerful web apps and APIs</a:t>
            </a:r>
          </a:p>
          <a:p>
            <a:pPr marL="571500" indent="-571500">
              <a:buFont typeface="Arial" charset="0"/>
              <a:buChar char="•"/>
            </a:pPr>
            <a:r>
              <a:rPr lang="en-US" sz="4000" dirty="0"/>
              <a:t>Take control with fully managed platform</a:t>
            </a:r>
          </a:p>
          <a:p>
            <a:pPr marL="571500" indent="-571500">
              <a:buFont typeface="Arial" charset="0"/>
              <a:buChar char="•"/>
            </a:pPr>
            <a:r>
              <a:rPr lang="en-US" sz="4000" dirty="0"/>
              <a:t>Host apps with confidence</a:t>
            </a:r>
          </a:p>
          <a:p>
            <a:pPr marL="571500" indent="-571500">
              <a:buFont typeface="Arial" charset="0"/>
              <a:buChar char="•"/>
            </a:pPr>
            <a:endParaRPr lang="en-US" sz="4000" dirty="0"/>
          </a:p>
        </p:txBody>
      </p:sp>
      <p:sp>
        <p:nvSpPr>
          <p:cNvPr id="3" name="Title 2">
            <a:extLst>
              <a:ext uri="{FF2B5EF4-FFF2-40B4-BE49-F238E27FC236}">
                <a16:creationId xmlns:a16="http://schemas.microsoft.com/office/drawing/2014/main" id="{18DB2A57-FADF-4B28-B9E4-917D570608D6}"/>
              </a:ext>
            </a:extLst>
          </p:cNvPr>
          <p:cNvSpPr>
            <a:spLocks noGrp="1"/>
          </p:cNvSpPr>
          <p:nvPr>
            <p:ph type="title"/>
          </p:nvPr>
        </p:nvSpPr>
        <p:spPr/>
        <p:txBody>
          <a:bodyPr/>
          <a:lstStyle/>
          <a:p>
            <a:r>
              <a:rPr lang="en-US"/>
              <a:t>Azure App Service</a:t>
            </a:r>
            <a:endParaRPr lang="en-US" dirty="0"/>
          </a:p>
        </p:txBody>
      </p:sp>
      <p:sp>
        <p:nvSpPr>
          <p:cNvPr id="4" name="Text Placeholder 3">
            <a:extLst>
              <a:ext uri="{FF2B5EF4-FFF2-40B4-BE49-F238E27FC236}">
                <a16:creationId xmlns:a16="http://schemas.microsoft.com/office/drawing/2014/main" id="{EA9AA3CA-B05A-48A2-9F51-925A69C0E54E}"/>
              </a:ext>
            </a:extLst>
          </p:cNvPr>
          <p:cNvSpPr>
            <a:spLocks noGrp="1"/>
          </p:cNvSpPr>
          <p:nvPr/>
        </p:nvSpPr>
        <p:spPr>
          <a:xfrm>
            <a:off x="230528" y="1360894"/>
            <a:ext cx="11730944" cy="3983037"/>
          </a:xfrm>
          <a:prstGeom prst="rect">
            <a:avLst/>
          </a:prstGeom>
        </p:spPr>
        <p:txBody>
          <a:bodyPr vert="horz"/>
          <a:lstStyle>
            <a:lvl1pPr marL="285750" indent="-285750" algn="l" defTabSz="1109758" rtl="0" eaLnBrk="1" latinLnBrk="0" hangingPunct="1">
              <a:lnSpc>
                <a:spcPct val="110000"/>
              </a:lnSpc>
              <a:spcBef>
                <a:spcPct val="20000"/>
              </a:spcBef>
              <a:buClr>
                <a:schemeClr val="tx1"/>
              </a:buClr>
              <a:buSzPct val="100000"/>
              <a:buFont typeface="Arial"/>
              <a:buChar char="•"/>
              <a:defRPr sz="1400" kern="1200">
                <a:solidFill>
                  <a:schemeClr val="tx1"/>
                </a:solidFill>
                <a:latin typeface="Segoe UI" pitchFamily="34" charset="0"/>
                <a:ea typeface="Segoe UI" pitchFamily="34" charset="0"/>
                <a:cs typeface="Segoe UI" pitchFamily="34" charset="0"/>
              </a:defRPr>
            </a:lvl1pPr>
            <a:lvl2pPr marL="573030" indent="-285750" algn="l" defTabSz="1109758" rtl="0" eaLnBrk="1" latinLnBrk="0" hangingPunct="1">
              <a:lnSpc>
                <a:spcPct val="110000"/>
              </a:lnSpc>
              <a:spcBef>
                <a:spcPct val="20000"/>
              </a:spcBef>
              <a:buFont typeface="Lucida Grande"/>
              <a:buChar char="-"/>
              <a:defRPr sz="1400" kern="1200">
                <a:solidFill>
                  <a:schemeClr val="tx1"/>
                </a:solidFill>
                <a:latin typeface="Segoe UI" pitchFamily="34" charset="0"/>
                <a:ea typeface="Segoe UI" pitchFamily="34" charset="0"/>
                <a:cs typeface="Segoe UI" pitchFamily="34" charset="0"/>
              </a:defRPr>
            </a:lvl2pPr>
            <a:lvl3pPr marL="885937" indent="-285750" algn="l" defTabSz="1109758" rtl="0" eaLnBrk="1" latinLnBrk="0" hangingPunct="1">
              <a:lnSpc>
                <a:spcPct val="110000"/>
              </a:lnSpc>
              <a:spcBef>
                <a:spcPct val="20000"/>
              </a:spcBef>
              <a:buFont typeface="Courier New"/>
              <a:buChar char="o"/>
              <a:defRPr sz="1400" kern="1200">
                <a:solidFill>
                  <a:schemeClr val="tx1"/>
                </a:solidFill>
                <a:latin typeface="Segoe UI" pitchFamily="34" charset="0"/>
                <a:ea typeface="Segoe UI" pitchFamily="34" charset="0"/>
                <a:cs typeface="Segoe UI" pitchFamily="34" charset="0"/>
              </a:defRPr>
            </a:lvl3pPr>
            <a:lvl4pPr marL="1173216" indent="-285750" algn="l" defTabSz="1109758" rtl="0" eaLnBrk="1" latinLnBrk="0" hangingPunct="1">
              <a:lnSpc>
                <a:spcPct val="110000"/>
              </a:lnSpc>
              <a:spcBef>
                <a:spcPct val="20000"/>
              </a:spcBef>
              <a:buFont typeface="Courier New"/>
              <a:buChar char="o"/>
              <a:defRPr sz="1400" kern="1200">
                <a:solidFill>
                  <a:schemeClr val="tx1"/>
                </a:solidFill>
                <a:latin typeface="Segoe UI" pitchFamily="34" charset="0"/>
                <a:ea typeface="Segoe UI" pitchFamily="34" charset="0"/>
                <a:cs typeface="Segoe UI" pitchFamily="34" charset="0"/>
              </a:defRPr>
            </a:lvl4pPr>
            <a:lvl5pPr marL="1127540" indent="0" algn="l" defTabSz="1109758" rtl="0" eaLnBrk="1" latinLnBrk="0" hangingPunct="1">
              <a:spcBef>
                <a:spcPct val="20000"/>
              </a:spcBef>
              <a:buFont typeface="Wingdings" charset="2"/>
              <a:buNone/>
              <a:defRPr sz="1400"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a:lstStyle>
          <a:p>
            <a:endParaRPr lang="en-US" sz="4000" dirty="0"/>
          </a:p>
        </p:txBody>
      </p:sp>
      <p:pic>
        <p:nvPicPr>
          <p:cNvPr id="5" name="Picture 4">
            <a:extLst>
              <a:ext uri="{FF2B5EF4-FFF2-40B4-BE49-F238E27FC236}">
                <a16:creationId xmlns:a16="http://schemas.microsoft.com/office/drawing/2014/main" id="{9AFEBA8D-0075-43A5-86B3-A70D14652B68}"/>
              </a:ext>
            </a:extLst>
          </p:cNvPr>
          <p:cNvPicPr>
            <a:picLocks noChangeAspect="1"/>
          </p:cNvPicPr>
          <p:nvPr/>
        </p:nvPicPr>
        <p:blipFill>
          <a:blip r:embed="rId3"/>
          <a:stretch>
            <a:fillRect/>
          </a:stretch>
        </p:blipFill>
        <p:spPr>
          <a:xfrm>
            <a:off x="9419303" y="4306054"/>
            <a:ext cx="1754944" cy="1754942"/>
          </a:xfrm>
          <a:prstGeom prst="rect">
            <a:avLst/>
          </a:prstGeom>
        </p:spPr>
      </p:pic>
    </p:spTree>
    <p:extLst>
      <p:ext uri="{BB962C8B-B14F-4D97-AF65-F5344CB8AC3E}">
        <p14:creationId xmlns:p14="http://schemas.microsoft.com/office/powerpoint/2010/main" val="31998053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634D02-9808-4277-8A2B-D849896FA2A6}"/>
              </a:ext>
            </a:extLst>
          </p:cNvPr>
          <p:cNvSpPr>
            <a:spLocks noGrp="1"/>
          </p:cNvSpPr>
          <p:nvPr>
            <p:ph type="title"/>
          </p:nvPr>
        </p:nvSpPr>
        <p:spPr/>
        <p:txBody>
          <a:bodyPr/>
          <a:lstStyle/>
          <a:p>
            <a:r>
              <a:rPr lang="en-US" dirty="0"/>
              <a:t>DevOps Dictionary</a:t>
            </a:r>
          </a:p>
        </p:txBody>
      </p:sp>
      <p:cxnSp>
        <p:nvCxnSpPr>
          <p:cNvPr id="15" name="Straight Connector 14">
            <a:extLst>
              <a:ext uri="{FF2B5EF4-FFF2-40B4-BE49-F238E27FC236}">
                <a16:creationId xmlns:a16="http://schemas.microsoft.com/office/drawing/2014/main" id="{B3BB7EE9-1499-4BA3-9704-30E7FBB0202E}"/>
              </a:ext>
            </a:extLst>
          </p:cNvPr>
          <p:cNvCxnSpPr>
            <a:cxnSpLocks/>
          </p:cNvCxnSpPr>
          <p:nvPr/>
        </p:nvCxnSpPr>
        <p:spPr>
          <a:xfrm>
            <a:off x="1061545" y="3794073"/>
            <a:ext cx="10192986"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61D928-ECB3-42AB-BEEE-D86DE43A1AD3}"/>
              </a:ext>
            </a:extLst>
          </p:cNvPr>
          <p:cNvGrpSpPr/>
          <p:nvPr/>
        </p:nvGrpSpPr>
        <p:grpSpPr>
          <a:xfrm>
            <a:off x="283618" y="1706651"/>
            <a:ext cx="1828962" cy="1528732"/>
            <a:chOff x="50976" y="4885872"/>
            <a:chExt cx="1828962" cy="1528732"/>
          </a:xfrm>
        </p:grpSpPr>
        <p:sp>
          <p:nvSpPr>
            <p:cNvPr id="13" name="Rectangle 12">
              <a:extLst>
                <a:ext uri="{FF2B5EF4-FFF2-40B4-BE49-F238E27FC236}">
                  <a16:creationId xmlns:a16="http://schemas.microsoft.com/office/drawing/2014/main" id="{66364F69-4843-4149-90EA-97E167184A44}"/>
                </a:ext>
              </a:extLst>
            </p:cNvPr>
            <p:cNvSpPr/>
            <p:nvPr/>
          </p:nvSpPr>
          <p:spPr>
            <a:xfrm>
              <a:off x="50976" y="5706718"/>
              <a:ext cx="1828962" cy="707886"/>
            </a:xfrm>
            <a:prstGeom prst="rect">
              <a:avLst/>
            </a:prstGeom>
          </p:spPr>
          <p:txBody>
            <a:bodyPr wrap="none">
              <a:spAutoFit/>
            </a:bodyPr>
            <a:lstStyle/>
            <a:p>
              <a:pPr algn="ctr"/>
              <a:r>
                <a:rPr lang="en-US" sz="2000" b="1" dirty="0"/>
                <a:t>Continuous </a:t>
              </a:r>
            </a:p>
            <a:p>
              <a:pPr algn="ctr"/>
              <a:r>
                <a:rPr lang="en-US" sz="2000" b="1" dirty="0"/>
                <a:t>Integration (CI)</a:t>
              </a:r>
            </a:p>
          </p:txBody>
        </p:sp>
        <p:pic>
          <p:nvPicPr>
            <p:cNvPr id="8" name="Picture 7">
              <a:extLst>
                <a:ext uri="{FF2B5EF4-FFF2-40B4-BE49-F238E27FC236}">
                  <a16:creationId xmlns:a16="http://schemas.microsoft.com/office/drawing/2014/main" id="{83C19BA2-873C-4EAC-B99B-116828838A24}"/>
                </a:ext>
              </a:extLst>
            </p:cNvPr>
            <p:cNvPicPr>
              <a:picLocks noChangeAspect="1"/>
            </p:cNvPicPr>
            <p:nvPr/>
          </p:nvPicPr>
          <p:blipFill>
            <a:blip r:embed="rId2">
              <a:biLevel thresh="75000"/>
            </a:blip>
            <a:stretch>
              <a:fillRect/>
            </a:stretch>
          </p:blipFill>
          <p:spPr>
            <a:xfrm>
              <a:off x="575312" y="4885872"/>
              <a:ext cx="780290" cy="780290"/>
            </a:xfrm>
            <a:prstGeom prst="rect">
              <a:avLst/>
            </a:prstGeom>
          </p:spPr>
        </p:pic>
      </p:grpSp>
      <p:sp>
        <p:nvSpPr>
          <p:cNvPr id="11" name="Rectangle 10">
            <a:extLst>
              <a:ext uri="{FF2B5EF4-FFF2-40B4-BE49-F238E27FC236}">
                <a16:creationId xmlns:a16="http://schemas.microsoft.com/office/drawing/2014/main" id="{CBF3DBE8-65EA-4CFC-939B-508AE93734A7}"/>
              </a:ext>
            </a:extLst>
          </p:cNvPr>
          <p:cNvSpPr/>
          <p:nvPr/>
        </p:nvSpPr>
        <p:spPr>
          <a:xfrm>
            <a:off x="2335924" y="1778520"/>
            <a:ext cx="9017875" cy="1384995"/>
          </a:xfrm>
          <a:prstGeom prst="rect">
            <a:avLst/>
          </a:prstGeom>
        </p:spPr>
        <p:txBody>
          <a:bodyPr wrap="square">
            <a:spAutoFit/>
          </a:bodyPr>
          <a:lstStyle/>
          <a:p>
            <a:r>
              <a:rPr lang="en-US" sz="2800" dirty="0"/>
              <a:t>Development team members integrate their work frequently, usually daily. Each integration is verified by an automated build / test to detect integration errors quickly</a:t>
            </a:r>
          </a:p>
        </p:txBody>
      </p:sp>
      <p:sp>
        <p:nvSpPr>
          <p:cNvPr id="42" name="Rectangle 41">
            <a:extLst>
              <a:ext uri="{FF2B5EF4-FFF2-40B4-BE49-F238E27FC236}">
                <a16:creationId xmlns:a16="http://schemas.microsoft.com/office/drawing/2014/main" id="{8F4FB57E-B727-44FA-B0F6-1E16BA4AE58E}"/>
              </a:ext>
            </a:extLst>
          </p:cNvPr>
          <p:cNvSpPr/>
          <p:nvPr/>
        </p:nvSpPr>
        <p:spPr>
          <a:xfrm>
            <a:off x="2335924" y="4352764"/>
            <a:ext cx="9017875" cy="954107"/>
          </a:xfrm>
          <a:prstGeom prst="rect">
            <a:avLst/>
          </a:prstGeom>
        </p:spPr>
        <p:txBody>
          <a:bodyPr wrap="square">
            <a:spAutoFit/>
          </a:bodyPr>
          <a:lstStyle/>
          <a:p>
            <a:r>
              <a:rPr lang="en-US" sz="2800" dirty="0"/>
              <a:t>Automated tests are invoked as a crucial step to any automated build process. If tests fail, so does the build</a:t>
            </a:r>
          </a:p>
        </p:txBody>
      </p:sp>
      <p:grpSp>
        <p:nvGrpSpPr>
          <p:cNvPr id="47" name="Group 46">
            <a:extLst>
              <a:ext uri="{FF2B5EF4-FFF2-40B4-BE49-F238E27FC236}">
                <a16:creationId xmlns:a16="http://schemas.microsoft.com/office/drawing/2014/main" id="{3C469634-391E-4EA2-A2E5-28EC28738FC2}"/>
              </a:ext>
            </a:extLst>
          </p:cNvPr>
          <p:cNvGrpSpPr/>
          <p:nvPr/>
        </p:nvGrpSpPr>
        <p:grpSpPr>
          <a:xfrm>
            <a:off x="474983" y="4312847"/>
            <a:ext cx="1446229" cy="1488176"/>
            <a:chOff x="474983" y="4312847"/>
            <a:chExt cx="1446229" cy="1488176"/>
          </a:xfrm>
        </p:grpSpPr>
        <p:sp>
          <p:nvSpPr>
            <p:cNvPr id="40" name="Rectangle 39">
              <a:extLst>
                <a:ext uri="{FF2B5EF4-FFF2-40B4-BE49-F238E27FC236}">
                  <a16:creationId xmlns:a16="http://schemas.microsoft.com/office/drawing/2014/main" id="{C1C1659A-76F0-4B5A-A093-355AE491C7A6}"/>
                </a:ext>
              </a:extLst>
            </p:cNvPr>
            <p:cNvSpPr/>
            <p:nvPr/>
          </p:nvSpPr>
          <p:spPr>
            <a:xfrm>
              <a:off x="474983" y="5093137"/>
              <a:ext cx="1446229" cy="707886"/>
            </a:xfrm>
            <a:prstGeom prst="rect">
              <a:avLst/>
            </a:prstGeom>
          </p:spPr>
          <p:txBody>
            <a:bodyPr wrap="none">
              <a:spAutoFit/>
            </a:bodyPr>
            <a:lstStyle/>
            <a:p>
              <a:pPr algn="ctr"/>
              <a:r>
                <a:rPr lang="en-US" sz="2000" b="1" dirty="0"/>
                <a:t>Continuous</a:t>
              </a:r>
            </a:p>
            <a:p>
              <a:pPr algn="ctr"/>
              <a:r>
                <a:rPr lang="en-US" sz="2000" b="1" dirty="0"/>
                <a:t>Testing</a:t>
              </a:r>
            </a:p>
          </p:txBody>
        </p:sp>
        <p:pic>
          <p:nvPicPr>
            <p:cNvPr id="46" name="Picture 45">
              <a:extLst>
                <a:ext uri="{FF2B5EF4-FFF2-40B4-BE49-F238E27FC236}">
                  <a16:creationId xmlns:a16="http://schemas.microsoft.com/office/drawing/2014/main" id="{40425E65-9B86-4CEC-88F4-4E0354467DE3}"/>
                </a:ext>
              </a:extLst>
            </p:cNvPr>
            <p:cNvPicPr>
              <a:picLocks noChangeAspect="1"/>
            </p:cNvPicPr>
            <p:nvPr/>
          </p:nvPicPr>
          <p:blipFill>
            <a:blip r:embed="rId3">
              <a:biLevel thresh="75000"/>
            </a:blip>
            <a:stretch>
              <a:fillRect/>
            </a:stretch>
          </p:blipFill>
          <p:spPr>
            <a:xfrm>
              <a:off x="807953" y="4312847"/>
              <a:ext cx="780290" cy="780290"/>
            </a:xfrm>
            <a:prstGeom prst="rect">
              <a:avLst/>
            </a:prstGeom>
          </p:spPr>
        </p:pic>
      </p:grpSp>
    </p:spTree>
    <p:extLst>
      <p:ext uri="{BB962C8B-B14F-4D97-AF65-F5344CB8AC3E}">
        <p14:creationId xmlns:p14="http://schemas.microsoft.com/office/powerpoint/2010/main" val="10291258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634D02-9808-4277-8A2B-D849896FA2A6}"/>
              </a:ext>
            </a:extLst>
          </p:cNvPr>
          <p:cNvSpPr>
            <a:spLocks noGrp="1"/>
          </p:cNvSpPr>
          <p:nvPr>
            <p:ph type="title"/>
          </p:nvPr>
        </p:nvSpPr>
        <p:spPr/>
        <p:txBody>
          <a:bodyPr/>
          <a:lstStyle/>
          <a:p>
            <a:r>
              <a:rPr lang="en-US" dirty="0"/>
              <a:t>DevOps Dictionary</a:t>
            </a:r>
          </a:p>
        </p:txBody>
      </p:sp>
      <p:cxnSp>
        <p:nvCxnSpPr>
          <p:cNvPr id="15" name="Straight Connector 14">
            <a:extLst>
              <a:ext uri="{FF2B5EF4-FFF2-40B4-BE49-F238E27FC236}">
                <a16:creationId xmlns:a16="http://schemas.microsoft.com/office/drawing/2014/main" id="{B3BB7EE9-1499-4BA3-9704-30E7FBB0202E}"/>
              </a:ext>
            </a:extLst>
          </p:cNvPr>
          <p:cNvCxnSpPr>
            <a:cxnSpLocks/>
          </p:cNvCxnSpPr>
          <p:nvPr/>
        </p:nvCxnSpPr>
        <p:spPr>
          <a:xfrm>
            <a:off x="1061545" y="3794073"/>
            <a:ext cx="10192986"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6364F69-4843-4149-90EA-97E167184A44}"/>
              </a:ext>
            </a:extLst>
          </p:cNvPr>
          <p:cNvSpPr/>
          <p:nvPr/>
        </p:nvSpPr>
        <p:spPr>
          <a:xfrm>
            <a:off x="382427" y="2527497"/>
            <a:ext cx="1631345" cy="707886"/>
          </a:xfrm>
          <a:prstGeom prst="rect">
            <a:avLst/>
          </a:prstGeom>
        </p:spPr>
        <p:txBody>
          <a:bodyPr wrap="none">
            <a:spAutoFit/>
          </a:bodyPr>
          <a:lstStyle/>
          <a:p>
            <a:pPr algn="ctr"/>
            <a:r>
              <a:rPr lang="en-US" sz="2000" b="1" dirty="0"/>
              <a:t>Continuous </a:t>
            </a:r>
          </a:p>
          <a:p>
            <a:pPr algn="ctr"/>
            <a:r>
              <a:rPr lang="en-US" sz="2000" b="1" dirty="0"/>
              <a:t>Delivery (CD)</a:t>
            </a:r>
          </a:p>
        </p:txBody>
      </p:sp>
      <p:sp>
        <p:nvSpPr>
          <p:cNvPr id="11" name="Rectangle 10">
            <a:extLst>
              <a:ext uri="{FF2B5EF4-FFF2-40B4-BE49-F238E27FC236}">
                <a16:creationId xmlns:a16="http://schemas.microsoft.com/office/drawing/2014/main" id="{CBF3DBE8-65EA-4CFC-939B-508AE93734A7}"/>
              </a:ext>
            </a:extLst>
          </p:cNvPr>
          <p:cNvSpPr/>
          <p:nvPr/>
        </p:nvSpPr>
        <p:spPr>
          <a:xfrm>
            <a:off x="2335924" y="1778520"/>
            <a:ext cx="9017875" cy="954107"/>
          </a:xfrm>
          <a:prstGeom prst="rect">
            <a:avLst/>
          </a:prstGeom>
        </p:spPr>
        <p:txBody>
          <a:bodyPr wrap="square">
            <a:spAutoFit/>
          </a:bodyPr>
          <a:lstStyle/>
          <a:p>
            <a:r>
              <a:rPr lang="en-US" sz="2800" dirty="0"/>
              <a:t>The full software delivery lifecycle is automated up until the last environment before production</a:t>
            </a:r>
          </a:p>
        </p:txBody>
      </p:sp>
      <p:sp>
        <p:nvSpPr>
          <p:cNvPr id="40" name="Rectangle 39">
            <a:extLst>
              <a:ext uri="{FF2B5EF4-FFF2-40B4-BE49-F238E27FC236}">
                <a16:creationId xmlns:a16="http://schemas.microsoft.com/office/drawing/2014/main" id="{C1C1659A-76F0-4B5A-A093-355AE491C7A6}"/>
              </a:ext>
            </a:extLst>
          </p:cNvPr>
          <p:cNvSpPr/>
          <p:nvPr/>
        </p:nvSpPr>
        <p:spPr>
          <a:xfrm>
            <a:off x="151980" y="5134093"/>
            <a:ext cx="2092240" cy="707886"/>
          </a:xfrm>
          <a:prstGeom prst="rect">
            <a:avLst/>
          </a:prstGeom>
        </p:spPr>
        <p:txBody>
          <a:bodyPr wrap="none">
            <a:spAutoFit/>
          </a:bodyPr>
          <a:lstStyle/>
          <a:p>
            <a:pPr algn="ctr"/>
            <a:r>
              <a:rPr lang="en-US" sz="2000" b="1" dirty="0"/>
              <a:t>Continuous</a:t>
            </a:r>
          </a:p>
          <a:p>
            <a:pPr algn="ctr"/>
            <a:r>
              <a:rPr lang="en-US" sz="2000" b="1" dirty="0"/>
              <a:t>Deployment (CD)</a:t>
            </a:r>
          </a:p>
        </p:txBody>
      </p:sp>
      <p:sp>
        <p:nvSpPr>
          <p:cNvPr id="42" name="Rectangle 41">
            <a:extLst>
              <a:ext uri="{FF2B5EF4-FFF2-40B4-BE49-F238E27FC236}">
                <a16:creationId xmlns:a16="http://schemas.microsoft.com/office/drawing/2014/main" id="{8F4FB57E-B727-44FA-B0F6-1E16BA4AE58E}"/>
              </a:ext>
            </a:extLst>
          </p:cNvPr>
          <p:cNvSpPr/>
          <p:nvPr/>
        </p:nvSpPr>
        <p:spPr>
          <a:xfrm>
            <a:off x="2335924" y="4352764"/>
            <a:ext cx="9017875" cy="954107"/>
          </a:xfrm>
          <a:prstGeom prst="rect">
            <a:avLst/>
          </a:prstGeom>
        </p:spPr>
        <p:txBody>
          <a:bodyPr wrap="square">
            <a:spAutoFit/>
          </a:bodyPr>
          <a:lstStyle/>
          <a:p>
            <a:r>
              <a:rPr lang="en-US" sz="2800" dirty="0"/>
              <a:t>One step further from Continuous Delivery, where deployment to production is also automated</a:t>
            </a:r>
          </a:p>
        </p:txBody>
      </p:sp>
      <p:pic>
        <p:nvPicPr>
          <p:cNvPr id="4" name="Picture 3">
            <a:extLst>
              <a:ext uri="{FF2B5EF4-FFF2-40B4-BE49-F238E27FC236}">
                <a16:creationId xmlns:a16="http://schemas.microsoft.com/office/drawing/2014/main" id="{E6E4DB1E-15F4-4FE5-A30F-A3A48CA8D55B}"/>
              </a:ext>
            </a:extLst>
          </p:cNvPr>
          <p:cNvPicPr>
            <a:picLocks noChangeAspect="1"/>
          </p:cNvPicPr>
          <p:nvPr/>
        </p:nvPicPr>
        <p:blipFill>
          <a:blip r:embed="rId2">
            <a:biLevel thresh="75000"/>
          </a:blip>
          <a:stretch>
            <a:fillRect/>
          </a:stretch>
        </p:blipFill>
        <p:spPr>
          <a:xfrm>
            <a:off x="807954" y="4374184"/>
            <a:ext cx="780290" cy="780290"/>
          </a:xfrm>
          <a:prstGeom prst="rect">
            <a:avLst/>
          </a:prstGeom>
        </p:spPr>
      </p:pic>
      <p:pic>
        <p:nvPicPr>
          <p:cNvPr id="6" name="Picture 5">
            <a:extLst>
              <a:ext uri="{FF2B5EF4-FFF2-40B4-BE49-F238E27FC236}">
                <a16:creationId xmlns:a16="http://schemas.microsoft.com/office/drawing/2014/main" id="{4DCF64D9-C5B9-47EF-BBBE-2488A08A390D}"/>
              </a:ext>
            </a:extLst>
          </p:cNvPr>
          <p:cNvPicPr>
            <a:picLocks noChangeAspect="1"/>
          </p:cNvPicPr>
          <p:nvPr/>
        </p:nvPicPr>
        <p:blipFill>
          <a:blip r:embed="rId3">
            <a:biLevel thresh="75000"/>
          </a:blip>
          <a:stretch>
            <a:fillRect/>
          </a:stretch>
        </p:blipFill>
        <p:spPr>
          <a:xfrm>
            <a:off x="807954" y="1733733"/>
            <a:ext cx="780290" cy="780290"/>
          </a:xfrm>
          <a:prstGeom prst="rect">
            <a:avLst/>
          </a:prstGeom>
        </p:spPr>
      </p:pic>
    </p:spTree>
    <p:extLst>
      <p:ext uri="{BB962C8B-B14F-4D97-AF65-F5344CB8AC3E}">
        <p14:creationId xmlns:p14="http://schemas.microsoft.com/office/powerpoint/2010/main" val="36983945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09E157-458D-4293-ACDA-6254F6892770}"/>
              </a:ext>
            </a:extLst>
          </p:cNvPr>
          <p:cNvSpPr>
            <a:spLocks noGrp="1"/>
          </p:cNvSpPr>
          <p:nvPr>
            <p:ph type="title"/>
          </p:nvPr>
        </p:nvSpPr>
        <p:spPr>
          <a:xfrm>
            <a:off x="549291" y="84506"/>
            <a:ext cx="10792963" cy="900968"/>
          </a:xfrm>
        </p:spPr>
        <p:txBody>
          <a:bodyPr/>
          <a:lstStyle/>
          <a:p>
            <a:r>
              <a:rPr lang="en-US" dirty="0"/>
              <a:t>DevOps Toolchain and Processes</a:t>
            </a:r>
          </a:p>
        </p:txBody>
      </p:sp>
      <p:grpSp>
        <p:nvGrpSpPr>
          <p:cNvPr id="4" name="Group 3">
            <a:extLst>
              <a:ext uri="{FF2B5EF4-FFF2-40B4-BE49-F238E27FC236}">
                <a16:creationId xmlns:a16="http://schemas.microsoft.com/office/drawing/2014/main" id="{D3F57B03-5AA6-4CBF-B5D4-11AE21144194}"/>
              </a:ext>
            </a:extLst>
          </p:cNvPr>
          <p:cNvGrpSpPr/>
          <p:nvPr/>
        </p:nvGrpSpPr>
        <p:grpSpPr>
          <a:xfrm>
            <a:off x="519251" y="4348883"/>
            <a:ext cx="10823003" cy="754259"/>
            <a:chOff x="519251" y="1037596"/>
            <a:chExt cx="10823003" cy="754259"/>
          </a:xfrm>
          <a:solidFill>
            <a:schemeClr val="accent6"/>
          </a:solidFill>
        </p:grpSpPr>
        <p:grpSp>
          <p:nvGrpSpPr>
            <p:cNvPr id="5" name="Group 4">
              <a:extLst>
                <a:ext uri="{FF2B5EF4-FFF2-40B4-BE49-F238E27FC236}">
                  <a16:creationId xmlns:a16="http://schemas.microsoft.com/office/drawing/2014/main" id="{E23BF574-774D-476D-9AD2-74A2C6DB1F41}"/>
                </a:ext>
              </a:extLst>
            </p:cNvPr>
            <p:cNvGrpSpPr/>
            <p:nvPr/>
          </p:nvGrpSpPr>
          <p:grpSpPr>
            <a:xfrm>
              <a:off x="519251" y="1037596"/>
              <a:ext cx="10823003" cy="754259"/>
              <a:chOff x="519251" y="1037596"/>
              <a:chExt cx="10823003" cy="754259"/>
            </a:xfrm>
            <a:grpFill/>
          </p:grpSpPr>
          <p:sp>
            <p:nvSpPr>
              <p:cNvPr id="8" name="Rectangle: Rounded Corners 7">
                <a:extLst>
                  <a:ext uri="{FF2B5EF4-FFF2-40B4-BE49-F238E27FC236}">
                    <a16:creationId xmlns:a16="http://schemas.microsoft.com/office/drawing/2014/main" id="{BC737445-955A-4C2F-8198-50DE0A467033}"/>
                  </a:ext>
                </a:extLst>
              </p:cNvPr>
              <p:cNvSpPr/>
              <p:nvPr/>
            </p:nvSpPr>
            <p:spPr>
              <a:xfrm>
                <a:off x="4341091" y="1124431"/>
                <a:ext cx="7001163" cy="580588"/>
              </a:xfrm>
              <a:prstGeom prst="roundRect">
                <a:avLst/>
              </a:prstGeom>
              <a:grp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 name="Rectangle: Rounded Corners 8">
                <a:extLst>
                  <a:ext uri="{FF2B5EF4-FFF2-40B4-BE49-F238E27FC236}">
                    <a16:creationId xmlns:a16="http://schemas.microsoft.com/office/drawing/2014/main" id="{F0D36839-E860-42FE-9241-8DF2B6542FF4}"/>
                  </a:ext>
                </a:extLst>
              </p:cNvPr>
              <p:cNvSpPr/>
              <p:nvPr/>
            </p:nvSpPr>
            <p:spPr>
              <a:xfrm>
                <a:off x="519251" y="1037596"/>
                <a:ext cx="3895731" cy="754259"/>
              </a:xfrm>
              <a:prstGeom prst="roundRect">
                <a:avLst/>
              </a:prstGeom>
              <a:grp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6" name="TextBox 5">
              <a:extLst>
                <a:ext uri="{FF2B5EF4-FFF2-40B4-BE49-F238E27FC236}">
                  <a16:creationId xmlns:a16="http://schemas.microsoft.com/office/drawing/2014/main" id="{CD152D9F-A9E2-44F6-8AD0-69902AD32836}"/>
                </a:ext>
              </a:extLst>
            </p:cNvPr>
            <p:cNvSpPr txBox="1"/>
            <p:nvPr/>
          </p:nvSpPr>
          <p:spPr>
            <a:xfrm>
              <a:off x="693734" y="1091559"/>
              <a:ext cx="3546764" cy="584775"/>
            </a:xfrm>
            <a:prstGeom prst="rect">
              <a:avLst/>
            </a:prstGeom>
            <a:grpFill/>
          </p:spPr>
          <p:txBody>
            <a:bodyPr wrap="square" rtlCol="0">
              <a:spAutoFit/>
            </a:bodyPr>
            <a:lstStyle/>
            <a:p>
              <a:pPr algn="ctr"/>
              <a:r>
                <a:rPr lang="en-US" sz="3200" dirty="0">
                  <a:solidFill>
                    <a:schemeClr val="bg1"/>
                  </a:solidFill>
                </a:rPr>
                <a:t>Release</a:t>
              </a:r>
            </a:p>
          </p:txBody>
        </p:sp>
        <p:sp>
          <p:nvSpPr>
            <p:cNvPr id="7" name="TextBox 6">
              <a:extLst>
                <a:ext uri="{FF2B5EF4-FFF2-40B4-BE49-F238E27FC236}">
                  <a16:creationId xmlns:a16="http://schemas.microsoft.com/office/drawing/2014/main" id="{30226B2F-774A-413C-A139-39555F0697EB}"/>
                </a:ext>
              </a:extLst>
            </p:cNvPr>
            <p:cNvSpPr txBox="1"/>
            <p:nvPr/>
          </p:nvSpPr>
          <p:spPr>
            <a:xfrm>
              <a:off x="4479636" y="1183891"/>
              <a:ext cx="6797964" cy="369332"/>
            </a:xfrm>
            <a:prstGeom prst="rect">
              <a:avLst/>
            </a:prstGeom>
            <a:grpFill/>
          </p:spPr>
          <p:txBody>
            <a:bodyPr wrap="square" rtlCol="0">
              <a:spAutoFit/>
            </a:bodyPr>
            <a:lstStyle/>
            <a:p>
              <a:r>
                <a:rPr lang="en-US" dirty="0">
                  <a:solidFill>
                    <a:schemeClr val="bg1"/>
                  </a:solidFill>
                </a:rPr>
                <a:t>change management, release approvals, release automation</a:t>
              </a:r>
              <a:endParaRPr lang="en-US" sz="2000" dirty="0">
                <a:solidFill>
                  <a:schemeClr val="bg1"/>
                </a:solidFill>
              </a:endParaRPr>
            </a:p>
          </p:txBody>
        </p:sp>
      </p:grpSp>
      <p:grpSp>
        <p:nvGrpSpPr>
          <p:cNvPr id="10" name="Group 9">
            <a:extLst>
              <a:ext uri="{FF2B5EF4-FFF2-40B4-BE49-F238E27FC236}">
                <a16:creationId xmlns:a16="http://schemas.microsoft.com/office/drawing/2014/main" id="{B857A20D-8A4F-4D18-8ACC-D628EB7252F3}"/>
              </a:ext>
            </a:extLst>
          </p:cNvPr>
          <p:cNvGrpSpPr/>
          <p:nvPr/>
        </p:nvGrpSpPr>
        <p:grpSpPr>
          <a:xfrm>
            <a:off x="519251" y="1815102"/>
            <a:ext cx="10823003" cy="754259"/>
            <a:chOff x="519251" y="1037596"/>
            <a:chExt cx="10823003" cy="754259"/>
          </a:xfrm>
        </p:grpSpPr>
        <p:grpSp>
          <p:nvGrpSpPr>
            <p:cNvPr id="11" name="Group 10">
              <a:extLst>
                <a:ext uri="{FF2B5EF4-FFF2-40B4-BE49-F238E27FC236}">
                  <a16:creationId xmlns:a16="http://schemas.microsoft.com/office/drawing/2014/main" id="{4BE83CDF-3C52-4CC1-8F69-08DC81C3A7A2}"/>
                </a:ext>
              </a:extLst>
            </p:cNvPr>
            <p:cNvGrpSpPr/>
            <p:nvPr/>
          </p:nvGrpSpPr>
          <p:grpSpPr>
            <a:xfrm>
              <a:off x="519251" y="1037596"/>
              <a:ext cx="10823003" cy="754259"/>
              <a:chOff x="519251" y="1037596"/>
              <a:chExt cx="10823003" cy="754259"/>
            </a:xfrm>
          </p:grpSpPr>
          <p:sp>
            <p:nvSpPr>
              <p:cNvPr id="14" name="Rectangle: Rounded Corners 13">
                <a:extLst>
                  <a:ext uri="{FF2B5EF4-FFF2-40B4-BE49-F238E27FC236}">
                    <a16:creationId xmlns:a16="http://schemas.microsoft.com/office/drawing/2014/main" id="{3F5BF62F-7553-47FF-8704-EC1201C4C374}"/>
                  </a:ext>
                </a:extLst>
              </p:cNvPr>
              <p:cNvSpPr/>
              <p:nvPr/>
            </p:nvSpPr>
            <p:spPr>
              <a:xfrm>
                <a:off x="4341091" y="1124431"/>
                <a:ext cx="7001163" cy="58058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600" dirty="0"/>
              </a:p>
            </p:txBody>
          </p:sp>
          <p:sp>
            <p:nvSpPr>
              <p:cNvPr id="15" name="Rectangle: Rounded Corners 14">
                <a:extLst>
                  <a:ext uri="{FF2B5EF4-FFF2-40B4-BE49-F238E27FC236}">
                    <a16:creationId xmlns:a16="http://schemas.microsoft.com/office/drawing/2014/main" id="{BC6E84DB-1379-44E6-B8E2-0116C623CDF3}"/>
                  </a:ext>
                </a:extLst>
              </p:cNvPr>
              <p:cNvSpPr/>
              <p:nvPr/>
            </p:nvSpPr>
            <p:spPr>
              <a:xfrm>
                <a:off x="519251" y="1037596"/>
                <a:ext cx="3895731" cy="75425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600"/>
              </a:p>
            </p:txBody>
          </p:sp>
        </p:grpSp>
        <p:sp>
          <p:nvSpPr>
            <p:cNvPr id="12" name="TextBox 11">
              <a:extLst>
                <a:ext uri="{FF2B5EF4-FFF2-40B4-BE49-F238E27FC236}">
                  <a16:creationId xmlns:a16="http://schemas.microsoft.com/office/drawing/2014/main" id="{FFE38E98-1BDD-4759-A5B3-487BC95F99E8}"/>
                </a:ext>
              </a:extLst>
            </p:cNvPr>
            <p:cNvSpPr txBox="1"/>
            <p:nvPr/>
          </p:nvSpPr>
          <p:spPr>
            <a:xfrm>
              <a:off x="693734" y="1091559"/>
              <a:ext cx="3546764" cy="584775"/>
            </a:xfrm>
            <a:prstGeom prst="rect">
              <a:avLst/>
            </a:prstGeom>
            <a:noFill/>
          </p:spPr>
          <p:txBody>
            <a:bodyPr wrap="square" rtlCol="0">
              <a:spAutoFit/>
            </a:bodyPr>
            <a:lstStyle/>
            <a:p>
              <a:pPr algn="ctr"/>
              <a:r>
                <a:rPr lang="en-US" sz="3200" dirty="0">
                  <a:solidFill>
                    <a:schemeClr val="bg1"/>
                  </a:solidFill>
                </a:rPr>
                <a:t>Build</a:t>
              </a:r>
            </a:p>
          </p:txBody>
        </p:sp>
        <p:sp>
          <p:nvSpPr>
            <p:cNvPr id="13" name="TextBox 12">
              <a:extLst>
                <a:ext uri="{FF2B5EF4-FFF2-40B4-BE49-F238E27FC236}">
                  <a16:creationId xmlns:a16="http://schemas.microsoft.com/office/drawing/2014/main" id="{34A613BE-3891-4244-8498-E5A25F6C172A}"/>
                </a:ext>
              </a:extLst>
            </p:cNvPr>
            <p:cNvSpPr txBox="1"/>
            <p:nvPr/>
          </p:nvSpPr>
          <p:spPr>
            <a:xfrm>
              <a:off x="4479636" y="1183891"/>
              <a:ext cx="6797964" cy="36933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dirty="0">
                  <a:solidFill>
                    <a:schemeClr val="bg1"/>
                  </a:solidFill>
                </a:rPr>
                <a:t>continuous integration tools, build status</a:t>
              </a:r>
            </a:p>
          </p:txBody>
        </p:sp>
      </p:grpSp>
      <p:grpSp>
        <p:nvGrpSpPr>
          <p:cNvPr id="16" name="Group 15">
            <a:extLst>
              <a:ext uri="{FF2B5EF4-FFF2-40B4-BE49-F238E27FC236}">
                <a16:creationId xmlns:a16="http://schemas.microsoft.com/office/drawing/2014/main" id="{922D39B9-2D2F-43E1-B7AA-992BD62135AF}"/>
              </a:ext>
            </a:extLst>
          </p:cNvPr>
          <p:cNvGrpSpPr/>
          <p:nvPr/>
        </p:nvGrpSpPr>
        <p:grpSpPr>
          <a:xfrm>
            <a:off x="519251" y="2661446"/>
            <a:ext cx="10823003" cy="754259"/>
            <a:chOff x="519251" y="1037596"/>
            <a:chExt cx="10823003" cy="754259"/>
          </a:xfrm>
          <a:solidFill>
            <a:schemeClr val="accent2"/>
          </a:solidFill>
        </p:grpSpPr>
        <p:grpSp>
          <p:nvGrpSpPr>
            <p:cNvPr id="17" name="Group 16">
              <a:extLst>
                <a:ext uri="{FF2B5EF4-FFF2-40B4-BE49-F238E27FC236}">
                  <a16:creationId xmlns:a16="http://schemas.microsoft.com/office/drawing/2014/main" id="{E9C37E88-D970-4223-B8E3-4B2A4431D16A}"/>
                </a:ext>
              </a:extLst>
            </p:cNvPr>
            <p:cNvGrpSpPr/>
            <p:nvPr/>
          </p:nvGrpSpPr>
          <p:grpSpPr>
            <a:xfrm>
              <a:off x="519251" y="1037596"/>
              <a:ext cx="10823003" cy="754259"/>
              <a:chOff x="519251" y="1037596"/>
              <a:chExt cx="10823003" cy="754259"/>
            </a:xfrm>
            <a:grpFill/>
          </p:grpSpPr>
          <p:sp>
            <p:nvSpPr>
              <p:cNvPr id="20" name="Rectangle: Rounded Corners 19">
                <a:extLst>
                  <a:ext uri="{FF2B5EF4-FFF2-40B4-BE49-F238E27FC236}">
                    <a16:creationId xmlns:a16="http://schemas.microsoft.com/office/drawing/2014/main" id="{AA16BAAD-76DD-445C-AAD3-232BBDBD6298}"/>
                  </a:ext>
                </a:extLst>
              </p:cNvPr>
              <p:cNvSpPr/>
              <p:nvPr/>
            </p:nvSpPr>
            <p:spPr>
              <a:xfrm>
                <a:off x="4341091" y="1124431"/>
                <a:ext cx="7001163" cy="580588"/>
              </a:xfrm>
              <a:prstGeom prst="roundRect">
                <a:avLst/>
              </a:prstGeom>
              <a:grp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1" name="Rectangle: Rounded Corners 20">
                <a:extLst>
                  <a:ext uri="{FF2B5EF4-FFF2-40B4-BE49-F238E27FC236}">
                    <a16:creationId xmlns:a16="http://schemas.microsoft.com/office/drawing/2014/main" id="{07660570-5E0C-4C12-B5AE-CD181CE15887}"/>
                  </a:ext>
                </a:extLst>
              </p:cNvPr>
              <p:cNvSpPr/>
              <p:nvPr/>
            </p:nvSpPr>
            <p:spPr>
              <a:xfrm>
                <a:off x="519251" y="1037596"/>
                <a:ext cx="3895731" cy="754259"/>
              </a:xfrm>
              <a:prstGeom prst="roundRect">
                <a:avLst/>
              </a:prstGeom>
              <a:grp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18" name="TextBox 17">
              <a:extLst>
                <a:ext uri="{FF2B5EF4-FFF2-40B4-BE49-F238E27FC236}">
                  <a16:creationId xmlns:a16="http://schemas.microsoft.com/office/drawing/2014/main" id="{A0C7B5F0-2069-494E-8014-1A6CE677B668}"/>
                </a:ext>
              </a:extLst>
            </p:cNvPr>
            <p:cNvSpPr txBox="1"/>
            <p:nvPr/>
          </p:nvSpPr>
          <p:spPr>
            <a:xfrm>
              <a:off x="693734" y="1091559"/>
              <a:ext cx="3546764" cy="584775"/>
            </a:xfrm>
            <a:prstGeom prst="rect">
              <a:avLst/>
            </a:prstGeom>
            <a:grpFill/>
          </p:spPr>
          <p:txBody>
            <a:bodyPr wrap="square" rtlCol="0">
              <a:spAutoFit/>
            </a:bodyPr>
            <a:lstStyle/>
            <a:p>
              <a:pPr algn="ctr"/>
              <a:r>
                <a:rPr lang="en-US" sz="3200" dirty="0">
                  <a:solidFill>
                    <a:schemeClr val="bg1"/>
                  </a:solidFill>
                </a:rPr>
                <a:t>Test</a:t>
              </a:r>
            </a:p>
          </p:txBody>
        </p:sp>
        <p:sp>
          <p:nvSpPr>
            <p:cNvPr id="19" name="TextBox 18">
              <a:extLst>
                <a:ext uri="{FF2B5EF4-FFF2-40B4-BE49-F238E27FC236}">
                  <a16:creationId xmlns:a16="http://schemas.microsoft.com/office/drawing/2014/main" id="{B5FB659C-2CF3-430D-BD20-754752F5927D}"/>
                </a:ext>
              </a:extLst>
            </p:cNvPr>
            <p:cNvSpPr txBox="1"/>
            <p:nvPr/>
          </p:nvSpPr>
          <p:spPr>
            <a:xfrm>
              <a:off x="4479636" y="1183891"/>
              <a:ext cx="6797964" cy="369332"/>
            </a:xfrm>
            <a:prstGeom prst="rect">
              <a:avLst/>
            </a:prstGeom>
            <a:grpFill/>
          </p:spPr>
          <p:txBody>
            <a:bodyPr wrap="square" rtlCol="0">
              <a:spAutoFit/>
            </a:bodyPr>
            <a:lstStyle/>
            <a:p>
              <a:r>
                <a:rPr lang="en-US" dirty="0">
                  <a:solidFill>
                    <a:schemeClr val="bg1"/>
                  </a:solidFill>
                </a:rPr>
                <a:t>continuous testing tools that provide feedback on business risk</a:t>
              </a:r>
            </a:p>
          </p:txBody>
        </p:sp>
      </p:grpSp>
      <p:grpSp>
        <p:nvGrpSpPr>
          <p:cNvPr id="22" name="Group 21">
            <a:extLst>
              <a:ext uri="{FF2B5EF4-FFF2-40B4-BE49-F238E27FC236}">
                <a16:creationId xmlns:a16="http://schemas.microsoft.com/office/drawing/2014/main" id="{B1EED83C-D610-4781-97DA-E4698170E6DA}"/>
              </a:ext>
            </a:extLst>
          </p:cNvPr>
          <p:cNvGrpSpPr/>
          <p:nvPr/>
        </p:nvGrpSpPr>
        <p:grpSpPr>
          <a:xfrm>
            <a:off x="519251" y="3507789"/>
            <a:ext cx="10823003" cy="754259"/>
            <a:chOff x="519251" y="1037596"/>
            <a:chExt cx="10823003" cy="754259"/>
          </a:xfrm>
          <a:solidFill>
            <a:schemeClr val="accent4"/>
          </a:solidFill>
        </p:grpSpPr>
        <p:grpSp>
          <p:nvGrpSpPr>
            <p:cNvPr id="23" name="Group 22">
              <a:extLst>
                <a:ext uri="{FF2B5EF4-FFF2-40B4-BE49-F238E27FC236}">
                  <a16:creationId xmlns:a16="http://schemas.microsoft.com/office/drawing/2014/main" id="{1E5AD4EC-27A7-4712-99EB-5D0E4115D2CD}"/>
                </a:ext>
              </a:extLst>
            </p:cNvPr>
            <p:cNvGrpSpPr/>
            <p:nvPr/>
          </p:nvGrpSpPr>
          <p:grpSpPr>
            <a:xfrm>
              <a:off x="519251" y="1037596"/>
              <a:ext cx="10823003" cy="754259"/>
              <a:chOff x="519251" y="1037596"/>
              <a:chExt cx="10823003" cy="754259"/>
            </a:xfrm>
            <a:grpFill/>
          </p:grpSpPr>
          <p:sp>
            <p:nvSpPr>
              <p:cNvPr id="26" name="Rectangle: Rounded Corners 25">
                <a:extLst>
                  <a:ext uri="{FF2B5EF4-FFF2-40B4-BE49-F238E27FC236}">
                    <a16:creationId xmlns:a16="http://schemas.microsoft.com/office/drawing/2014/main" id="{1F9D3EF8-81B5-4F45-8737-BAD4BCD67BED}"/>
                  </a:ext>
                </a:extLst>
              </p:cNvPr>
              <p:cNvSpPr/>
              <p:nvPr/>
            </p:nvSpPr>
            <p:spPr>
              <a:xfrm>
                <a:off x="4341091" y="1124431"/>
                <a:ext cx="7001163" cy="580588"/>
              </a:xfrm>
              <a:prstGeom prst="roundRect">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7" name="Rectangle: Rounded Corners 26">
                <a:extLst>
                  <a:ext uri="{FF2B5EF4-FFF2-40B4-BE49-F238E27FC236}">
                    <a16:creationId xmlns:a16="http://schemas.microsoft.com/office/drawing/2014/main" id="{A2BB81F4-410A-4147-BBAA-A5F628AC4DF0}"/>
                  </a:ext>
                </a:extLst>
              </p:cNvPr>
              <p:cNvSpPr/>
              <p:nvPr/>
            </p:nvSpPr>
            <p:spPr>
              <a:xfrm>
                <a:off x="519251" y="1037596"/>
                <a:ext cx="3895731" cy="754259"/>
              </a:xfrm>
              <a:prstGeom prst="roundRect">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24" name="TextBox 23">
              <a:extLst>
                <a:ext uri="{FF2B5EF4-FFF2-40B4-BE49-F238E27FC236}">
                  <a16:creationId xmlns:a16="http://schemas.microsoft.com/office/drawing/2014/main" id="{0F4A02B4-4617-4271-B92C-4C7BD1252EE5}"/>
                </a:ext>
              </a:extLst>
            </p:cNvPr>
            <p:cNvSpPr txBox="1"/>
            <p:nvPr/>
          </p:nvSpPr>
          <p:spPr>
            <a:xfrm>
              <a:off x="693734" y="1091559"/>
              <a:ext cx="3546764" cy="584775"/>
            </a:xfrm>
            <a:prstGeom prst="rect">
              <a:avLst/>
            </a:prstGeom>
            <a:grpFill/>
          </p:spPr>
          <p:txBody>
            <a:bodyPr wrap="square" rtlCol="0">
              <a:spAutoFit/>
            </a:bodyPr>
            <a:lstStyle/>
            <a:p>
              <a:pPr algn="ctr"/>
              <a:r>
                <a:rPr lang="en-US" sz="3200" dirty="0">
                  <a:solidFill>
                    <a:schemeClr val="bg1"/>
                  </a:solidFill>
                </a:rPr>
                <a:t>Package</a:t>
              </a:r>
            </a:p>
          </p:txBody>
        </p:sp>
        <p:sp>
          <p:nvSpPr>
            <p:cNvPr id="25" name="TextBox 24">
              <a:extLst>
                <a:ext uri="{FF2B5EF4-FFF2-40B4-BE49-F238E27FC236}">
                  <a16:creationId xmlns:a16="http://schemas.microsoft.com/office/drawing/2014/main" id="{E1763682-9363-42F6-9514-DCA7862928C4}"/>
                </a:ext>
              </a:extLst>
            </p:cNvPr>
            <p:cNvSpPr txBox="1"/>
            <p:nvPr/>
          </p:nvSpPr>
          <p:spPr>
            <a:xfrm>
              <a:off x="4479636" y="1183891"/>
              <a:ext cx="6797964" cy="369332"/>
            </a:xfrm>
            <a:prstGeom prst="rect">
              <a:avLst/>
            </a:prstGeom>
            <a:grpFill/>
          </p:spPr>
          <p:txBody>
            <a:bodyPr wrap="square" rtlCol="0">
              <a:spAutoFit/>
            </a:bodyPr>
            <a:lstStyle/>
            <a:p>
              <a:r>
                <a:rPr lang="en-US" dirty="0">
                  <a:solidFill>
                    <a:schemeClr val="bg1"/>
                  </a:solidFill>
                </a:rPr>
                <a:t>artifact repository, application pre-deployment staging</a:t>
              </a:r>
              <a:endParaRPr lang="en-US" sz="2000" dirty="0">
                <a:solidFill>
                  <a:schemeClr val="bg1"/>
                </a:solidFill>
              </a:endParaRPr>
            </a:p>
          </p:txBody>
        </p:sp>
      </p:grpSp>
      <p:grpSp>
        <p:nvGrpSpPr>
          <p:cNvPr id="28" name="Group 27">
            <a:extLst>
              <a:ext uri="{FF2B5EF4-FFF2-40B4-BE49-F238E27FC236}">
                <a16:creationId xmlns:a16="http://schemas.microsoft.com/office/drawing/2014/main" id="{D4150431-6CFC-4F5B-BD47-542C9F47F084}"/>
              </a:ext>
            </a:extLst>
          </p:cNvPr>
          <p:cNvGrpSpPr/>
          <p:nvPr/>
        </p:nvGrpSpPr>
        <p:grpSpPr>
          <a:xfrm>
            <a:off x="519251" y="985476"/>
            <a:ext cx="10823003" cy="754259"/>
            <a:chOff x="519251" y="1037596"/>
            <a:chExt cx="10823003" cy="754259"/>
          </a:xfrm>
          <a:solidFill>
            <a:schemeClr val="accent1"/>
          </a:solidFill>
        </p:grpSpPr>
        <p:grpSp>
          <p:nvGrpSpPr>
            <p:cNvPr id="29" name="Group 28">
              <a:extLst>
                <a:ext uri="{FF2B5EF4-FFF2-40B4-BE49-F238E27FC236}">
                  <a16:creationId xmlns:a16="http://schemas.microsoft.com/office/drawing/2014/main" id="{7300D266-CF39-4255-860A-AD869943D4ED}"/>
                </a:ext>
              </a:extLst>
            </p:cNvPr>
            <p:cNvGrpSpPr/>
            <p:nvPr/>
          </p:nvGrpSpPr>
          <p:grpSpPr>
            <a:xfrm>
              <a:off x="519251" y="1037596"/>
              <a:ext cx="10823003" cy="754259"/>
              <a:chOff x="519251" y="1037596"/>
              <a:chExt cx="10823003" cy="754259"/>
            </a:xfrm>
            <a:grpFill/>
          </p:grpSpPr>
          <p:sp>
            <p:nvSpPr>
              <p:cNvPr id="32" name="Rectangle: Rounded Corners 31">
                <a:extLst>
                  <a:ext uri="{FF2B5EF4-FFF2-40B4-BE49-F238E27FC236}">
                    <a16:creationId xmlns:a16="http://schemas.microsoft.com/office/drawing/2014/main" id="{3057C7BA-E462-4A08-ABBF-56680CED84A2}"/>
                  </a:ext>
                </a:extLst>
              </p:cNvPr>
              <p:cNvSpPr/>
              <p:nvPr/>
            </p:nvSpPr>
            <p:spPr>
              <a:xfrm>
                <a:off x="4341091" y="1124431"/>
                <a:ext cx="7001163" cy="580588"/>
              </a:xfrm>
              <a:prstGeom prst="round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3" name="Rectangle: Rounded Corners 32">
                <a:extLst>
                  <a:ext uri="{FF2B5EF4-FFF2-40B4-BE49-F238E27FC236}">
                    <a16:creationId xmlns:a16="http://schemas.microsoft.com/office/drawing/2014/main" id="{4F634BF3-C7D1-455E-8AC6-3432095F5F9B}"/>
                  </a:ext>
                </a:extLst>
              </p:cNvPr>
              <p:cNvSpPr/>
              <p:nvPr/>
            </p:nvSpPr>
            <p:spPr>
              <a:xfrm>
                <a:off x="519251" y="1037596"/>
                <a:ext cx="3895731" cy="754259"/>
              </a:xfrm>
              <a:prstGeom prst="roundRect">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30" name="TextBox 29">
              <a:extLst>
                <a:ext uri="{FF2B5EF4-FFF2-40B4-BE49-F238E27FC236}">
                  <a16:creationId xmlns:a16="http://schemas.microsoft.com/office/drawing/2014/main" id="{84E9625F-E766-4CDF-B575-6C596A60D7D3}"/>
                </a:ext>
              </a:extLst>
            </p:cNvPr>
            <p:cNvSpPr txBox="1"/>
            <p:nvPr/>
          </p:nvSpPr>
          <p:spPr>
            <a:xfrm>
              <a:off x="693734" y="1091559"/>
              <a:ext cx="3546764" cy="584775"/>
            </a:xfrm>
            <a:prstGeom prst="rect">
              <a:avLst/>
            </a:prstGeom>
            <a:grpFill/>
          </p:spPr>
          <p:txBody>
            <a:bodyPr wrap="square" rtlCol="0">
              <a:spAutoFit/>
            </a:bodyPr>
            <a:lstStyle/>
            <a:p>
              <a:pPr algn="ctr"/>
              <a:r>
                <a:rPr lang="en-US" sz="3200" dirty="0">
                  <a:solidFill>
                    <a:schemeClr val="bg1"/>
                  </a:solidFill>
                </a:rPr>
                <a:t>Code</a:t>
              </a:r>
            </a:p>
          </p:txBody>
        </p:sp>
        <p:sp>
          <p:nvSpPr>
            <p:cNvPr id="31" name="TextBox 30">
              <a:extLst>
                <a:ext uri="{FF2B5EF4-FFF2-40B4-BE49-F238E27FC236}">
                  <a16:creationId xmlns:a16="http://schemas.microsoft.com/office/drawing/2014/main" id="{0BFB291D-7316-4850-88C0-67A941E15D17}"/>
                </a:ext>
              </a:extLst>
            </p:cNvPr>
            <p:cNvSpPr txBox="1"/>
            <p:nvPr/>
          </p:nvSpPr>
          <p:spPr>
            <a:xfrm>
              <a:off x="4479636" y="1228609"/>
              <a:ext cx="6696364" cy="369332"/>
            </a:xfrm>
            <a:prstGeom prst="rect">
              <a:avLst/>
            </a:prstGeom>
            <a:grpFill/>
          </p:spPr>
          <p:txBody>
            <a:bodyPr wrap="square" rtlCol="0">
              <a:spAutoFit/>
            </a:bodyPr>
            <a:lstStyle/>
            <a:p>
              <a:r>
                <a:rPr lang="en-US" dirty="0">
                  <a:solidFill>
                    <a:schemeClr val="bg1"/>
                  </a:solidFill>
                </a:rPr>
                <a:t>code development, source code management, code merging</a:t>
              </a:r>
            </a:p>
          </p:txBody>
        </p:sp>
      </p:grpSp>
      <p:grpSp>
        <p:nvGrpSpPr>
          <p:cNvPr id="34" name="Group 33">
            <a:extLst>
              <a:ext uri="{FF2B5EF4-FFF2-40B4-BE49-F238E27FC236}">
                <a16:creationId xmlns:a16="http://schemas.microsoft.com/office/drawing/2014/main" id="{97971C76-5BFD-4511-91DB-8EF88798A47C}"/>
              </a:ext>
            </a:extLst>
          </p:cNvPr>
          <p:cNvGrpSpPr/>
          <p:nvPr/>
        </p:nvGrpSpPr>
        <p:grpSpPr>
          <a:xfrm>
            <a:off x="519251" y="5189976"/>
            <a:ext cx="10823003" cy="754259"/>
            <a:chOff x="519251" y="1037596"/>
            <a:chExt cx="10823003" cy="754259"/>
          </a:xfrm>
          <a:solidFill>
            <a:schemeClr val="tx2"/>
          </a:solidFill>
        </p:grpSpPr>
        <p:grpSp>
          <p:nvGrpSpPr>
            <p:cNvPr id="35" name="Group 34">
              <a:extLst>
                <a:ext uri="{FF2B5EF4-FFF2-40B4-BE49-F238E27FC236}">
                  <a16:creationId xmlns:a16="http://schemas.microsoft.com/office/drawing/2014/main" id="{74F5C4E9-F45F-4871-8C2B-988233C428FE}"/>
                </a:ext>
              </a:extLst>
            </p:cNvPr>
            <p:cNvGrpSpPr/>
            <p:nvPr/>
          </p:nvGrpSpPr>
          <p:grpSpPr>
            <a:xfrm>
              <a:off x="519251" y="1037596"/>
              <a:ext cx="10823003" cy="754259"/>
              <a:chOff x="519251" y="1037596"/>
              <a:chExt cx="10823003" cy="754259"/>
            </a:xfrm>
            <a:grpFill/>
          </p:grpSpPr>
          <p:sp>
            <p:nvSpPr>
              <p:cNvPr id="38" name="Rectangle: Rounded Corners 37">
                <a:extLst>
                  <a:ext uri="{FF2B5EF4-FFF2-40B4-BE49-F238E27FC236}">
                    <a16:creationId xmlns:a16="http://schemas.microsoft.com/office/drawing/2014/main" id="{05E95F26-C288-49D6-8748-10406FB6EE51}"/>
                  </a:ext>
                </a:extLst>
              </p:cNvPr>
              <p:cNvSpPr/>
              <p:nvPr/>
            </p:nvSpPr>
            <p:spPr>
              <a:xfrm>
                <a:off x="4341091" y="1124431"/>
                <a:ext cx="7001163" cy="580588"/>
              </a:xfrm>
              <a:prstGeom prst="roundRect">
                <a:avLst/>
              </a:prstGeom>
              <a:grp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9" name="Rectangle: Rounded Corners 38">
                <a:extLst>
                  <a:ext uri="{FF2B5EF4-FFF2-40B4-BE49-F238E27FC236}">
                    <a16:creationId xmlns:a16="http://schemas.microsoft.com/office/drawing/2014/main" id="{EF16709A-287A-4127-B6FF-D2C6C7E1E2FC}"/>
                  </a:ext>
                </a:extLst>
              </p:cNvPr>
              <p:cNvSpPr/>
              <p:nvPr/>
            </p:nvSpPr>
            <p:spPr>
              <a:xfrm>
                <a:off x="519251" y="1037596"/>
                <a:ext cx="3895731" cy="754259"/>
              </a:xfrm>
              <a:prstGeom prst="roundRect">
                <a:avLst/>
              </a:prstGeom>
              <a:grp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36" name="TextBox 35">
              <a:extLst>
                <a:ext uri="{FF2B5EF4-FFF2-40B4-BE49-F238E27FC236}">
                  <a16:creationId xmlns:a16="http://schemas.microsoft.com/office/drawing/2014/main" id="{46007229-BAC6-4675-BC2C-A40E9516A034}"/>
                </a:ext>
              </a:extLst>
            </p:cNvPr>
            <p:cNvSpPr txBox="1"/>
            <p:nvPr/>
          </p:nvSpPr>
          <p:spPr>
            <a:xfrm>
              <a:off x="693734" y="1091559"/>
              <a:ext cx="3546764" cy="584775"/>
            </a:xfrm>
            <a:prstGeom prst="rect">
              <a:avLst/>
            </a:prstGeom>
            <a:grpFill/>
          </p:spPr>
          <p:txBody>
            <a:bodyPr wrap="square" rtlCol="0">
              <a:spAutoFit/>
            </a:bodyPr>
            <a:lstStyle/>
            <a:p>
              <a:pPr algn="ctr"/>
              <a:r>
                <a:rPr lang="en-US" sz="3200" dirty="0">
                  <a:solidFill>
                    <a:schemeClr val="bg1"/>
                  </a:solidFill>
                </a:rPr>
                <a:t>Configure</a:t>
              </a:r>
            </a:p>
          </p:txBody>
        </p:sp>
        <p:sp>
          <p:nvSpPr>
            <p:cNvPr id="37" name="TextBox 36">
              <a:extLst>
                <a:ext uri="{FF2B5EF4-FFF2-40B4-BE49-F238E27FC236}">
                  <a16:creationId xmlns:a16="http://schemas.microsoft.com/office/drawing/2014/main" id="{E4F99653-9B61-41A3-AF20-428D48E8AAF2}"/>
                </a:ext>
              </a:extLst>
            </p:cNvPr>
            <p:cNvSpPr txBox="1"/>
            <p:nvPr/>
          </p:nvSpPr>
          <p:spPr>
            <a:xfrm>
              <a:off x="4479636" y="1183891"/>
              <a:ext cx="6797964" cy="369332"/>
            </a:xfrm>
            <a:prstGeom prst="rect">
              <a:avLst/>
            </a:prstGeom>
            <a:grpFill/>
          </p:spPr>
          <p:txBody>
            <a:bodyPr wrap="square" rtlCol="0">
              <a:spAutoFit/>
            </a:bodyPr>
            <a:lstStyle/>
            <a:p>
              <a:r>
                <a:rPr lang="en-US" dirty="0">
                  <a:solidFill>
                    <a:schemeClr val="bg1"/>
                  </a:solidFill>
                </a:rPr>
                <a:t>infrastructure config management, infrastructure as code tools</a:t>
              </a:r>
              <a:endParaRPr lang="en-US" sz="2000" dirty="0">
                <a:solidFill>
                  <a:schemeClr val="bg1"/>
                </a:solidFill>
              </a:endParaRPr>
            </a:p>
          </p:txBody>
        </p:sp>
      </p:grpSp>
      <p:grpSp>
        <p:nvGrpSpPr>
          <p:cNvPr id="40" name="Group 39">
            <a:extLst>
              <a:ext uri="{FF2B5EF4-FFF2-40B4-BE49-F238E27FC236}">
                <a16:creationId xmlns:a16="http://schemas.microsoft.com/office/drawing/2014/main" id="{61D8A297-F836-474C-B937-AAD61C428B9C}"/>
              </a:ext>
            </a:extLst>
          </p:cNvPr>
          <p:cNvGrpSpPr/>
          <p:nvPr/>
        </p:nvGrpSpPr>
        <p:grpSpPr>
          <a:xfrm>
            <a:off x="519251" y="6038937"/>
            <a:ext cx="10823003" cy="754259"/>
            <a:chOff x="519251" y="1037596"/>
            <a:chExt cx="10823003" cy="754259"/>
          </a:xfrm>
          <a:solidFill>
            <a:schemeClr val="tx1"/>
          </a:solidFill>
        </p:grpSpPr>
        <p:grpSp>
          <p:nvGrpSpPr>
            <p:cNvPr id="41" name="Group 40">
              <a:extLst>
                <a:ext uri="{FF2B5EF4-FFF2-40B4-BE49-F238E27FC236}">
                  <a16:creationId xmlns:a16="http://schemas.microsoft.com/office/drawing/2014/main" id="{01708EA4-9DB6-41B1-A7AD-67756D4B97B0}"/>
                </a:ext>
              </a:extLst>
            </p:cNvPr>
            <p:cNvGrpSpPr/>
            <p:nvPr/>
          </p:nvGrpSpPr>
          <p:grpSpPr>
            <a:xfrm>
              <a:off x="519251" y="1037596"/>
              <a:ext cx="10823003" cy="754259"/>
              <a:chOff x="519251" y="1037596"/>
              <a:chExt cx="10823003" cy="754259"/>
            </a:xfrm>
            <a:grpFill/>
          </p:grpSpPr>
          <p:sp>
            <p:nvSpPr>
              <p:cNvPr id="44" name="Rectangle: Rounded Corners 43">
                <a:extLst>
                  <a:ext uri="{FF2B5EF4-FFF2-40B4-BE49-F238E27FC236}">
                    <a16:creationId xmlns:a16="http://schemas.microsoft.com/office/drawing/2014/main" id="{4098159E-055A-4F64-80DB-D811DBECAFAB}"/>
                  </a:ext>
                </a:extLst>
              </p:cNvPr>
              <p:cNvSpPr/>
              <p:nvPr/>
            </p:nvSpPr>
            <p:spPr>
              <a:xfrm>
                <a:off x="4341091" y="1124431"/>
                <a:ext cx="7001163" cy="580588"/>
              </a:xfrm>
              <a:prstGeom prst="round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5" name="Rectangle: Rounded Corners 44">
                <a:extLst>
                  <a:ext uri="{FF2B5EF4-FFF2-40B4-BE49-F238E27FC236}">
                    <a16:creationId xmlns:a16="http://schemas.microsoft.com/office/drawing/2014/main" id="{15580632-54E6-46F0-9718-588515C53423}"/>
                  </a:ext>
                </a:extLst>
              </p:cNvPr>
              <p:cNvSpPr/>
              <p:nvPr/>
            </p:nvSpPr>
            <p:spPr>
              <a:xfrm>
                <a:off x="519251" y="1037596"/>
                <a:ext cx="3895731" cy="754259"/>
              </a:xfrm>
              <a:prstGeom prst="round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42" name="TextBox 41">
              <a:extLst>
                <a:ext uri="{FF2B5EF4-FFF2-40B4-BE49-F238E27FC236}">
                  <a16:creationId xmlns:a16="http://schemas.microsoft.com/office/drawing/2014/main" id="{EA778C01-276A-4F7B-B196-9F89A4130797}"/>
                </a:ext>
              </a:extLst>
            </p:cNvPr>
            <p:cNvSpPr txBox="1"/>
            <p:nvPr/>
          </p:nvSpPr>
          <p:spPr>
            <a:xfrm>
              <a:off x="693734" y="1091559"/>
              <a:ext cx="3546764" cy="584775"/>
            </a:xfrm>
            <a:prstGeom prst="rect">
              <a:avLst/>
            </a:prstGeom>
            <a:grpFill/>
          </p:spPr>
          <p:txBody>
            <a:bodyPr wrap="square" rtlCol="0">
              <a:spAutoFit/>
            </a:bodyPr>
            <a:lstStyle/>
            <a:p>
              <a:pPr algn="ctr"/>
              <a:r>
                <a:rPr lang="en-US" sz="3200" dirty="0">
                  <a:solidFill>
                    <a:schemeClr val="bg1"/>
                  </a:solidFill>
                </a:rPr>
                <a:t>Monitor</a:t>
              </a:r>
            </a:p>
          </p:txBody>
        </p:sp>
        <p:sp>
          <p:nvSpPr>
            <p:cNvPr id="43" name="TextBox 42">
              <a:extLst>
                <a:ext uri="{FF2B5EF4-FFF2-40B4-BE49-F238E27FC236}">
                  <a16:creationId xmlns:a16="http://schemas.microsoft.com/office/drawing/2014/main" id="{82F66297-49D5-4281-8B59-DF5A9A9A974E}"/>
                </a:ext>
              </a:extLst>
            </p:cNvPr>
            <p:cNvSpPr txBox="1"/>
            <p:nvPr/>
          </p:nvSpPr>
          <p:spPr>
            <a:xfrm>
              <a:off x="4479636" y="1183891"/>
              <a:ext cx="6797964" cy="369332"/>
            </a:xfrm>
            <a:prstGeom prst="rect">
              <a:avLst/>
            </a:prstGeom>
            <a:grpFill/>
          </p:spPr>
          <p:txBody>
            <a:bodyPr wrap="square" rtlCol="0">
              <a:spAutoFit/>
            </a:bodyPr>
            <a:lstStyle/>
            <a:p>
              <a:r>
                <a:rPr lang="en-US" dirty="0">
                  <a:solidFill>
                    <a:schemeClr val="bg1"/>
                  </a:solidFill>
                </a:rPr>
                <a:t>applications performance monitoring, end–user experience</a:t>
              </a:r>
              <a:endParaRPr lang="en-US" sz="2000" dirty="0">
                <a:solidFill>
                  <a:schemeClr val="bg1"/>
                </a:solidFill>
              </a:endParaRPr>
            </a:p>
          </p:txBody>
        </p:sp>
      </p:grpSp>
    </p:spTree>
    <p:extLst>
      <p:ext uri="{BB962C8B-B14F-4D97-AF65-F5344CB8AC3E}">
        <p14:creationId xmlns:p14="http://schemas.microsoft.com/office/powerpoint/2010/main" val="1369139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164D3C-2770-4A78-B228-300ACBAA8440}"/>
              </a:ext>
            </a:extLst>
          </p:cNvPr>
          <p:cNvSpPr>
            <a:spLocks noGrp="1"/>
          </p:cNvSpPr>
          <p:nvPr>
            <p:ph type="title"/>
          </p:nvPr>
        </p:nvSpPr>
        <p:spPr/>
        <p:txBody>
          <a:bodyPr/>
          <a:lstStyle/>
          <a:p>
            <a:r>
              <a:rPr lang="en-US" dirty="0"/>
              <a:t>DevOps Tools</a:t>
            </a:r>
          </a:p>
        </p:txBody>
      </p:sp>
      <p:pic>
        <p:nvPicPr>
          <p:cNvPr id="6" name="Picture 5">
            <a:extLst>
              <a:ext uri="{FF2B5EF4-FFF2-40B4-BE49-F238E27FC236}">
                <a16:creationId xmlns:a16="http://schemas.microsoft.com/office/drawing/2014/main" id="{2D983125-686C-44ED-8D01-1A7660B976E9}"/>
              </a:ext>
            </a:extLst>
          </p:cNvPr>
          <p:cNvPicPr>
            <a:picLocks noChangeAspect="1"/>
          </p:cNvPicPr>
          <p:nvPr/>
        </p:nvPicPr>
        <p:blipFill>
          <a:blip r:embed="rId2"/>
          <a:stretch>
            <a:fillRect/>
          </a:stretch>
        </p:blipFill>
        <p:spPr>
          <a:xfrm>
            <a:off x="4045565" y="2737661"/>
            <a:ext cx="1342588" cy="1867949"/>
          </a:xfrm>
          <a:prstGeom prst="rect">
            <a:avLst/>
          </a:prstGeom>
        </p:spPr>
      </p:pic>
      <p:pic>
        <p:nvPicPr>
          <p:cNvPr id="7" name="Picture 6">
            <a:extLst>
              <a:ext uri="{FF2B5EF4-FFF2-40B4-BE49-F238E27FC236}">
                <a16:creationId xmlns:a16="http://schemas.microsoft.com/office/drawing/2014/main" id="{5EF071E3-E7C6-4462-B01A-10447DD6033D}"/>
              </a:ext>
            </a:extLst>
          </p:cNvPr>
          <p:cNvPicPr>
            <a:picLocks noChangeAspect="1"/>
          </p:cNvPicPr>
          <p:nvPr/>
        </p:nvPicPr>
        <p:blipFill>
          <a:blip r:embed="rId3"/>
          <a:stretch>
            <a:fillRect/>
          </a:stretch>
        </p:blipFill>
        <p:spPr>
          <a:xfrm>
            <a:off x="8963951" y="5184485"/>
            <a:ext cx="2809291" cy="673250"/>
          </a:xfrm>
          <a:prstGeom prst="rect">
            <a:avLst/>
          </a:prstGeom>
        </p:spPr>
      </p:pic>
      <p:pic>
        <p:nvPicPr>
          <p:cNvPr id="8" name="Picture 7">
            <a:extLst>
              <a:ext uri="{FF2B5EF4-FFF2-40B4-BE49-F238E27FC236}">
                <a16:creationId xmlns:a16="http://schemas.microsoft.com/office/drawing/2014/main" id="{2D935ED8-8D17-45D4-842A-48042E682E4B}"/>
              </a:ext>
            </a:extLst>
          </p:cNvPr>
          <p:cNvPicPr>
            <a:picLocks noChangeAspect="1"/>
          </p:cNvPicPr>
          <p:nvPr/>
        </p:nvPicPr>
        <p:blipFill>
          <a:blip r:embed="rId4"/>
          <a:stretch>
            <a:fillRect/>
          </a:stretch>
        </p:blipFill>
        <p:spPr>
          <a:xfrm>
            <a:off x="3769242" y="5244735"/>
            <a:ext cx="2340614" cy="784226"/>
          </a:xfrm>
          <a:prstGeom prst="rect">
            <a:avLst/>
          </a:prstGeom>
        </p:spPr>
      </p:pic>
      <p:pic>
        <p:nvPicPr>
          <p:cNvPr id="9" name="Picture 8">
            <a:extLst>
              <a:ext uri="{FF2B5EF4-FFF2-40B4-BE49-F238E27FC236}">
                <a16:creationId xmlns:a16="http://schemas.microsoft.com/office/drawing/2014/main" id="{DE8038ED-C0F1-4058-A212-8ABD7BCF0056}"/>
              </a:ext>
            </a:extLst>
          </p:cNvPr>
          <p:cNvPicPr>
            <a:picLocks noChangeAspect="1"/>
          </p:cNvPicPr>
          <p:nvPr/>
        </p:nvPicPr>
        <p:blipFill>
          <a:blip r:embed="rId5"/>
          <a:stretch>
            <a:fillRect/>
          </a:stretch>
        </p:blipFill>
        <p:spPr>
          <a:xfrm>
            <a:off x="1236894" y="1653980"/>
            <a:ext cx="1209484" cy="1293089"/>
          </a:xfrm>
          <a:prstGeom prst="rect">
            <a:avLst/>
          </a:prstGeom>
        </p:spPr>
      </p:pic>
      <p:pic>
        <p:nvPicPr>
          <p:cNvPr id="11" name="Picture 10">
            <a:extLst>
              <a:ext uri="{FF2B5EF4-FFF2-40B4-BE49-F238E27FC236}">
                <a16:creationId xmlns:a16="http://schemas.microsoft.com/office/drawing/2014/main" id="{6C37C45C-C685-4692-8AD9-1C36A9F7AB73}"/>
              </a:ext>
            </a:extLst>
          </p:cNvPr>
          <p:cNvPicPr>
            <a:picLocks noChangeAspect="1"/>
          </p:cNvPicPr>
          <p:nvPr/>
        </p:nvPicPr>
        <p:blipFill>
          <a:blip r:embed="rId6"/>
          <a:stretch>
            <a:fillRect/>
          </a:stretch>
        </p:blipFill>
        <p:spPr>
          <a:xfrm>
            <a:off x="9591563" y="1755773"/>
            <a:ext cx="2095500" cy="876300"/>
          </a:xfrm>
          <a:prstGeom prst="rect">
            <a:avLst/>
          </a:prstGeom>
        </p:spPr>
      </p:pic>
      <p:pic>
        <p:nvPicPr>
          <p:cNvPr id="12" name="Picture 11">
            <a:extLst>
              <a:ext uri="{FF2B5EF4-FFF2-40B4-BE49-F238E27FC236}">
                <a16:creationId xmlns:a16="http://schemas.microsoft.com/office/drawing/2014/main" id="{81500543-371F-42E1-B096-739C48F8D385}"/>
              </a:ext>
            </a:extLst>
          </p:cNvPr>
          <p:cNvPicPr>
            <a:picLocks noChangeAspect="1"/>
          </p:cNvPicPr>
          <p:nvPr/>
        </p:nvPicPr>
        <p:blipFill>
          <a:blip r:embed="rId7"/>
          <a:stretch>
            <a:fillRect/>
          </a:stretch>
        </p:blipFill>
        <p:spPr>
          <a:xfrm>
            <a:off x="6747048" y="4960693"/>
            <a:ext cx="1668803" cy="1324447"/>
          </a:xfrm>
          <a:prstGeom prst="rect">
            <a:avLst/>
          </a:prstGeom>
        </p:spPr>
      </p:pic>
      <p:grpSp>
        <p:nvGrpSpPr>
          <p:cNvPr id="13" name="Group 12">
            <a:extLst>
              <a:ext uri="{FF2B5EF4-FFF2-40B4-BE49-F238E27FC236}">
                <a16:creationId xmlns:a16="http://schemas.microsoft.com/office/drawing/2014/main" id="{03206413-DEA5-4467-9DD6-B0E4568A53E0}"/>
              </a:ext>
            </a:extLst>
          </p:cNvPr>
          <p:cNvGrpSpPr/>
          <p:nvPr/>
        </p:nvGrpSpPr>
        <p:grpSpPr>
          <a:xfrm>
            <a:off x="485813" y="3855301"/>
            <a:ext cx="2711646" cy="2287614"/>
            <a:chOff x="470528" y="3700892"/>
            <a:chExt cx="2711646" cy="2287614"/>
          </a:xfrm>
        </p:grpSpPr>
        <p:pic>
          <p:nvPicPr>
            <p:cNvPr id="14" name="Picture 13">
              <a:extLst>
                <a:ext uri="{FF2B5EF4-FFF2-40B4-BE49-F238E27FC236}">
                  <a16:creationId xmlns:a16="http://schemas.microsoft.com/office/drawing/2014/main" id="{6E0F3456-DCFB-4C7E-8691-4FB876F6B093}"/>
                </a:ext>
              </a:extLst>
            </p:cNvPr>
            <p:cNvPicPr>
              <a:picLocks noChangeAspect="1"/>
            </p:cNvPicPr>
            <p:nvPr/>
          </p:nvPicPr>
          <p:blipFill>
            <a:blip r:embed="rId8"/>
            <a:stretch>
              <a:fillRect/>
            </a:stretch>
          </p:blipFill>
          <p:spPr>
            <a:xfrm>
              <a:off x="470528" y="3700892"/>
              <a:ext cx="2711646" cy="1425801"/>
            </a:xfrm>
            <a:prstGeom prst="rect">
              <a:avLst/>
            </a:prstGeom>
          </p:spPr>
        </p:pic>
        <p:sp>
          <p:nvSpPr>
            <p:cNvPr id="15" name="Title 1">
              <a:extLst>
                <a:ext uri="{FF2B5EF4-FFF2-40B4-BE49-F238E27FC236}">
                  <a16:creationId xmlns:a16="http://schemas.microsoft.com/office/drawing/2014/main" id="{32D7A438-CC52-44A1-A524-DD0BAB8B3AA1}"/>
                </a:ext>
              </a:extLst>
            </p:cNvPr>
            <p:cNvSpPr txBox="1">
              <a:spLocks/>
            </p:cNvSpPr>
            <p:nvPr/>
          </p:nvSpPr>
          <p:spPr>
            <a:xfrm>
              <a:off x="1085855" y="4948511"/>
              <a:ext cx="1769925" cy="10399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tx1">
                      <a:lumMod val="95000"/>
                      <a:lumOff val="5000"/>
                    </a:schemeClr>
                  </a:solidFill>
                </a:rPr>
                <a:t>Azure</a:t>
              </a:r>
            </a:p>
            <a:p>
              <a:pPr algn="ctr"/>
              <a:r>
                <a:rPr lang="en-US" sz="2400" b="1" dirty="0">
                  <a:solidFill>
                    <a:schemeClr val="tx1">
                      <a:lumMod val="95000"/>
                      <a:lumOff val="5000"/>
                    </a:schemeClr>
                  </a:solidFill>
                </a:rPr>
                <a:t>Automation</a:t>
              </a:r>
            </a:p>
          </p:txBody>
        </p:sp>
      </p:grpSp>
      <p:pic>
        <p:nvPicPr>
          <p:cNvPr id="16" name="Picture 15">
            <a:extLst>
              <a:ext uri="{FF2B5EF4-FFF2-40B4-BE49-F238E27FC236}">
                <a16:creationId xmlns:a16="http://schemas.microsoft.com/office/drawing/2014/main" id="{37143194-5CD4-4700-8600-6317EA85A306}"/>
              </a:ext>
            </a:extLst>
          </p:cNvPr>
          <p:cNvPicPr>
            <a:picLocks noChangeAspect="1"/>
          </p:cNvPicPr>
          <p:nvPr/>
        </p:nvPicPr>
        <p:blipFill>
          <a:blip r:embed="rId9"/>
          <a:stretch>
            <a:fillRect/>
          </a:stretch>
        </p:blipFill>
        <p:spPr>
          <a:xfrm>
            <a:off x="8963951" y="3294651"/>
            <a:ext cx="2694611" cy="1077844"/>
          </a:xfrm>
          <a:prstGeom prst="rect">
            <a:avLst/>
          </a:prstGeom>
        </p:spPr>
      </p:pic>
      <p:pic>
        <p:nvPicPr>
          <p:cNvPr id="17" name="Graphic 16">
            <a:extLst>
              <a:ext uri="{FF2B5EF4-FFF2-40B4-BE49-F238E27FC236}">
                <a16:creationId xmlns:a16="http://schemas.microsoft.com/office/drawing/2014/main" id="{1202A804-E133-4A49-A3B4-B4794C48B20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639313" y="107552"/>
            <a:ext cx="1379504" cy="781719"/>
          </a:xfrm>
          <a:prstGeom prst="rect">
            <a:avLst/>
          </a:prstGeom>
        </p:spPr>
      </p:pic>
      <p:pic>
        <p:nvPicPr>
          <p:cNvPr id="5" name="Picture 4"/>
          <p:cNvPicPr>
            <a:picLocks noChangeAspect="1"/>
          </p:cNvPicPr>
          <p:nvPr/>
        </p:nvPicPr>
        <p:blipFill>
          <a:blip r:embed="rId12"/>
          <a:stretch>
            <a:fillRect/>
          </a:stretch>
        </p:blipFill>
        <p:spPr>
          <a:xfrm>
            <a:off x="3498783" y="1335932"/>
            <a:ext cx="4917068" cy="964593"/>
          </a:xfrm>
          <a:prstGeom prst="rect">
            <a:avLst/>
          </a:prstGeom>
        </p:spPr>
      </p:pic>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20654" y="2462226"/>
            <a:ext cx="1524000" cy="1524000"/>
          </a:xfrm>
          <a:prstGeom prst="rect">
            <a:avLst/>
          </a:prstGeom>
        </p:spPr>
      </p:pic>
      <p:pic>
        <p:nvPicPr>
          <p:cNvPr id="19" name="Picture 1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217672" y="3955135"/>
            <a:ext cx="1916760" cy="785872"/>
          </a:xfrm>
          <a:prstGeom prst="rect">
            <a:avLst/>
          </a:prstGeom>
        </p:spPr>
      </p:pic>
    </p:spTree>
    <p:extLst>
      <p:ext uri="{BB962C8B-B14F-4D97-AF65-F5344CB8AC3E}">
        <p14:creationId xmlns:p14="http://schemas.microsoft.com/office/powerpoint/2010/main" val="32826378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DE600819-6D65-434E-8951-79E8872132D6}"/>
              </a:ext>
            </a:extLst>
          </p:cNvPr>
          <p:cNvPicPr>
            <a:picLocks noChangeAspect="1"/>
          </p:cNvPicPr>
          <p:nvPr/>
        </p:nvPicPr>
        <p:blipFill>
          <a:blip r:embed="rId3"/>
          <a:stretch>
            <a:fillRect/>
          </a:stretch>
        </p:blipFill>
        <p:spPr>
          <a:xfrm>
            <a:off x="4569584" y="179921"/>
            <a:ext cx="2544212" cy="2070330"/>
          </a:xfrm>
          <a:prstGeom prst="rect">
            <a:avLst/>
          </a:prstGeom>
        </p:spPr>
      </p:pic>
      <p:pic>
        <p:nvPicPr>
          <p:cNvPr id="134" name="Picture 133">
            <a:extLst>
              <a:ext uri="{FF2B5EF4-FFF2-40B4-BE49-F238E27FC236}">
                <a16:creationId xmlns:a16="http://schemas.microsoft.com/office/drawing/2014/main" id="{72CF0689-702E-4412-A8C4-FA0BEDC0BDC8}"/>
              </a:ext>
            </a:extLst>
          </p:cNvPr>
          <p:cNvPicPr>
            <a:picLocks noChangeAspect="1"/>
          </p:cNvPicPr>
          <p:nvPr/>
        </p:nvPicPr>
        <p:blipFill>
          <a:blip r:embed="rId4"/>
          <a:stretch>
            <a:fillRect/>
          </a:stretch>
        </p:blipFill>
        <p:spPr>
          <a:xfrm>
            <a:off x="4437539" y="3508496"/>
            <a:ext cx="3185120" cy="3169583"/>
          </a:xfrm>
          <a:prstGeom prst="rect">
            <a:avLst/>
          </a:prstGeom>
        </p:spPr>
      </p:pic>
      <p:sp>
        <p:nvSpPr>
          <p:cNvPr id="2" name="Title 1">
            <a:extLst>
              <a:ext uri="{FF2B5EF4-FFF2-40B4-BE49-F238E27FC236}">
                <a16:creationId xmlns:a16="http://schemas.microsoft.com/office/drawing/2014/main" id="{B492732E-C7A5-4871-8509-5E39C13F516A}"/>
              </a:ext>
            </a:extLst>
          </p:cNvPr>
          <p:cNvSpPr>
            <a:spLocks noGrp="1"/>
          </p:cNvSpPr>
          <p:nvPr>
            <p:ph type="title"/>
          </p:nvPr>
        </p:nvSpPr>
        <p:spPr>
          <a:xfrm>
            <a:off x="281837" y="244746"/>
            <a:ext cx="11654187" cy="899409"/>
          </a:xfrm>
        </p:spPr>
        <p:txBody>
          <a:bodyPr/>
          <a:lstStyle/>
          <a:p>
            <a:r>
              <a:rPr lang="en-US" dirty="0"/>
              <a:t> </a:t>
            </a:r>
          </a:p>
        </p:txBody>
      </p:sp>
      <p:pic>
        <p:nvPicPr>
          <p:cNvPr id="129" name="Picture 128">
            <a:extLst>
              <a:ext uri="{FF2B5EF4-FFF2-40B4-BE49-F238E27FC236}">
                <a16:creationId xmlns:a16="http://schemas.microsoft.com/office/drawing/2014/main" id="{BE508D41-74B6-4381-8CD7-8A15DFE150AA}"/>
              </a:ext>
            </a:extLst>
          </p:cNvPr>
          <p:cNvPicPr>
            <a:picLocks noChangeAspect="1"/>
          </p:cNvPicPr>
          <p:nvPr/>
        </p:nvPicPr>
        <p:blipFill>
          <a:blip r:embed="rId5"/>
          <a:stretch>
            <a:fillRect/>
          </a:stretch>
        </p:blipFill>
        <p:spPr>
          <a:xfrm>
            <a:off x="411989" y="2022125"/>
            <a:ext cx="4769912" cy="1662477"/>
          </a:xfrm>
          <a:prstGeom prst="rect">
            <a:avLst/>
          </a:prstGeom>
        </p:spPr>
      </p:pic>
      <p:pic>
        <p:nvPicPr>
          <p:cNvPr id="127" name="Picture 126">
            <a:extLst>
              <a:ext uri="{FF2B5EF4-FFF2-40B4-BE49-F238E27FC236}">
                <a16:creationId xmlns:a16="http://schemas.microsoft.com/office/drawing/2014/main" id="{6DC9AF68-D42F-4CDD-9EC6-933E602B1B21}"/>
              </a:ext>
            </a:extLst>
          </p:cNvPr>
          <p:cNvPicPr>
            <a:picLocks noChangeAspect="1"/>
          </p:cNvPicPr>
          <p:nvPr/>
        </p:nvPicPr>
        <p:blipFill>
          <a:blip r:embed="rId6"/>
          <a:stretch>
            <a:fillRect/>
          </a:stretch>
        </p:blipFill>
        <p:spPr>
          <a:xfrm>
            <a:off x="6376962" y="1807014"/>
            <a:ext cx="5403052" cy="2027601"/>
          </a:xfrm>
          <a:prstGeom prst="rect">
            <a:avLst/>
          </a:prstGeom>
        </p:spPr>
      </p:pic>
      <p:grpSp>
        <p:nvGrpSpPr>
          <p:cNvPr id="51" name="Group 50">
            <a:extLst>
              <a:ext uri="{FF2B5EF4-FFF2-40B4-BE49-F238E27FC236}">
                <a16:creationId xmlns:a16="http://schemas.microsoft.com/office/drawing/2014/main" id="{101AABB2-FE0B-43B2-97F9-1A6FF722FECB}"/>
              </a:ext>
            </a:extLst>
          </p:cNvPr>
          <p:cNvGrpSpPr/>
          <p:nvPr/>
        </p:nvGrpSpPr>
        <p:grpSpPr>
          <a:xfrm>
            <a:off x="5047145" y="1995237"/>
            <a:ext cx="1549563" cy="1551690"/>
            <a:chOff x="5148197" y="2034540"/>
            <a:chExt cx="1580859" cy="1583029"/>
          </a:xfrm>
        </p:grpSpPr>
        <p:grpSp>
          <p:nvGrpSpPr>
            <p:cNvPr id="7" name="Group 6">
              <a:extLst>
                <a:ext uri="{FF2B5EF4-FFF2-40B4-BE49-F238E27FC236}">
                  <a16:creationId xmlns:a16="http://schemas.microsoft.com/office/drawing/2014/main" id="{92BAE0A2-1A18-45C0-BCC3-8C218E25C158}"/>
                </a:ext>
              </a:extLst>
            </p:cNvPr>
            <p:cNvGrpSpPr/>
            <p:nvPr/>
          </p:nvGrpSpPr>
          <p:grpSpPr>
            <a:xfrm>
              <a:off x="5148197" y="2034540"/>
              <a:ext cx="1580859" cy="1583029"/>
              <a:chOff x="8015890" y="2477276"/>
              <a:chExt cx="1580859" cy="1583029"/>
            </a:xfrm>
          </p:grpSpPr>
          <p:sp>
            <p:nvSpPr>
              <p:cNvPr id="8" name="Oval 7">
                <a:extLst>
                  <a:ext uri="{FF2B5EF4-FFF2-40B4-BE49-F238E27FC236}">
                    <a16:creationId xmlns:a16="http://schemas.microsoft.com/office/drawing/2014/main" id="{E5A5A4CF-2F13-425F-86DB-40C6953CBB8B}"/>
                  </a:ext>
                </a:extLst>
              </p:cNvPr>
              <p:cNvSpPr/>
              <p:nvPr/>
            </p:nvSpPr>
            <p:spPr bwMode="auto">
              <a:xfrm>
                <a:off x="8268919" y="2743109"/>
                <a:ext cx="1077151" cy="104351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175" b="1" kern="0" dirty="0">
                    <a:gradFill>
                      <a:gsLst>
                        <a:gs pos="4000">
                          <a:srgbClr val="FFFFFF"/>
                        </a:gs>
                        <a:gs pos="10667">
                          <a:srgbClr val="FFFFFF"/>
                        </a:gs>
                      </a:gsLst>
                      <a:lin ang="5400000" scaled="0"/>
                    </a:gradFill>
                    <a:latin typeface="Segoe UI"/>
                    <a:ea typeface="Segoe UI" pitchFamily="34" charset="0"/>
                    <a:cs typeface="Segoe UI" pitchFamily="34" charset="0"/>
                  </a:rPr>
                  <a:t>DevOps</a:t>
                </a:r>
              </a:p>
            </p:txBody>
          </p:sp>
          <p:pic>
            <p:nvPicPr>
              <p:cNvPr id="9" name="Picture 8">
                <a:extLst>
                  <a:ext uri="{FF2B5EF4-FFF2-40B4-BE49-F238E27FC236}">
                    <a16:creationId xmlns:a16="http://schemas.microsoft.com/office/drawing/2014/main" id="{5778C30A-21A3-4F70-8114-06D815E503F9}"/>
                  </a:ext>
                </a:extLst>
              </p:cNvPr>
              <p:cNvPicPr>
                <a:picLocks noChangeAspect="1"/>
              </p:cNvPicPr>
              <p:nvPr/>
            </p:nvPicPr>
            <p:blipFill>
              <a:blip r:embed="rId7" cstate="print">
                <a:duotone>
                  <a:srgbClr val="0078D7">
                    <a:shade val="45000"/>
                    <a:satMod val="135000"/>
                  </a:srgb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8015890" y="2477276"/>
                <a:ext cx="1580859" cy="1583029"/>
              </a:xfrm>
              <a:prstGeom prst="rect">
                <a:avLst/>
              </a:prstGeom>
            </p:spPr>
          </p:pic>
        </p:grpSp>
        <p:sp>
          <p:nvSpPr>
            <p:cNvPr id="123" name="Oval 122">
              <a:extLst>
                <a:ext uri="{FF2B5EF4-FFF2-40B4-BE49-F238E27FC236}">
                  <a16:creationId xmlns:a16="http://schemas.microsoft.com/office/drawing/2014/main" id="{354800A7-FD41-499E-AA25-976467EEA6EB}"/>
                </a:ext>
              </a:extLst>
            </p:cNvPr>
            <p:cNvSpPr/>
            <p:nvPr/>
          </p:nvSpPr>
          <p:spPr bwMode="auto">
            <a:xfrm>
              <a:off x="5519033" y="2406461"/>
              <a:ext cx="839187" cy="839187"/>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spc="-49" dirty="0">
                  <a:solidFill>
                    <a:srgbClr val="E6E6E6">
                      <a:lumMod val="50000"/>
                    </a:srgbClr>
                  </a:solidFill>
                  <a:latin typeface="Segoe UI" panose="020B0502040204020203" pitchFamily="34" charset="0"/>
                  <a:ea typeface="Segoe UI" panose="020B0502040204020203" pitchFamily="34" charset="0"/>
                  <a:cs typeface="Segoe UI" panose="020B0502040204020203" pitchFamily="34" charset="0"/>
                </a:rPr>
                <a:t>DevOps</a:t>
              </a:r>
            </a:p>
          </p:txBody>
        </p:sp>
      </p:grpSp>
      <p:pic>
        <p:nvPicPr>
          <p:cNvPr id="12" name="Picture 11" descr="A close up of a sign&#10;&#10;Description generated with high confidence">
            <a:extLst>
              <a:ext uri="{FF2B5EF4-FFF2-40B4-BE49-F238E27FC236}">
                <a16:creationId xmlns:a16="http://schemas.microsoft.com/office/drawing/2014/main" id="{B9905F52-10E3-4B55-9CF3-83A957B68B80}"/>
              </a:ext>
            </a:extLst>
          </p:cNvPr>
          <p:cNvPicPr>
            <a:picLocks noChangeAspect="1"/>
          </p:cNvPicPr>
          <p:nvPr/>
        </p:nvPicPr>
        <p:blipFill>
          <a:blip r:embed="rId9"/>
          <a:stretch>
            <a:fillRect/>
          </a:stretch>
        </p:blipFill>
        <p:spPr>
          <a:xfrm>
            <a:off x="3332417" y="2135897"/>
            <a:ext cx="942996" cy="471498"/>
          </a:xfrm>
          <a:prstGeom prst="rect">
            <a:avLst/>
          </a:prstGeom>
        </p:spPr>
      </p:pic>
      <p:pic>
        <p:nvPicPr>
          <p:cNvPr id="13" name="Picture 12">
            <a:extLst>
              <a:ext uri="{FF2B5EF4-FFF2-40B4-BE49-F238E27FC236}">
                <a16:creationId xmlns:a16="http://schemas.microsoft.com/office/drawing/2014/main" id="{106A7DBA-50A7-412D-84A3-09A5AC0C8693}"/>
              </a:ext>
            </a:extLst>
          </p:cNvPr>
          <p:cNvPicPr>
            <a:picLocks noChangeAspect="1"/>
          </p:cNvPicPr>
          <p:nvPr/>
        </p:nvPicPr>
        <p:blipFill>
          <a:blip r:embed="rId10"/>
          <a:stretch>
            <a:fillRect/>
          </a:stretch>
        </p:blipFill>
        <p:spPr>
          <a:xfrm>
            <a:off x="2286736" y="3056738"/>
            <a:ext cx="1072037" cy="251259"/>
          </a:xfrm>
          <a:prstGeom prst="rect">
            <a:avLst/>
          </a:prstGeom>
        </p:spPr>
      </p:pic>
      <p:pic>
        <p:nvPicPr>
          <p:cNvPr id="11" name="Picture 10">
            <a:extLst>
              <a:ext uri="{FF2B5EF4-FFF2-40B4-BE49-F238E27FC236}">
                <a16:creationId xmlns:a16="http://schemas.microsoft.com/office/drawing/2014/main" id="{894083B0-FCF3-4936-B342-05486999F3E9}"/>
              </a:ext>
            </a:extLst>
          </p:cNvPr>
          <p:cNvPicPr>
            <a:picLocks noChangeAspect="1"/>
          </p:cNvPicPr>
          <p:nvPr/>
        </p:nvPicPr>
        <p:blipFill>
          <a:blip r:embed="rId11"/>
          <a:stretch>
            <a:fillRect/>
          </a:stretch>
        </p:blipFill>
        <p:spPr>
          <a:xfrm>
            <a:off x="1241055" y="1954553"/>
            <a:ext cx="955142" cy="589323"/>
          </a:xfrm>
          <a:prstGeom prst="rect">
            <a:avLst/>
          </a:prstGeom>
        </p:spPr>
      </p:pic>
      <p:pic>
        <p:nvPicPr>
          <p:cNvPr id="20" name="Picture 19" descr="A drawing of a face&#10;&#10;Description generated with high confidence">
            <a:extLst>
              <a:ext uri="{FF2B5EF4-FFF2-40B4-BE49-F238E27FC236}">
                <a16:creationId xmlns:a16="http://schemas.microsoft.com/office/drawing/2014/main" id="{F31A7CC3-FAEA-43D4-9FF1-4105B46A52DE}"/>
              </a:ext>
            </a:extLst>
          </p:cNvPr>
          <p:cNvPicPr>
            <a:picLocks noChangeAspect="1"/>
          </p:cNvPicPr>
          <p:nvPr/>
        </p:nvPicPr>
        <p:blipFill rotWithShape="1">
          <a:blip r:embed="rId12">
            <a:clrChange>
              <a:clrFrom>
                <a:srgbClr val="FFFEFD"/>
              </a:clrFrom>
              <a:clrTo>
                <a:srgbClr val="FFFEFD">
                  <a:alpha val="0"/>
                </a:srgbClr>
              </a:clrTo>
            </a:clrChange>
          </a:blip>
          <a:srcRect l="3355" t="12699" r="5707" b="7516"/>
          <a:stretch/>
        </p:blipFill>
        <p:spPr>
          <a:xfrm>
            <a:off x="4708759" y="3752174"/>
            <a:ext cx="864402" cy="536177"/>
          </a:xfrm>
          <a:prstGeom prst="rect">
            <a:avLst/>
          </a:prstGeom>
        </p:spPr>
      </p:pic>
      <p:pic>
        <p:nvPicPr>
          <p:cNvPr id="21" name="Picture 20" descr="A close up of a sign&#10;&#10;Description generated with very high confidence">
            <a:extLst>
              <a:ext uri="{FF2B5EF4-FFF2-40B4-BE49-F238E27FC236}">
                <a16:creationId xmlns:a16="http://schemas.microsoft.com/office/drawing/2014/main" id="{8F61563D-8E2B-4D1E-AB7D-3859F5D36F81}"/>
              </a:ext>
            </a:extLst>
          </p:cNvPr>
          <p:cNvPicPr>
            <a:picLocks noChangeAspect="1"/>
          </p:cNvPicPr>
          <p:nvPr/>
        </p:nvPicPr>
        <p:blipFill>
          <a:blip r:embed="rId13"/>
          <a:stretch>
            <a:fillRect/>
          </a:stretch>
        </p:blipFill>
        <p:spPr>
          <a:xfrm>
            <a:off x="3780565" y="3847178"/>
            <a:ext cx="853501" cy="523196"/>
          </a:xfrm>
          <a:prstGeom prst="rect">
            <a:avLst/>
          </a:prstGeom>
        </p:spPr>
      </p:pic>
      <p:pic>
        <p:nvPicPr>
          <p:cNvPr id="22" name="Picture 21" descr="A close up of a logo&#10;&#10;Description generated with very high confidence">
            <a:extLst>
              <a:ext uri="{FF2B5EF4-FFF2-40B4-BE49-F238E27FC236}">
                <a16:creationId xmlns:a16="http://schemas.microsoft.com/office/drawing/2014/main" id="{9605F6AD-C235-472E-943E-A4E5A7946140}"/>
              </a:ext>
            </a:extLst>
          </p:cNvPr>
          <p:cNvPicPr>
            <a:picLocks noChangeAspect="1"/>
          </p:cNvPicPr>
          <p:nvPr/>
        </p:nvPicPr>
        <p:blipFill>
          <a:blip r:embed="rId14"/>
          <a:stretch>
            <a:fillRect/>
          </a:stretch>
        </p:blipFill>
        <p:spPr>
          <a:xfrm>
            <a:off x="2361072" y="3801912"/>
            <a:ext cx="523196" cy="523196"/>
          </a:xfrm>
          <a:prstGeom prst="rect">
            <a:avLst/>
          </a:prstGeom>
        </p:spPr>
      </p:pic>
      <p:pic>
        <p:nvPicPr>
          <p:cNvPr id="23" name="Picture 22">
            <a:extLst>
              <a:ext uri="{FF2B5EF4-FFF2-40B4-BE49-F238E27FC236}">
                <a16:creationId xmlns:a16="http://schemas.microsoft.com/office/drawing/2014/main" id="{83B8CEF3-0086-4383-9641-F6DE7BDDA818}"/>
              </a:ext>
            </a:extLst>
          </p:cNvPr>
          <p:cNvPicPr>
            <a:picLocks noChangeAspect="1"/>
          </p:cNvPicPr>
          <p:nvPr/>
        </p:nvPicPr>
        <p:blipFill>
          <a:blip r:embed="rId10"/>
          <a:stretch>
            <a:fillRect/>
          </a:stretch>
        </p:blipFill>
        <p:spPr>
          <a:xfrm>
            <a:off x="1192942" y="3924654"/>
            <a:ext cx="1072037" cy="251259"/>
          </a:xfrm>
          <a:prstGeom prst="rect">
            <a:avLst/>
          </a:prstGeom>
        </p:spPr>
      </p:pic>
      <p:pic>
        <p:nvPicPr>
          <p:cNvPr id="24" name="Picture 23">
            <a:extLst>
              <a:ext uri="{FF2B5EF4-FFF2-40B4-BE49-F238E27FC236}">
                <a16:creationId xmlns:a16="http://schemas.microsoft.com/office/drawing/2014/main" id="{BEAEA065-8305-4E02-AECD-44B133AFC1AD}"/>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3007942" y="3829761"/>
            <a:ext cx="697931" cy="471104"/>
          </a:xfrm>
          <a:prstGeom prst="rect">
            <a:avLst/>
          </a:prstGeom>
        </p:spPr>
      </p:pic>
      <p:pic>
        <p:nvPicPr>
          <p:cNvPr id="25" name="Picture 24">
            <a:extLst>
              <a:ext uri="{FF2B5EF4-FFF2-40B4-BE49-F238E27FC236}">
                <a16:creationId xmlns:a16="http://schemas.microsoft.com/office/drawing/2014/main" id="{088474A8-0D8C-4C58-9BD4-561D7521AEFB}"/>
              </a:ext>
            </a:extLst>
          </p:cNvPr>
          <p:cNvPicPr>
            <a:picLocks noChangeAspect="1"/>
          </p:cNvPicPr>
          <p:nvPr/>
        </p:nvPicPr>
        <p:blipFill>
          <a:blip r:embed="rId16"/>
          <a:stretch>
            <a:fillRect/>
          </a:stretch>
        </p:blipFill>
        <p:spPr>
          <a:xfrm>
            <a:off x="15244" y="3812218"/>
            <a:ext cx="1151120" cy="476133"/>
          </a:xfrm>
          <a:prstGeom prst="rect">
            <a:avLst/>
          </a:prstGeom>
        </p:spPr>
      </p:pic>
      <p:pic>
        <p:nvPicPr>
          <p:cNvPr id="26" name="Picture 25" descr="A drawing of a face&#10;&#10;Description generated with high confidence">
            <a:extLst>
              <a:ext uri="{FF2B5EF4-FFF2-40B4-BE49-F238E27FC236}">
                <a16:creationId xmlns:a16="http://schemas.microsoft.com/office/drawing/2014/main" id="{DDDECFDE-3DFB-4947-9FBD-E602B3FEC00E}"/>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5866727" y="4313762"/>
            <a:ext cx="834678" cy="585395"/>
          </a:xfrm>
          <a:prstGeom prst="rect">
            <a:avLst/>
          </a:prstGeom>
        </p:spPr>
      </p:pic>
      <p:pic>
        <p:nvPicPr>
          <p:cNvPr id="27" name="Picture 26">
            <a:extLst>
              <a:ext uri="{FF2B5EF4-FFF2-40B4-BE49-F238E27FC236}">
                <a16:creationId xmlns:a16="http://schemas.microsoft.com/office/drawing/2014/main" id="{7EB204B5-AFB4-40E8-B975-78B01BDB5358}"/>
              </a:ext>
            </a:extLst>
          </p:cNvPr>
          <p:cNvPicPr>
            <a:picLocks noChangeAspect="1"/>
          </p:cNvPicPr>
          <p:nvPr/>
        </p:nvPicPr>
        <p:blipFill>
          <a:blip r:embed="rId18"/>
          <a:stretch>
            <a:fillRect/>
          </a:stretch>
        </p:blipFill>
        <p:spPr>
          <a:xfrm>
            <a:off x="4165518" y="4813727"/>
            <a:ext cx="1407642" cy="468041"/>
          </a:xfrm>
          <a:prstGeom prst="rect">
            <a:avLst/>
          </a:prstGeom>
        </p:spPr>
      </p:pic>
      <p:pic>
        <p:nvPicPr>
          <p:cNvPr id="28" name="Picture 27">
            <a:extLst>
              <a:ext uri="{FF2B5EF4-FFF2-40B4-BE49-F238E27FC236}">
                <a16:creationId xmlns:a16="http://schemas.microsoft.com/office/drawing/2014/main" id="{50D707D4-A644-4EE8-BD17-A43EDE1D9C60}"/>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2822753" y="4813727"/>
            <a:ext cx="1315196" cy="468041"/>
          </a:xfrm>
          <a:prstGeom prst="rect">
            <a:avLst/>
          </a:prstGeom>
        </p:spPr>
      </p:pic>
      <p:pic>
        <p:nvPicPr>
          <p:cNvPr id="29" name="Picture 28" descr="A close up of a sign&#10;&#10;Description generated with very high confidence">
            <a:extLst>
              <a:ext uri="{FF2B5EF4-FFF2-40B4-BE49-F238E27FC236}">
                <a16:creationId xmlns:a16="http://schemas.microsoft.com/office/drawing/2014/main" id="{837EFDE2-3A26-4A66-9CBD-86E78BB10B1C}"/>
              </a:ext>
            </a:extLst>
          </p:cNvPr>
          <p:cNvPicPr>
            <a:picLocks noChangeAspect="1"/>
          </p:cNvPicPr>
          <p:nvPr/>
        </p:nvPicPr>
        <p:blipFill>
          <a:blip r:embed="rId20"/>
          <a:stretch>
            <a:fillRect/>
          </a:stretch>
        </p:blipFill>
        <p:spPr>
          <a:xfrm>
            <a:off x="7367776" y="5231255"/>
            <a:ext cx="1545481" cy="519942"/>
          </a:xfrm>
          <a:prstGeom prst="rect">
            <a:avLst/>
          </a:prstGeom>
        </p:spPr>
      </p:pic>
      <p:pic>
        <p:nvPicPr>
          <p:cNvPr id="30" name="Picture 29">
            <a:extLst>
              <a:ext uri="{FF2B5EF4-FFF2-40B4-BE49-F238E27FC236}">
                <a16:creationId xmlns:a16="http://schemas.microsoft.com/office/drawing/2014/main" id="{FB9A93E4-345F-4A8C-A678-D72BD44A6B79}"/>
              </a:ext>
            </a:extLst>
          </p:cNvPr>
          <p:cNvPicPr>
            <a:picLocks noChangeAspect="1"/>
          </p:cNvPicPr>
          <p:nvPr/>
        </p:nvPicPr>
        <p:blipFill rotWithShape="1">
          <a:blip r:embed="rId21"/>
          <a:srcRect l="28897" t="9516" b="15012"/>
          <a:stretch/>
        </p:blipFill>
        <p:spPr>
          <a:xfrm>
            <a:off x="8930121" y="5181525"/>
            <a:ext cx="975145" cy="608861"/>
          </a:xfrm>
          <a:prstGeom prst="rect">
            <a:avLst/>
          </a:prstGeom>
        </p:spPr>
      </p:pic>
      <p:pic>
        <p:nvPicPr>
          <p:cNvPr id="32" name="Picture 31">
            <a:extLst>
              <a:ext uri="{FF2B5EF4-FFF2-40B4-BE49-F238E27FC236}">
                <a16:creationId xmlns:a16="http://schemas.microsoft.com/office/drawing/2014/main" id="{E584C72A-58F4-4608-B50C-C3A5F28CF3F2}"/>
              </a:ext>
            </a:extLst>
          </p:cNvPr>
          <p:cNvPicPr>
            <a:picLocks noChangeAspect="1"/>
          </p:cNvPicPr>
          <p:nvPr/>
        </p:nvPicPr>
        <p:blipFill>
          <a:blip r:embed="rId22">
            <a:clrChange>
              <a:clrFrom>
                <a:srgbClr val="FFFFFF"/>
              </a:clrFrom>
              <a:clrTo>
                <a:srgbClr val="FFFFFF">
                  <a:alpha val="0"/>
                </a:srgbClr>
              </a:clrTo>
            </a:clrChange>
          </a:blip>
          <a:stretch>
            <a:fillRect/>
          </a:stretch>
        </p:blipFill>
        <p:spPr>
          <a:xfrm>
            <a:off x="5715204" y="5253073"/>
            <a:ext cx="1936633" cy="593916"/>
          </a:xfrm>
          <a:prstGeom prst="rect">
            <a:avLst/>
          </a:prstGeom>
        </p:spPr>
      </p:pic>
      <p:pic>
        <p:nvPicPr>
          <p:cNvPr id="16" name="Picture 15">
            <a:extLst>
              <a:ext uri="{FF2B5EF4-FFF2-40B4-BE49-F238E27FC236}">
                <a16:creationId xmlns:a16="http://schemas.microsoft.com/office/drawing/2014/main" id="{0B10D014-54BC-47A1-8F6A-9C4A4127A8D6}"/>
              </a:ext>
            </a:extLst>
          </p:cNvPr>
          <p:cNvPicPr>
            <a:picLocks noChangeAspect="1"/>
          </p:cNvPicPr>
          <p:nvPr/>
        </p:nvPicPr>
        <p:blipFill>
          <a:blip r:embed="rId23"/>
          <a:stretch>
            <a:fillRect/>
          </a:stretch>
        </p:blipFill>
        <p:spPr>
          <a:xfrm>
            <a:off x="9949974" y="5200635"/>
            <a:ext cx="1225046" cy="543801"/>
          </a:xfrm>
          <a:prstGeom prst="rect">
            <a:avLst/>
          </a:prstGeom>
        </p:spPr>
      </p:pic>
      <p:pic>
        <p:nvPicPr>
          <p:cNvPr id="39" name="Picture 38" descr="A close up of a sign&#10;&#10;Description generated with high confidence">
            <a:extLst>
              <a:ext uri="{FF2B5EF4-FFF2-40B4-BE49-F238E27FC236}">
                <a16:creationId xmlns:a16="http://schemas.microsoft.com/office/drawing/2014/main" id="{E04D586E-A5D0-41F3-B96B-28787FD468A9}"/>
              </a:ext>
            </a:extLst>
          </p:cNvPr>
          <p:cNvPicPr>
            <a:picLocks noChangeAspect="1"/>
          </p:cNvPicPr>
          <p:nvPr/>
        </p:nvPicPr>
        <p:blipFill>
          <a:blip r:embed="rId24"/>
          <a:stretch>
            <a:fillRect/>
          </a:stretch>
        </p:blipFill>
        <p:spPr>
          <a:xfrm>
            <a:off x="8560821" y="3829726"/>
            <a:ext cx="1675115" cy="346190"/>
          </a:xfrm>
          <a:prstGeom prst="rect">
            <a:avLst/>
          </a:prstGeom>
        </p:spPr>
      </p:pic>
      <p:pic>
        <p:nvPicPr>
          <p:cNvPr id="40" name="Picture 39">
            <a:extLst>
              <a:ext uri="{FF2B5EF4-FFF2-40B4-BE49-F238E27FC236}">
                <a16:creationId xmlns:a16="http://schemas.microsoft.com/office/drawing/2014/main" id="{8221FBB1-C529-459F-AE90-E2725DB9CDA1}"/>
              </a:ext>
            </a:extLst>
          </p:cNvPr>
          <p:cNvPicPr>
            <a:picLocks noChangeAspect="1"/>
          </p:cNvPicPr>
          <p:nvPr/>
        </p:nvPicPr>
        <p:blipFill>
          <a:blip r:embed="rId25"/>
          <a:stretch>
            <a:fillRect/>
          </a:stretch>
        </p:blipFill>
        <p:spPr>
          <a:xfrm>
            <a:off x="3774181" y="5755844"/>
            <a:ext cx="1842315" cy="443130"/>
          </a:xfrm>
          <a:prstGeom prst="rect">
            <a:avLst/>
          </a:prstGeom>
        </p:spPr>
      </p:pic>
      <p:pic>
        <p:nvPicPr>
          <p:cNvPr id="41" name="Picture 40" descr="A picture containing clipart&#10;&#10;Description generated with very high confidence">
            <a:extLst>
              <a:ext uri="{FF2B5EF4-FFF2-40B4-BE49-F238E27FC236}">
                <a16:creationId xmlns:a16="http://schemas.microsoft.com/office/drawing/2014/main" id="{B08AC02A-DDE6-49D3-9AF6-04C800A7A0C4}"/>
              </a:ext>
            </a:extLst>
          </p:cNvPr>
          <p:cNvPicPr>
            <a:picLocks noChangeAspect="1"/>
          </p:cNvPicPr>
          <p:nvPr/>
        </p:nvPicPr>
        <p:blipFill>
          <a:blip r:embed="rId26">
            <a:clrChange>
              <a:clrFrom>
                <a:srgbClr val="FFFFFF"/>
              </a:clrFrom>
              <a:clrTo>
                <a:srgbClr val="FFFFFF">
                  <a:alpha val="0"/>
                </a:srgbClr>
              </a:clrTo>
            </a:clrChange>
          </a:blip>
          <a:stretch>
            <a:fillRect/>
          </a:stretch>
        </p:blipFill>
        <p:spPr>
          <a:xfrm>
            <a:off x="2102043" y="5744437"/>
            <a:ext cx="1620805" cy="457485"/>
          </a:xfrm>
          <a:prstGeom prst="rect">
            <a:avLst/>
          </a:prstGeom>
        </p:spPr>
      </p:pic>
      <p:pic>
        <p:nvPicPr>
          <p:cNvPr id="42" name="Picture 41">
            <a:extLst>
              <a:ext uri="{FF2B5EF4-FFF2-40B4-BE49-F238E27FC236}">
                <a16:creationId xmlns:a16="http://schemas.microsoft.com/office/drawing/2014/main" id="{8A323F6D-C366-4262-A49F-E3D8677E9C02}"/>
              </a:ext>
            </a:extLst>
          </p:cNvPr>
          <p:cNvPicPr>
            <a:picLocks noChangeAspect="1"/>
          </p:cNvPicPr>
          <p:nvPr/>
        </p:nvPicPr>
        <p:blipFill rotWithShape="1">
          <a:blip r:embed="rId27">
            <a:clrChange>
              <a:clrFrom>
                <a:srgbClr val="FEFEFE"/>
              </a:clrFrom>
              <a:clrTo>
                <a:srgbClr val="FEFEFE">
                  <a:alpha val="0"/>
                </a:srgbClr>
              </a:clrTo>
            </a:clrChange>
          </a:blip>
          <a:srcRect l="24401" r="21955"/>
          <a:stretch/>
        </p:blipFill>
        <p:spPr>
          <a:xfrm>
            <a:off x="6928201" y="1897613"/>
            <a:ext cx="649093" cy="801066"/>
          </a:xfrm>
          <a:prstGeom prst="rect">
            <a:avLst/>
          </a:prstGeom>
        </p:spPr>
      </p:pic>
      <p:pic>
        <p:nvPicPr>
          <p:cNvPr id="44" name="Picture 43" descr="A picture containing object, clock&#10;&#10;Description generated with high confidence">
            <a:extLst>
              <a:ext uri="{FF2B5EF4-FFF2-40B4-BE49-F238E27FC236}">
                <a16:creationId xmlns:a16="http://schemas.microsoft.com/office/drawing/2014/main" id="{93CE1180-F3E2-438C-817C-7207A0A4850D}"/>
              </a:ext>
            </a:extLst>
          </p:cNvPr>
          <p:cNvPicPr>
            <a:picLocks noChangeAspect="1"/>
          </p:cNvPicPr>
          <p:nvPr/>
        </p:nvPicPr>
        <p:blipFill>
          <a:blip r:embed="rId28"/>
          <a:stretch>
            <a:fillRect/>
          </a:stretch>
        </p:blipFill>
        <p:spPr>
          <a:xfrm>
            <a:off x="8854918" y="2244208"/>
            <a:ext cx="1050349" cy="288496"/>
          </a:xfrm>
          <a:prstGeom prst="rect">
            <a:avLst/>
          </a:prstGeom>
        </p:spPr>
      </p:pic>
      <p:pic>
        <p:nvPicPr>
          <p:cNvPr id="45" name="Picture 44">
            <a:extLst>
              <a:ext uri="{FF2B5EF4-FFF2-40B4-BE49-F238E27FC236}">
                <a16:creationId xmlns:a16="http://schemas.microsoft.com/office/drawing/2014/main" id="{A31B1BAC-BC36-413E-A7A5-F7AC361314BC}"/>
              </a:ext>
            </a:extLst>
          </p:cNvPr>
          <p:cNvPicPr>
            <a:picLocks noChangeAspect="1"/>
          </p:cNvPicPr>
          <p:nvPr/>
        </p:nvPicPr>
        <p:blipFill>
          <a:blip r:embed="rId29"/>
          <a:stretch>
            <a:fillRect/>
          </a:stretch>
        </p:blipFill>
        <p:spPr>
          <a:xfrm>
            <a:off x="10039399" y="2980851"/>
            <a:ext cx="597532" cy="597532"/>
          </a:xfrm>
          <a:prstGeom prst="rect">
            <a:avLst/>
          </a:prstGeom>
        </p:spPr>
      </p:pic>
      <p:pic>
        <p:nvPicPr>
          <p:cNvPr id="46" name="Picture 45">
            <a:extLst>
              <a:ext uri="{FF2B5EF4-FFF2-40B4-BE49-F238E27FC236}">
                <a16:creationId xmlns:a16="http://schemas.microsoft.com/office/drawing/2014/main" id="{730D8EA8-3F54-461F-9890-2FA376A89272}"/>
              </a:ext>
            </a:extLst>
          </p:cNvPr>
          <p:cNvPicPr>
            <a:picLocks noChangeAspect="1"/>
          </p:cNvPicPr>
          <p:nvPr/>
        </p:nvPicPr>
        <p:blipFill rotWithShape="1">
          <a:blip r:embed="rId22">
            <a:clrChange>
              <a:clrFrom>
                <a:srgbClr val="FFFFFF"/>
              </a:clrFrom>
              <a:clrTo>
                <a:srgbClr val="FFFFFF">
                  <a:alpha val="0"/>
                </a:srgbClr>
              </a:clrTo>
            </a:clrChange>
          </a:blip>
          <a:srcRect l="12821" t="7694" r="13781" b="16241"/>
          <a:stretch/>
        </p:blipFill>
        <p:spPr>
          <a:xfrm>
            <a:off x="10708098" y="3001104"/>
            <a:ext cx="1429210" cy="454228"/>
          </a:xfrm>
          <a:prstGeom prst="rect">
            <a:avLst/>
          </a:prstGeom>
        </p:spPr>
      </p:pic>
      <p:pic>
        <p:nvPicPr>
          <p:cNvPr id="47" name="Picture 46" descr="A close up of a sign&#10;&#10;Description generated with very high confidence">
            <a:extLst>
              <a:ext uri="{FF2B5EF4-FFF2-40B4-BE49-F238E27FC236}">
                <a16:creationId xmlns:a16="http://schemas.microsoft.com/office/drawing/2014/main" id="{5B4EDFC7-A690-4F3C-8AA1-4D6F2A598382}"/>
              </a:ext>
            </a:extLst>
          </p:cNvPr>
          <p:cNvPicPr>
            <a:picLocks noChangeAspect="1"/>
          </p:cNvPicPr>
          <p:nvPr/>
        </p:nvPicPr>
        <p:blipFill>
          <a:blip r:embed="rId20"/>
          <a:stretch>
            <a:fillRect/>
          </a:stretch>
        </p:blipFill>
        <p:spPr>
          <a:xfrm>
            <a:off x="10738511" y="3471014"/>
            <a:ext cx="1287681" cy="433210"/>
          </a:xfrm>
          <a:prstGeom prst="rect">
            <a:avLst/>
          </a:prstGeom>
        </p:spPr>
      </p:pic>
      <p:pic>
        <p:nvPicPr>
          <p:cNvPr id="48" name="Picture 47">
            <a:extLst>
              <a:ext uri="{FF2B5EF4-FFF2-40B4-BE49-F238E27FC236}">
                <a16:creationId xmlns:a16="http://schemas.microsoft.com/office/drawing/2014/main" id="{D426E44E-7186-4EC7-9947-9E1242900B0B}"/>
              </a:ext>
            </a:extLst>
          </p:cNvPr>
          <p:cNvPicPr>
            <a:picLocks noChangeAspect="1"/>
          </p:cNvPicPr>
          <p:nvPr/>
        </p:nvPicPr>
        <p:blipFill rotWithShape="1">
          <a:blip r:embed="rId21"/>
          <a:srcRect l="28897" t="9516" b="15012"/>
          <a:stretch/>
        </p:blipFill>
        <p:spPr>
          <a:xfrm>
            <a:off x="10726871" y="1473131"/>
            <a:ext cx="888466" cy="554740"/>
          </a:xfrm>
          <a:prstGeom prst="rect">
            <a:avLst/>
          </a:prstGeom>
        </p:spPr>
      </p:pic>
      <p:pic>
        <p:nvPicPr>
          <p:cNvPr id="49" name="Picture 48">
            <a:extLst>
              <a:ext uri="{FF2B5EF4-FFF2-40B4-BE49-F238E27FC236}">
                <a16:creationId xmlns:a16="http://schemas.microsoft.com/office/drawing/2014/main" id="{827E85F5-94D5-4AD5-922F-3AB656CF8404}"/>
              </a:ext>
            </a:extLst>
          </p:cNvPr>
          <p:cNvPicPr>
            <a:picLocks noChangeAspect="1"/>
          </p:cNvPicPr>
          <p:nvPr/>
        </p:nvPicPr>
        <p:blipFill>
          <a:blip r:embed="rId23"/>
          <a:stretch>
            <a:fillRect/>
          </a:stretch>
        </p:blipFill>
        <p:spPr>
          <a:xfrm>
            <a:off x="10769235" y="2090570"/>
            <a:ext cx="1004538" cy="445916"/>
          </a:xfrm>
          <a:prstGeom prst="rect">
            <a:avLst/>
          </a:prstGeom>
        </p:spPr>
      </p:pic>
      <p:pic>
        <p:nvPicPr>
          <p:cNvPr id="18" name="Picture 17">
            <a:extLst>
              <a:ext uri="{FF2B5EF4-FFF2-40B4-BE49-F238E27FC236}">
                <a16:creationId xmlns:a16="http://schemas.microsoft.com/office/drawing/2014/main" id="{9987817D-2D8A-409E-9C74-597228D74A20}"/>
              </a:ext>
            </a:extLst>
          </p:cNvPr>
          <p:cNvPicPr>
            <a:picLocks noChangeAspect="1"/>
          </p:cNvPicPr>
          <p:nvPr/>
        </p:nvPicPr>
        <p:blipFill>
          <a:blip r:embed="rId30"/>
          <a:stretch>
            <a:fillRect/>
          </a:stretch>
        </p:blipFill>
        <p:spPr>
          <a:xfrm>
            <a:off x="7816581" y="2976681"/>
            <a:ext cx="1012229" cy="355801"/>
          </a:xfrm>
          <a:prstGeom prst="rect">
            <a:avLst/>
          </a:prstGeom>
        </p:spPr>
      </p:pic>
      <p:cxnSp>
        <p:nvCxnSpPr>
          <p:cNvPr id="52" name="Straight Connector 51">
            <a:extLst>
              <a:ext uri="{FF2B5EF4-FFF2-40B4-BE49-F238E27FC236}">
                <a16:creationId xmlns:a16="http://schemas.microsoft.com/office/drawing/2014/main" id="{E4213B6C-2F50-4BBB-B69C-2B3C01577AD0}"/>
              </a:ext>
            </a:extLst>
          </p:cNvPr>
          <p:cNvCxnSpPr>
            <a:cxnSpLocks/>
          </p:cNvCxnSpPr>
          <p:nvPr/>
        </p:nvCxnSpPr>
        <p:spPr>
          <a:xfrm flipV="1">
            <a:off x="2985536" y="3720608"/>
            <a:ext cx="0" cy="680352"/>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53B561D8-3B41-4E61-B199-3DA768ACB919}"/>
              </a:ext>
            </a:extLst>
          </p:cNvPr>
          <p:cNvPicPr>
            <a:picLocks noChangeAspect="1"/>
          </p:cNvPicPr>
          <p:nvPr/>
        </p:nvPicPr>
        <p:blipFill rotWithShape="1">
          <a:blip r:embed="rId31">
            <a:clrChange>
              <a:clrFrom>
                <a:srgbClr val="FFFFFF"/>
              </a:clrFrom>
              <a:clrTo>
                <a:srgbClr val="FFFFFF">
                  <a:alpha val="0"/>
                </a:srgbClr>
              </a:clrTo>
            </a:clrChange>
          </a:blip>
          <a:srcRect t="29072" b="29279"/>
          <a:stretch/>
        </p:blipFill>
        <p:spPr>
          <a:xfrm>
            <a:off x="8395086" y="792464"/>
            <a:ext cx="1036344" cy="292417"/>
          </a:xfrm>
          <a:prstGeom prst="rect">
            <a:avLst/>
          </a:prstGeom>
        </p:spPr>
      </p:pic>
      <p:pic>
        <p:nvPicPr>
          <p:cNvPr id="59" name="Picture 58">
            <a:extLst>
              <a:ext uri="{FF2B5EF4-FFF2-40B4-BE49-F238E27FC236}">
                <a16:creationId xmlns:a16="http://schemas.microsoft.com/office/drawing/2014/main" id="{0A4539B1-6BBE-4AE1-AF86-4675E69A47AC}"/>
              </a:ext>
            </a:extLst>
          </p:cNvPr>
          <p:cNvPicPr>
            <a:picLocks noChangeAspect="1"/>
          </p:cNvPicPr>
          <p:nvPr/>
        </p:nvPicPr>
        <p:blipFill rotWithShape="1">
          <a:blip r:embed="rId32">
            <a:clrChange>
              <a:clrFrom>
                <a:srgbClr val="FFFFFF"/>
              </a:clrFrom>
              <a:clrTo>
                <a:srgbClr val="FFFFFF">
                  <a:alpha val="0"/>
                </a:srgbClr>
              </a:clrTo>
            </a:clrChange>
          </a:blip>
          <a:srcRect t="32118" b="33546"/>
          <a:stretch/>
        </p:blipFill>
        <p:spPr>
          <a:xfrm>
            <a:off x="7141682" y="771790"/>
            <a:ext cx="1195063" cy="307752"/>
          </a:xfrm>
          <a:prstGeom prst="rect">
            <a:avLst/>
          </a:prstGeom>
        </p:spPr>
      </p:pic>
      <p:pic>
        <p:nvPicPr>
          <p:cNvPr id="60" name="Picture 59">
            <a:extLst>
              <a:ext uri="{FF2B5EF4-FFF2-40B4-BE49-F238E27FC236}">
                <a16:creationId xmlns:a16="http://schemas.microsoft.com/office/drawing/2014/main" id="{8F412E3B-CAC6-4FAE-B6D8-E6083A43C3CA}"/>
              </a:ext>
            </a:extLst>
          </p:cNvPr>
          <p:cNvPicPr>
            <a:picLocks noChangeAspect="1"/>
          </p:cNvPicPr>
          <p:nvPr/>
        </p:nvPicPr>
        <p:blipFill rotWithShape="1">
          <a:blip r:embed="rId33">
            <a:clrChange>
              <a:clrFrom>
                <a:srgbClr val="FFFFFF"/>
              </a:clrFrom>
              <a:clrTo>
                <a:srgbClr val="FFFFFF">
                  <a:alpha val="0"/>
                </a:srgbClr>
              </a:clrTo>
            </a:clrChange>
          </a:blip>
          <a:srcRect t="32609" b="32682"/>
          <a:stretch/>
        </p:blipFill>
        <p:spPr>
          <a:xfrm>
            <a:off x="6021252" y="753273"/>
            <a:ext cx="1120430" cy="388890"/>
          </a:xfrm>
          <a:prstGeom prst="rect">
            <a:avLst/>
          </a:prstGeom>
        </p:spPr>
      </p:pic>
      <p:grpSp>
        <p:nvGrpSpPr>
          <p:cNvPr id="68" name="Group 67">
            <a:extLst>
              <a:ext uri="{FF2B5EF4-FFF2-40B4-BE49-F238E27FC236}">
                <a16:creationId xmlns:a16="http://schemas.microsoft.com/office/drawing/2014/main" id="{0E336914-4591-43A5-85B8-D308D6778FFE}"/>
              </a:ext>
            </a:extLst>
          </p:cNvPr>
          <p:cNvGrpSpPr/>
          <p:nvPr/>
        </p:nvGrpSpPr>
        <p:grpSpPr>
          <a:xfrm>
            <a:off x="5038057" y="1999716"/>
            <a:ext cx="1577484" cy="1577484"/>
            <a:chOff x="5138927" y="2039111"/>
            <a:chExt cx="1609344" cy="1609344"/>
          </a:xfrm>
        </p:grpSpPr>
        <p:sp>
          <p:nvSpPr>
            <p:cNvPr id="69" name="Flowchart: Connector 68">
              <a:extLst>
                <a:ext uri="{FF2B5EF4-FFF2-40B4-BE49-F238E27FC236}">
                  <a16:creationId xmlns:a16="http://schemas.microsoft.com/office/drawing/2014/main" id="{DE0391D7-A17E-4953-B344-E5EA46A054EC}"/>
                </a:ext>
              </a:extLst>
            </p:cNvPr>
            <p:cNvSpPr/>
            <p:nvPr/>
          </p:nvSpPr>
          <p:spPr bwMode="auto">
            <a:xfrm>
              <a:off x="5138927" y="2039111"/>
              <a:ext cx="1609344" cy="1609344"/>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CA" sz="2307"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0" name="Picture 69" descr="Visual Studio Team Services">
              <a:extLst>
                <a:ext uri="{FF2B5EF4-FFF2-40B4-BE49-F238E27FC236}">
                  <a16:creationId xmlns:a16="http://schemas.microsoft.com/office/drawing/2014/main" id="{E6F3FD3A-FF10-4DA0-A0BE-778C14AEBA1D}"/>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5394960" y="2356164"/>
              <a:ext cx="975238" cy="975238"/>
            </a:xfrm>
            <a:prstGeom prst="rect">
              <a:avLst/>
            </a:prstGeom>
          </p:spPr>
        </p:pic>
      </p:grpSp>
      <p:sp>
        <p:nvSpPr>
          <p:cNvPr id="72" name="Title 1">
            <a:extLst>
              <a:ext uri="{FF2B5EF4-FFF2-40B4-BE49-F238E27FC236}">
                <a16:creationId xmlns:a16="http://schemas.microsoft.com/office/drawing/2014/main" id="{0BFDEEC8-742A-4B49-9954-8110CE9496F2}"/>
              </a:ext>
            </a:extLst>
          </p:cNvPr>
          <p:cNvSpPr txBox="1">
            <a:spLocks/>
          </p:cNvSpPr>
          <p:nvPr/>
        </p:nvSpPr>
        <p:spPr>
          <a:xfrm>
            <a:off x="119586" y="201470"/>
            <a:ext cx="11654187"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4704" spc="-100" dirty="0">
                <a:gradFill>
                  <a:gsLst>
                    <a:gs pos="1250">
                      <a:srgbClr val="353535"/>
                    </a:gs>
                    <a:gs pos="100000">
                      <a:srgbClr val="353535"/>
                    </a:gs>
                  </a:gsLst>
                  <a:lin ang="5400000" scaled="0"/>
                </a:gradFill>
                <a:latin typeface="Segoe UI Light"/>
              </a:rPr>
              <a:t>Any Language</a:t>
            </a:r>
          </a:p>
          <a:p>
            <a:pPr defTabSz="914192"/>
            <a:r>
              <a:rPr lang="en-US" sz="4704" spc="-100" dirty="0">
                <a:gradFill>
                  <a:gsLst>
                    <a:gs pos="1250">
                      <a:srgbClr val="353535"/>
                    </a:gs>
                    <a:gs pos="100000">
                      <a:srgbClr val="353535"/>
                    </a:gs>
                  </a:gsLst>
                  <a:lin ang="5400000" scaled="0"/>
                </a:gradFill>
                <a:latin typeface="Segoe UI Light"/>
              </a:rPr>
              <a:t>Any Platform</a:t>
            </a:r>
          </a:p>
        </p:txBody>
      </p:sp>
    </p:spTree>
    <p:extLst>
      <p:ext uri="{BB962C8B-B14F-4D97-AF65-F5344CB8AC3E}">
        <p14:creationId xmlns:p14="http://schemas.microsoft.com/office/powerpoint/2010/main" val="3348094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500"/>
                                        <p:tgtEl>
                                          <p:spTgt spid="1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4"/>
                                        </p:tgtEl>
                                        <p:attrNameLst>
                                          <p:attrName>style.visibility</p:attrName>
                                        </p:attrNameLst>
                                      </p:cBhvr>
                                      <p:to>
                                        <p:strVal val="visible"/>
                                      </p:to>
                                    </p:set>
                                    <p:animEffect transition="in" filter="fade">
                                      <p:cBhvr>
                                        <p:cTn id="12" dur="500"/>
                                        <p:tgtEl>
                                          <p:spTgt spid="1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fade">
                                      <p:cBhvr>
                                        <p:cTn id="17" dur="500"/>
                                        <p:tgtEl>
                                          <p:spTgt spid="1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par>
                                <p:cTn id="50" presetID="10" presetClass="entr" presetSubtype="0"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par>
                                <p:cTn id="53" presetID="10" presetClass="entr" presetSubtype="0" fill="hold" nodeType="with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fade">
                                      <p:cBhvr>
                                        <p:cTn id="55" dur="500"/>
                                        <p:tgtEl>
                                          <p:spTgt spid="52"/>
                                        </p:tgtEl>
                                      </p:cBhvr>
                                    </p:animEffect>
                                  </p:childTnLst>
                                </p:cTn>
                              </p:par>
                            </p:childTnLst>
                          </p:cTn>
                        </p:par>
                        <p:par>
                          <p:cTn id="56" fill="hold">
                            <p:stCondLst>
                              <p:cond delay="1000"/>
                            </p:stCondLst>
                            <p:childTnLst>
                              <p:par>
                                <p:cTn id="57" presetID="10" presetClass="entr" presetSubtype="0" fill="hold" nodeType="after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500"/>
                                        <p:tgtEl>
                                          <p:spTgt spid="26"/>
                                        </p:tgtEl>
                                      </p:cBhvr>
                                    </p:animEffect>
                                  </p:childTnLst>
                                </p:cTn>
                              </p:par>
                            </p:childTnLst>
                          </p:cTn>
                        </p:par>
                        <p:par>
                          <p:cTn id="60" fill="hold">
                            <p:stCondLst>
                              <p:cond delay="1500"/>
                            </p:stCondLst>
                            <p:childTnLst>
                              <p:par>
                                <p:cTn id="61" presetID="10" presetClass="entr" presetSubtype="0" fill="hold"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500"/>
                                        <p:tgtEl>
                                          <p:spTgt spid="27"/>
                                        </p:tgtEl>
                                      </p:cBhvr>
                                    </p:animEffect>
                                  </p:childTnLst>
                                </p:cTn>
                              </p:par>
                            </p:childTnLst>
                          </p:cTn>
                        </p:par>
                        <p:par>
                          <p:cTn id="67" fill="hold">
                            <p:stCondLst>
                              <p:cond delay="2000"/>
                            </p:stCondLst>
                            <p:childTnLst>
                              <p:par>
                                <p:cTn id="68" presetID="10" presetClass="entr" presetSubtype="0" fill="hold"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par>
                                <p:cTn id="71" presetID="10" presetClass="entr" presetSubtype="0" fill="hold"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fade">
                                      <p:cBhvr>
                                        <p:cTn id="73" dur="500"/>
                                        <p:tgtEl>
                                          <p:spTgt spid="29"/>
                                        </p:tgtEl>
                                      </p:cBhvr>
                                    </p:animEffect>
                                  </p:childTnLst>
                                </p:cTn>
                              </p:par>
                              <p:par>
                                <p:cTn id="74" presetID="10" presetClass="entr" presetSubtype="0" fill="hold"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10" presetClass="entr" presetSubtype="0" fill="hold" nodeType="with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500"/>
                                        <p:tgtEl>
                                          <p:spTgt spid="16"/>
                                        </p:tgtEl>
                                      </p:cBhvr>
                                    </p:animEffect>
                                  </p:childTnLst>
                                </p:cTn>
                              </p:par>
                            </p:childTnLst>
                          </p:cTn>
                        </p:par>
                        <p:par>
                          <p:cTn id="80" fill="hold">
                            <p:stCondLst>
                              <p:cond delay="2500"/>
                            </p:stCondLst>
                            <p:childTnLst>
                              <p:par>
                                <p:cTn id="81" presetID="10" presetClass="entr" presetSubtype="0" fill="hold" nodeType="after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fade">
                                      <p:cBhvr>
                                        <p:cTn id="83" dur="500"/>
                                        <p:tgtEl>
                                          <p:spTgt spid="39"/>
                                        </p:tgtEl>
                                      </p:cBhvr>
                                    </p:animEffect>
                                  </p:childTnLst>
                                </p:cTn>
                              </p:par>
                              <p:par>
                                <p:cTn id="84" presetID="10" presetClass="entr" presetSubtype="0" fill="hold" nodeType="withEffect">
                                  <p:stCondLst>
                                    <p:cond delay="0"/>
                                  </p:stCondLst>
                                  <p:childTnLst>
                                    <p:set>
                                      <p:cBhvr>
                                        <p:cTn id="85" dur="1" fill="hold">
                                          <p:stCondLst>
                                            <p:cond delay="0"/>
                                          </p:stCondLst>
                                        </p:cTn>
                                        <p:tgtEl>
                                          <p:spTgt spid="41"/>
                                        </p:tgtEl>
                                        <p:attrNameLst>
                                          <p:attrName>style.visibility</p:attrName>
                                        </p:attrNameLst>
                                      </p:cBhvr>
                                      <p:to>
                                        <p:strVal val="visible"/>
                                      </p:to>
                                    </p:set>
                                    <p:animEffect transition="in" filter="fade">
                                      <p:cBhvr>
                                        <p:cTn id="86" dur="500"/>
                                        <p:tgtEl>
                                          <p:spTgt spid="41"/>
                                        </p:tgtEl>
                                      </p:cBhvr>
                                    </p:animEffect>
                                  </p:childTnLst>
                                </p:cTn>
                              </p:par>
                              <p:par>
                                <p:cTn id="87" presetID="10" presetClass="entr" presetSubtype="0" fill="hold" nodeType="withEffect">
                                  <p:stCondLst>
                                    <p:cond delay="0"/>
                                  </p:stCondLst>
                                  <p:childTnLst>
                                    <p:set>
                                      <p:cBhvr>
                                        <p:cTn id="88" dur="1" fill="hold">
                                          <p:stCondLst>
                                            <p:cond delay="0"/>
                                          </p:stCondLst>
                                        </p:cTn>
                                        <p:tgtEl>
                                          <p:spTgt spid="40"/>
                                        </p:tgtEl>
                                        <p:attrNameLst>
                                          <p:attrName>style.visibility</p:attrName>
                                        </p:attrNameLst>
                                      </p:cBhvr>
                                      <p:to>
                                        <p:strVal val="visible"/>
                                      </p:to>
                                    </p:set>
                                    <p:animEffect transition="in" filter="fade">
                                      <p:cBhvr>
                                        <p:cTn id="89" dur="500"/>
                                        <p:tgtEl>
                                          <p:spTgt spid="40"/>
                                        </p:tgtEl>
                                      </p:cBhvr>
                                    </p:animEffect>
                                  </p:childTnLst>
                                </p:cTn>
                              </p:par>
                            </p:childTnLst>
                          </p:cTn>
                        </p:par>
                        <p:par>
                          <p:cTn id="90" fill="hold">
                            <p:stCondLst>
                              <p:cond delay="3000"/>
                            </p:stCondLst>
                            <p:childTnLst>
                              <p:par>
                                <p:cTn id="91" presetID="10" presetClass="entr" presetSubtype="0" fill="hold" nodeType="afterEffect">
                                  <p:stCondLst>
                                    <p:cond delay="0"/>
                                  </p:stCondLst>
                                  <p:childTnLst>
                                    <p:set>
                                      <p:cBhvr>
                                        <p:cTn id="92" dur="1" fill="hold">
                                          <p:stCondLst>
                                            <p:cond delay="0"/>
                                          </p:stCondLst>
                                        </p:cTn>
                                        <p:tgtEl>
                                          <p:spTgt spid="42"/>
                                        </p:tgtEl>
                                        <p:attrNameLst>
                                          <p:attrName>style.visibility</p:attrName>
                                        </p:attrNameLst>
                                      </p:cBhvr>
                                      <p:to>
                                        <p:strVal val="visible"/>
                                      </p:to>
                                    </p:set>
                                    <p:animEffect transition="in" filter="fade">
                                      <p:cBhvr>
                                        <p:cTn id="93" dur="500"/>
                                        <p:tgtEl>
                                          <p:spTgt spid="42"/>
                                        </p:tgtEl>
                                      </p:cBhvr>
                                    </p:animEffect>
                                  </p:childTnLst>
                                </p:cTn>
                              </p:par>
                              <p:par>
                                <p:cTn id="94" presetID="10" presetClass="entr" presetSubtype="0" fill="hold" nodeType="withEffect">
                                  <p:stCondLst>
                                    <p:cond delay="0"/>
                                  </p:stCondLst>
                                  <p:childTnLst>
                                    <p:set>
                                      <p:cBhvr>
                                        <p:cTn id="95" dur="1" fill="hold">
                                          <p:stCondLst>
                                            <p:cond delay="0"/>
                                          </p:stCondLst>
                                        </p:cTn>
                                        <p:tgtEl>
                                          <p:spTgt spid="18"/>
                                        </p:tgtEl>
                                        <p:attrNameLst>
                                          <p:attrName>style.visibility</p:attrName>
                                        </p:attrNameLst>
                                      </p:cBhvr>
                                      <p:to>
                                        <p:strVal val="visible"/>
                                      </p:to>
                                    </p:set>
                                    <p:animEffect transition="in" filter="fade">
                                      <p:cBhvr>
                                        <p:cTn id="96" dur="500"/>
                                        <p:tgtEl>
                                          <p:spTgt spid="18"/>
                                        </p:tgtEl>
                                      </p:cBhvr>
                                    </p:animEffect>
                                  </p:childTnLst>
                                </p:cTn>
                              </p:par>
                              <p:par>
                                <p:cTn id="97" presetID="10" presetClass="entr" presetSubtype="0" fill="hold" nodeType="with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fade">
                                      <p:cBhvr>
                                        <p:cTn id="99" dur="500"/>
                                        <p:tgtEl>
                                          <p:spTgt spid="44"/>
                                        </p:tgtEl>
                                      </p:cBhvr>
                                    </p:animEffect>
                                  </p:childTnLst>
                                </p:cTn>
                              </p:par>
                              <p:par>
                                <p:cTn id="100" presetID="10" presetClass="entr" presetSubtype="0" fill="hold" nodeType="withEffect">
                                  <p:stCondLst>
                                    <p:cond delay="0"/>
                                  </p:stCondLst>
                                  <p:childTnLst>
                                    <p:set>
                                      <p:cBhvr>
                                        <p:cTn id="101" dur="1" fill="hold">
                                          <p:stCondLst>
                                            <p:cond delay="0"/>
                                          </p:stCondLst>
                                        </p:cTn>
                                        <p:tgtEl>
                                          <p:spTgt spid="45"/>
                                        </p:tgtEl>
                                        <p:attrNameLst>
                                          <p:attrName>style.visibility</p:attrName>
                                        </p:attrNameLst>
                                      </p:cBhvr>
                                      <p:to>
                                        <p:strVal val="visible"/>
                                      </p:to>
                                    </p:set>
                                    <p:animEffect transition="in" filter="fade">
                                      <p:cBhvr>
                                        <p:cTn id="102" dur="500"/>
                                        <p:tgtEl>
                                          <p:spTgt spid="45"/>
                                        </p:tgtEl>
                                      </p:cBhvr>
                                    </p:animEffect>
                                  </p:childTnLst>
                                </p:cTn>
                              </p:par>
                              <p:par>
                                <p:cTn id="103" presetID="10" presetClass="entr" presetSubtype="0" fill="hold" nodeType="withEffect">
                                  <p:stCondLst>
                                    <p:cond delay="0"/>
                                  </p:stCondLst>
                                  <p:childTnLst>
                                    <p:set>
                                      <p:cBhvr>
                                        <p:cTn id="104" dur="1" fill="hold">
                                          <p:stCondLst>
                                            <p:cond delay="0"/>
                                          </p:stCondLst>
                                        </p:cTn>
                                        <p:tgtEl>
                                          <p:spTgt spid="48"/>
                                        </p:tgtEl>
                                        <p:attrNameLst>
                                          <p:attrName>style.visibility</p:attrName>
                                        </p:attrNameLst>
                                      </p:cBhvr>
                                      <p:to>
                                        <p:strVal val="visible"/>
                                      </p:to>
                                    </p:set>
                                    <p:animEffect transition="in" filter="fade">
                                      <p:cBhvr>
                                        <p:cTn id="105" dur="500"/>
                                        <p:tgtEl>
                                          <p:spTgt spid="48"/>
                                        </p:tgtEl>
                                      </p:cBhvr>
                                    </p:animEffect>
                                  </p:childTnLst>
                                </p:cTn>
                              </p:par>
                              <p:par>
                                <p:cTn id="106" presetID="10" presetClass="entr" presetSubtype="0" fill="hold" nodeType="withEffect">
                                  <p:stCondLst>
                                    <p:cond delay="0"/>
                                  </p:stCondLst>
                                  <p:childTnLst>
                                    <p:set>
                                      <p:cBhvr>
                                        <p:cTn id="107" dur="1" fill="hold">
                                          <p:stCondLst>
                                            <p:cond delay="0"/>
                                          </p:stCondLst>
                                        </p:cTn>
                                        <p:tgtEl>
                                          <p:spTgt spid="49"/>
                                        </p:tgtEl>
                                        <p:attrNameLst>
                                          <p:attrName>style.visibility</p:attrName>
                                        </p:attrNameLst>
                                      </p:cBhvr>
                                      <p:to>
                                        <p:strVal val="visible"/>
                                      </p:to>
                                    </p:set>
                                    <p:animEffect transition="in" filter="fade">
                                      <p:cBhvr>
                                        <p:cTn id="108" dur="500"/>
                                        <p:tgtEl>
                                          <p:spTgt spid="49"/>
                                        </p:tgtEl>
                                      </p:cBhvr>
                                    </p:animEffect>
                                  </p:childTnLst>
                                </p:cTn>
                              </p:par>
                              <p:par>
                                <p:cTn id="109" presetID="10" presetClass="entr" presetSubtype="0" fill="hold" nodeType="withEffect">
                                  <p:stCondLst>
                                    <p:cond delay="0"/>
                                  </p:stCondLst>
                                  <p:childTnLst>
                                    <p:set>
                                      <p:cBhvr>
                                        <p:cTn id="110" dur="1" fill="hold">
                                          <p:stCondLst>
                                            <p:cond delay="0"/>
                                          </p:stCondLst>
                                        </p:cTn>
                                        <p:tgtEl>
                                          <p:spTgt spid="46"/>
                                        </p:tgtEl>
                                        <p:attrNameLst>
                                          <p:attrName>style.visibility</p:attrName>
                                        </p:attrNameLst>
                                      </p:cBhvr>
                                      <p:to>
                                        <p:strVal val="visible"/>
                                      </p:to>
                                    </p:set>
                                    <p:animEffect transition="in" filter="fade">
                                      <p:cBhvr>
                                        <p:cTn id="111" dur="500"/>
                                        <p:tgtEl>
                                          <p:spTgt spid="46"/>
                                        </p:tgtEl>
                                      </p:cBhvr>
                                    </p:animEffect>
                                  </p:childTnLst>
                                </p:cTn>
                              </p:par>
                              <p:par>
                                <p:cTn id="112" presetID="10" presetClass="entr" presetSubtype="0" fill="hold" nodeType="withEffect">
                                  <p:stCondLst>
                                    <p:cond delay="0"/>
                                  </p:stCondLst>
                                  <p:childTnLst>
                                    <p:set>
                                      <p:cBhvr>
                                        <p:cTn id="113" dur="1" fill="hold">
                                          <p:stCondLst>
                                            <p:cond delay="0"/>
                                          </p:stCondLst>
                                        </p:cTn>
                                        <p:tgtEl>
                                          <p:spTgt spid="47"/>
                                        </p:tgtEl>
                                        <p:attrNameLst>
                                          <p:attrName>style.visibility</p:attrName>
                                        </p:attrNameLst>
                                      </p:cBhvr>
                                      <p:to>
                                        <p:strVal val="visible"/>
                                      </p:to>
                                    </p:set>
                                    <p:animEffect transition="in" filter="fade">
                                      <p:cBhvr>
                                        <p:cTn id="114" dur="500"/>
                                        <p:tgtEl>
                                          <p:spTgt spid="47"/>
                                        </p:tgtEl>
                                      </p:cBhvr>
                                    </p:animEffect>
                                  </p:childTnLst>
                                </p:cTn>
                              </p:par>
                            </p:childTnLst>
                          </p:cTn>
                        </p:par>
                        <p:par>
                          <p:cTn id="115" fill="hold">
                            <p:stCondLst>
                              <p:cond delay="3500"/>
                            </p:stCondLst>
                            <p:childTnLst>
                              <p:par>
                                <p:cTn id="116" presetID="10" presetClass="entr" presetSubtype="0" fill="hold" nodeType="afterEffect">
                                  <p:stCondLst>
                                    <p:cond delay="0"/>
                                  </p:stCondLst>
                                  <p:childTnLst>
                                    <p:set>
                                      <p:cBhvr>
                                        <p:cTn id="117" dur="1" fill="hold">
                                          <p:stCondLst>
                                            <p:cond delay="0"/>
                                          </p:stCondLst>
                                        </p:cTn>
                                        <p:tgtEl>
                                          <p:spTgt spid="60"/>
                                        </p:tgtEl>
                                        <p:attrNameLst>
                                          <p:attrName>style.visibility</p:attrName>
                                        </p:attrNameLst>
                                      </p:cBhvr>
                                      <p:to>
                                        <p:strVal val="visible"/>
                                      </p:to>
                                    </p:set>
                                    <p:animEffect transition="in" filter="fade">
                                      <p:cBhvr>
                                        <p:cTn id="118" dur="500"/>
                                        <p:tgtEl>
                                          <p:spTgt spid="60"/>
                                        </p:tgtEl>
                                      </p:cBhvr>
                                    </p:animEffect>
                                  </p:childTnLst>
                                </p:cTn>
                              </p:par>
                              <p:par>
                                <p:cTn id="119" presetID="10" presetClass="entr" presetSubtype="0" fill="hold" nodeType="withEffect">
                                  <p:stCondLst>
                                    <p:cond delay="0"/>
                                  </p:stCondLst>
                                  <p:childTnLst>
                                    <p:set>
                                      <p:cBhvr>
                                        <p:cTn id="120" dur="1" fill="hold">
                                          <p:stCondLst>
                                            <p:cond delay="0"/>
                                          </p:stCondLst>
                                        </p:cTn>
                                        <p:tgtEl>
                                          <p:spTgt spid="59"/>
                                        </p:tgtEl>
                                        <p:attrNameLst>
                                          <p:attrName>style.visibility</p:attrName>
                                        </p:attrNameLst>
                                      </p:cBhvr>
                                      <p:to>
                                        <p:strVal val="visible"/>
                                      </p:to>
                                    </p:set>
                                    <p:animEffect transition="in" filter="fade">
                                      <p:cBhvr>
                                        <p:cTn id="121" dur="500"/>
                                        <p:tgtEl>
                                          <p:spTgt spid="59"/>
                                        </p:tgtEl>
                                      </p:cBhvr>
                                    </p:animEffect>
                                  </p:childTnLst>
                                </p:cTn>
                              </p:par>
                              <p:par>
                                <p:cTn id="122" presetID="10" presetClass="entr" presetSubtype="0" fill="hold" nodeType="withEffect">
                                  <p:stCondLst>
                                    <p:cond delay="0"/>
                                  </p:stCondLst>
                                  <p:childTnLst>
                                    <p:set>
                                      <p:cBhvr>
                                        <p:cTn id="123" dur="1" fill="hold">
                                          <p:stCondLst>
                                            <p:cond delay="0"/>
                                          </p:stCondLst>
                                        </p:cTn>
                                        <p:tgtEl>
                                          <p:spTgt spid="58"/>
                                        </p:tgtEl>
                                        <p:attrNameLst>
                                          <p:attrName>style.visibility</p:attrName>
                                        </p:attrNameLst>
                                      </p:cBhvr>
                                      <p:to>
                                        <p:strVal val="visible"/>
                                      </p:to>
                                    </p:set>
                                    <p:animEffect transition="in" filter="fade">
                                      <p:cBhvr>
                                        <p:cTn id="124" dur="500"/>
                                        <p:tgtEl>
                                          <p:spTgt spid="58"/>
                                        </p:tgtEl>
                                      </p:cBhvr>
                                    </p:animEffect>
                                  </p:childTnLst>
                                </p:cTn>
                              </p:par>
                            </p:childTnLst>
                          </p:cTn>
                        </p:par>
                      </p:childTnLst>
                    </p:cTn>
                  </p:par>
                  <p:par>
                    <p:cTn id="125" fill="hold">
                      <p:stCondLst>
                        <p:cond delay="indefinite"/>
                      </p:stCondLst>
                      <p:childTnLst>
                        <p:par>
                          <p:cTn id="126" fill="hold">
                            <p:stCondLst>
                              <p:cond delay="0"/>
                            </p:stCondLst>
                            <p:childTnLst>
                              <p:par>
                                <p:cTn id="127" presetID="53" presetClass="entr" presetSubtype="16" fill="hold" nodeType="clickEffect">
                                  <p:stCondLst>
                                    <p:cond delay="0"/>
                                  </p:stCondLst>
                                  <p:childTnLst>
                                    <p:set>
                                      <p:cBhvr>
                                        <p:cTn id="128" dur="1" fill="hold">
                                          <p:stCondLst>
                                            <p:cond delay="0"/>
                                          </p:stCondLst>
                                        </p:cTn>
                                        <p:tgtEl>
                                          <p:spTgt spid="68"/>
                                        </p:tgtEl>
                                        <p:attrNameLst>
                                          <p:attrName>style.visibility</p:attrName>
                                        </p:attrNameLst>
                                      </p:cBhvr>
                                      <p:to>
                                        <p:strVal val="visible"/>
                                      </p:to>
                                    </p:set>
                                    <p:anim calcmode="lin" valueType="num">
                                      <p:cBhvr>
                                        <p:cTn id="129" dur="500" fill="hold"/>
                                        <p:tgtEl>
                                          <p:spTgt spid="68"/>
                                        </p:tgtEl>
                                        <p:attrNameLst>
                                          <p:attrName>ppt_w</p:attrName>
                                        </p:attrNameLst>
                                      </p:cBhvr>
                                      <p:tavLst>
                                        <p:tav tm="0">
                                          <p:val>
                                            <p:fltVal val="0"/>
                                          </p:val>
                                        </p:tav>
                                        <p:tav tm="100000">
                                          <p:val>
                                            <p:strVal val="#ppt_w"/>
                                          </p:val>
                                        </p:tav>
                                      </p:tavLst>
                                    </p:anim>
                                    <p:anim calcmode="lin" valueType="num">
                                      <p:cBhvr>
                                        <p:cTn id="130" dur="500" fill="hold"/>
                                        <p:tgtEl>
                                          <p:spTgt spid="68"/>
                                        </p:tgtEl>
                                        <p:attrNameLst>
                                          <p:attrName>ppt_h</p:attrName>
                                        </p:attrNameLst>
                                      </p:cBhvr>
                                      <p:tavLst>
                                        <p:tav tm="0">
                                          <p:val>
                                            <p:fltVal val="0"/>
                                          </p:val>
                                        </p:tav>
                                        <p:tav tm="100000">
                                          <p:val>
                                            <p:strVal val="#ppt_h"/>
                                          </p:val>
                                        </p:tav>
                                      </p:tavLst>
                                    </p:anim>
                                    <p:animEffect transition="in" filter="fade">
                                      <p:cBhvr>
                                        <p:cTn id="131" dur="500"/>
                                        <p:tgtEl>
                                          <p:spTgt spid="68"/>
                                        </p:tgtEl>
                                      </p:cBhvr>
                                    </p:animEffect>
                                  </p:childTnLst>
                                </p:cTn>
                              </p:par>
                            </p:childTnLst>
                          </p:cTn>
                        </p:par>
                        <p:par>
                          <p:cTn id="132" fill="hold">
                            <p:stCondLst>
                              <p:cond delay="500"/>
                            </p:stCondLst>
                            <p:childTnLst>
                              <p:par>
                                <p:cTn id="133" presetID="1" presetClass="exit" presetSubtype="0" fill="hold" grpId="0" nodeType="afterEffect">
                                  <p:stCondLst>
                                    <p:cond delay="0"/>
                                  </p:stCondLst>
                                  <p:childTnLst>
                                    <p:set>
                                      <p:cBhvr>
                                        <p:cTn id="134" dur="1" fill="hold">
                                          <p:stCondLst>
                                            <p:cond delay="0"/>
                                          </p:stCondLst>
                                        </p:cTn>
                                        <p:tgtEl>
                                          <p:spTgt spid="2"/>
                                        </p:tgtEl>
                                        <p:attrNameLst>
                                          <p:attrName>style.visibility</p:attrName>
                                        </p:attrNameLst>
                                      </p:cBhvr>
                                      <p:to>
                                        <p:strVal val="hidden"/>
                                      </p:to>
                                    </p:set>
                                  </p:childTnLst>
                                </p:cTn>
                              </p:par>
                            </p:childTnLst>
                          </p:cTn>
                        </p:par>
                        <p:par>
                          <p:cTn id="135" fill="hold">
                            <p:stCondLst>
                              <p:cond delay="500"/>
                            </p:stCondLst>
                            <p:childTnLst>
                              <p:par>
                                <p:cTn id="136" presetID="1" presetClass="entr" presetSubtype="0" fill="hold" grpId="0" nodeType="afterEffect">
                                  <p:stCondLst>
                                    <p:cond delay="0"/>
                                  </p:stCondLst>
                                  <p:childTnLst>
                                    <p:set>
                                      <p:cBhvr>
                                        <p:cTn id="137"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5CE324-3B35-433F-B3B2-27BB9B27947E}"/>
              </a:ext>
            </a:extLst>
          </p:cNvPr>
          <p:cNvSpPr/>
          <p:nvPr/>
        </p:nvSpPr>
        <p:spPr>
          <a:xfrm>
            <a:off x="0" y="0"/>
            <a:ext cx="12192000" cy="1389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F80E958-0B87-4642-9B2C-1F340D5D021D}"/>
              </a:ext>
            </a:extLst>
          </p:cNvPr>
          <p:cNvSpPr>
            <a:spLocks noGrp="1"/>
          </p:cNvSpPr>
          <p:nvPr>
            <p:ph type="title"/>
          </p:nvPr>
        </p:nvSpPr>
        <p:spPr>
          <a:xfrm>
            <a:off x="560836" y="0"/>
            <a:ext cx="10792963" cy="1389179"/>
          </a:xfrm>
        </p:spPr>
        <p:txBody>
          <a:bodyPr>
            <a:normAutofit/>
          </a:bodyPr>
          <a:lstStyle/>
          <a:p>
            <a:r>
              <a:rPr lang="en-US" dirty="0">
                <a:solidFill>
                  <a:schemeClr val="bg1"/>
                </a:solidFill>
              </a:rPr>
              <a:t>Architecture: Immutable Infrastructure CI/CD using Jenkins and Terraform on Azure Virtual</a:t>
            </a:r>
          </a:p>
        </p:txBody>
      </p:sp>
      <p:pic>
        <p:nvPicPr>
          <p:cNvPr id="4" name="Picture 3">
            <a:extLst>
              <a:ext uri="{FF2B5EF4-FFF2-40B4-BE49-F238E27FC236}">
                <a16:creationId xmlns:a16="http://schemas.microsoft.com/office/drawing/2014/main" id="{86604EDF-7362-49C1-A8A3-9C1D1D797687}"/>
              </a:ext>
            </a:extLst>
          </p:cNvPr>
          <p:cNvPicPr>
            <a:picLocks noChangeAspect="1"/>
          </p:cNvPicPr>
          <p:nvPr/>
        </p:nvPicPr>
        <p:blipFill>
          <a:blip r:embed="rId2"/>
          <a:stretch>
            <a:fillRect/>
          </a:stretch>
        </p:blipFill>
        <p:spPr>
          <a:xfrm>
            <a:off x="1659596" y="1415212"/>
            <a:ext cx="8595441" cy="5442788"/>
          </a:xfrm>
          <a:prstGeom prst="rect">
            <a:avLst/>
          </a:prstGeom>
        </p:spPr>
      </p:pic>
    </p:spTree>
    <p:extLst>
      <p:ext uri="{BB962C8B-B14F-4D97-AF65-F5344CB8AC3E}">
        <p14:creationId xmlns:p14="http://schemas.microsoft.com/office/powerpoint/2010/main" val="31456794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5CE324-3B35-433F-B3B2-27BB9B27947E}"/>
              </a:ext>
            </a:extLst>
          </p:cNvPr>
          <p:cNvSpPr/>
          <p:nvPr/>
        </p:nvSpPr>
        <p:spPr>
          <a:xfrm>
            <a:off x="0" y="0"/>
            <a:ext cx="12192000" cy="1389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F80E958-0B87-4642-9B2C-1F340D5D021D}"/>
              </a:ext>
            </a:extLst>
          </p:cNvPr>
          <p:cNvSpPr>
            <a:spLocks noGrp="1"/>
          </p:cNvSpPr>
          <p:nvPr>
            <p:ph type="title"/>
          </p:nvPr>
        </p:nvSpPr>
        <p:spPr>
          <a:xfrm>
            <a:off x="560836" y="0"/>
            <a:ext cx="10792963" cy="1389179"/>
          </a:xfrm>
        </p:spPr>
        <p:txBody>
          <a:bodyPr>
            <a:normAutofit fontScale="90000"/>
          </a:bodyPr>
          <a:lstStyle/>
          <a:p>
            <a:r>
              <a:rPr lang="en-US" dirty="0">
                <a:solidFill>
                  <a:schemeClr val="bg1"/>
                </a:solidFill>
              </a:rPr>
              <a:t>Architecture: Continuous integration and deployment (CI/CD) for containers with open-source software (OSS)</a:t>
            </a:r>
          </a:p>
        </p:txBody>
      </p:sp>
      <p:pic>
        <p:nvPicPr>
          <p:cNvPr id="4" name="Picture 3">
            <a:extLst>
              <a:ext uri="{FF2B5EF4-FFF2-40B4-BE49-F238E27FC236}">
                <a16:creationId xmlns:a16="http://schemas.microsoft.com/office/drawing/2014/main" id="{7C11C880-5538-40E1-9D03-91B9A666B1ED}"/>
              </a:ext>
            </a:extLst>
          </p:cNvPr>
          <p:cNvPicPr>
            <a:picLocks noChangeAspect="1"/>
          </p:cNvPicPr>
          <p:nvPr/>
        </p:nvPicPr>
        <p:blipFill>
          <a:blip r:embed="rId2"/>
          <a:stretch>
            <a:fillRect/>
          </a:stretch>
        </p:blipFill>
        <p:spPr>
          <a:xfrm>
            <a:off x="324381" y="2845428"/>
            <a:ext cx="11296020" cy="1747591"/>
          </a:xfrm>
          <a:prstGeom prst="rect">
            <a:avLst/>
          </a:prstGeom>
        </p:spPr>
      </p:pic>
    </p:spTree>
    <p:extLst>
      <p:ext uri="{BB962C8B-B14F-4D97-AF65-F5344CB8AC3E}">
        <p14:creationId xmlns:p14="http://schemas.microsoft.com/office/powerpoint/2010/main" val="8241988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5CE324-3B35-433F-B3B2-27BB9B27947E}"/>
              </a:ext>
            </a:extLst>
          </p:cNvPr>
          <p:cNvSpPr/>
          <p:nvPr/>
        </p:nvSpPr>
        <p:spPr>
          <a:xfrm>
            <a:off x="0" y="0"/>
            <a:ext cx="12192000" cy="1389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F80E958-0B87-4642-9B2C-1F340D5D021D}"/>
              </a:ext>
            </a:extLst>
          </p:cNvPr>
          <p:cNvSpPr>
            <a:spLocks noGrp="1"/>
          </p:cNvSpPr>
          <p:nvPr>
            <p:ph type="title"/>
          </p:nvPr>
        </p:nvSpPr>
        <p:spPr>
          <a:xfrm>
            <a:off x="560836" y="0"/>
            <a:ext cx="10792963" cy="1389179"/>
          </a:xfrm>
        </p:spPr>
        <p:txBody>
          <a:bodyPr>
            <a:normAutofit/>
          </a:bodyPr>
          <a:lstStyle/>
          <a:p>
            <a:r>
              <a:rPr lang="en-US" dirty="0">
                <a:solidFill>
                  <a:schemeClr val="bg1"/>
                </a:solidFill>
              </a:rPr>
              <a:t>Architecture: Container CI/CD using Jenkins and Kubernetes on Azure Container Service (AKS)</a:t>
            </a:r>
          </a:p>
        </p:txBody>
      </p:sp>
      <p:pic>
        <p:nvPicPr>
          <p:cNvPr id="2" name="Picture 1">
            <a:extLst>
              <a:ext uri="{FF2B5EF4-FFF2-40B4-BE49-F238E27FC236}">
                <a16:creationId xmlns:a16="http://schemas.microsoft.com/office/drawing/2014/main" id="{FEF2D335-3394-4AB5-AAAA-FA87B516D369}"/>
              </a:ext>
            </a:extLst>
          </p:cNvPr>
          <p:cNvPicPr>
            <a:picLocks noChangeAspect="1"/>
          </p:cNvPicPr>
          <p:nvPr/>
        </p:nvPicPr>
        <p:blipFill>
          <a:blip r:embed="rId2"/>
          <a:stretch>
            <a:fillRect/>
          </a:stretch>
        </p:blipFill>
        <p:spPr>
          <a:xfrm>
            <a:off x="1797445" y="1389179"/>
            <a:ext cx="8597109" cy="5468821"/>
          </a:xfrm>
          <a:prstGeom prst="rect">
            <a:avLst/>
          </a:prstGeom>
        </p:spPr>
      </p:pic>
    </p:spTree>
    <p:extLst>
      <p:ext uri="{BB962C8B-B14F-4D97-AF65-F5344CB8AC3E}">
        <p14:creationId xmlns:p14="http://schemas.microsoft.com/office/powerpoint/2010/main" val="31647498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bwMode="auto">
          <a:xfrm>
            <a:off x="4752347" y="1774275"/>
            <a:ext cx="2676445" cy="42542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3" name="Rectangle 22"/>
          <p:cNvSpPr/>
          <p:nvPr/>
        </p:nvSpPr>
        <p:spPr bwMode="auto">
          <a:xfrm>
            <a:off x="4752347" y="2192375"/>
            <a:ext cx="2676445" cy="425424"/>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4" name="Rectangle 23"/>
          <p:cNvSpPr/>
          <p:nvPr/>
        </p:nvSpPr>
        <p:spPr bwMode="auto">
          <a:xfrm>
            <a:off x="4752347" y="2610476"/>
            <a:ext cx="2676445" cy="42542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5" name="Rectangle 24"/>
          <p:cNvSpPr/>
          <p:nvPr/>
        </p:nvSpPr>
        <p:spPr bwMode="auto">
          <a:xfrm>
            <a:off x="4752347" y="3028577"/>
            <a:ext cx="2676445" cy="425424"/>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6" name="Rectangle 25"/>
          <p:cNvSpPr/>
          <p:nvPr/>
        </p:nvSpPr>
        <p:spPr bwMode="auto">
          <a:xfrm>
            <a:off x="4752347" y="3446678"/>
            <a:ext cx="2676445" cy="42542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7" name="Rectangle 26"/>
          <p:cNvSpPr/>
          <p:nvPr/>
        </p:nvSpPr>
        <p:spPr bwMode="auto">
          <a:xfrm>
            <a:off x="4752347" y="3864778"/>
            <a:ext cx="2676445" cy="425424"/>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8" name="Rectangle 27"/>
          <p:cNvSpPr/>
          <p:nvPr/>
        </p:nvSpPr>
        <p:spPr bwMode="auto">
          <a:xfrm>
            <a:off x="4752347" y="4282879"/>
            <a:ext cx="2676445" cy="42542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9" name="Rectangle 28"/>
          <p:cNvSpPr/>
          <p:nvPr/>
        </p:nvSpPr>
        <p:spPr bwMode="auto">
          <a:xfrm>
            <a:off x="4752347" y="4700979"/>
            <a:ext cx="2676445" cy="425424"/>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0" name="Rectangle 29"/>
          <p:cNvSpPr/>
          <p:nvPr/>
        </p:nvSpPr>
        <p:spPr bwMode="auto">
          <a:xfrm>
            <a:off x="4764796" y="5119081"/>
            <a:ext cx="2663996" cy="42542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1" name="Rectangle 30"/>
          <p:cNvSpPr/>
          <p:nvPr/>
        </p:nvSpPr>
        <p:spPr bwMode="auto">
          <a:xfrm>
            <a:off x="4752347" y="5537181"/>
            <a:ext cx="2676445" cy="425424"/>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2" name="Rectangle 31"/>
          <p:cNvSpPr/>
          <p:nvPr/>
        </p:nvSpPr>
        <p:spPr bwMode="auto">
          <a:xfrm>
            <a:off x="4752347" y="5955279"/>
            <a:ext cx="2676445" cy="42542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3" name="TextBox 32"/>
          <p:cNvSpPr txBox="1"/>
          <p:nvPr/>
        </p:nvSpPr>
        <p:spPr>
          <a:xfrm>
            <a:off x="5099710" y="1851229"/>
            <a:ext cx="2037750" cy="271549"/>
          </a:xfrm>
          <a:prstGeom prst="rect">
            <a:avLst/>
          </a:prstGeom>
          <a:noFill/>
        </p:spPr>
        <p:txBody>
          <a:bodyPr wrap="square" lIns="0" tIns="0" rIns="0" bIns="0" rtlCol="0">
            <a:spAutoFit/>
          </a:bodyPr>
          <a:lstStyle/>
          <a:p>
            <a:pPr algn="ctr" defTabSz="1242683">
              <a:lnSpc>
                <a:spcPct val="90000"/>
              </a:lnSpc>
              <a:defRPr/>
            </a:pPr>
            <a:r>
              <a:rPr lang="en-US" sz="1961" dirty="0">
                <a:gradFill>
                  <a:gsLst>
                    <a:gs pos="0">
                      <a:srgbClr val="404040">
                        <a:lumMod val="50000"/>
                      </a:srgbClr>
                    </a:gs>
                    <a:gs pos="100000">
                      <a:srgbClr val="404040">
                        <a:lumMod val="50000"/>
                      </a:srgbClr>
                    </a:gs>
                  </a:gsLst>
                  <a:lin ang="5400000" scaled="1"/>
                </a:gradFill>
                <a:latin typeface="Calibri" panose="020F0502020204030204"/>
                <a:cs typeface="Segoe UI" panose="020B0502040204020203" pitchFamily="34" charset="0"/>
              </a:rPr>
              <a:t>Source control</a:t>
            </a:r>
          </a:p>
        </p:txBody>
      </p:sp>
      <p:sp>
        <p:nvSpPr>
          <p:cNvPr id="34" name="TextBox 33"/>
          <p:cNvSpPr txBox="1"/>
          <p:nvPr/>
        </p:nvSpPr>
        <p:spPr>
          <a:xfrm>
            <a:off x="5099710" y="2269330"/>
            <a:ext cx="2037750" cy="27154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961"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Agile planning</a:t>
            </a:r>
          </a:p>
        </p:txBody>
      </p:sp>
      <p:sp>
        <p:nvSpPr>
          <p:cNvPr id="35" name="TextBox 34"/>
          <p:cNvSpPr txBox="1"/>
          <p:nvPr/>
        </p:nvSpPr>
        <p:spPr>
          <a:xfrm>
            <a:off x="4823827" y="2687430"/>
            <a:ext cx="2589513" cy="27154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961"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Test case management</a:t>
            </a:r>
          </a:p>
        </p:txBody>
      </p:sp>
      <p:sp>
        <p:nvSpPr>
          <p:cNvPr id="36" name="TextBox 35"/>
          <p:cNvSpPr txBox="1"/>
          <p:nvPr/>
        </p:nvSpPr>
        <p:spPr>
          <a:xfrm>
            <a:off x="4850837" y="3105531"/>
            <a:ext cx="2659697" cy="27154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961"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Build automation</a:t>
            </a:r>
          </a:p>
        </p:txBody>
      </p:sp>
      <p:sp>
        <p:nvSpPr>
          <p:cNvPr id="41" name="TextBox 40"/>
          <p:cNvSpPr txBox="1"/>
          <p:nvPr/>
        </p:nvSpPr>
        <p:spPr>
          <a:xfrm>
            <a:off x="4710798" y="3523631"/>
            <a:ext cx="2740883" cy="25801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863"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Continuous deployment</a:t>
            </a:r>
          </a:p>
        </p:txBody>
      </p:sp>
      <p:sp>
        <p:nvSpPr>
          <p:cNvPr id="42" name="TextBox 41"/>
          <p:cNvSpPr txBox="1"/>
          <p:nvPr/>
        </p:nvSpPr>
        <p:spPr>
          <a:xfrm>
            <a:off x="4823827" y="3941733"/>
            <a:ext cx="2589513" cy="27154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961"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Release management</a:t>
            </a:r>
          </a:p>
        </p:txBody>
      </p:sp>
      <p:sp>
        <p:nvSpPr>
          <p:cNvPr id="43" name="TextBox 42"/>
          <p:cNvSpPr txBox="1"/>
          <p:nvPr/>
        </p:nvSpPr>
        <p:spPr>
          <a:xfrm>
            <a:off x="5099710" y="4359833"/>
            <a:ext cx="2037750" cy="27154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961"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Load testing</a:t>
            </a:r>
          </a:p>
        </p:txBody>
      </p:sp>
      <p:sp>
        <p:nvSpPr>
          <p:cNvPr id="47" name="TextBox 46"/>
          <p:cNvSpPr txBox="1"/>
          <p:nvPr/>
        </p:nvSpPr>
        <p:spPr>
          <a:xfrm>
            <a:off x="5099710" y="6032233"/>
            <a:ext cx="2037750" cy="27154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961"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Lab management</a:t>
            </a:r>
          </a:p>
        </p:txBody>
      </p:sp>
      <p:sp>
        <p:nvSpPr>
          <p:cNvPr id="4" name="Title 3"/>
          <p:cNvSpPr>
            <a:spLocks noGrp="1"/>
          </p:cNvSpPr>
          <p:nvPr>
            <p:ph type="title"/>
          </p:nvPr>
        </p:nvSpPr>
        <p:spPr/>
        <p:txBody>
          <a:bodyPr/>
          <a:lstStyle/>
          <a:p>
            <a:r>
              <a:rPr lang="en-US" dirty="0"/>
              <a:t>Microsoft’s solution</a:t>
            </a:r>
          </a:p>
        </p:txBody>
      </p:sp>
      <p:grpSp>
        <p:nvGrpSpPr>
          <p:cNvPr id="8" name="Group 7"/>
          <p:cNvGrpSpPr/>
          <p:nvPr/>
        </p:nvGrpSpPr>
        <p:grpSpPr>
          <a:xfrm>
            <a:off x="3422744" y="1394534"/>
            <a:ext cx="5338602" cy="5340440"/>
            <a:chOff x="4044950" y="1273175"/>
            <a:chExt cx="4610100" cy="4611688"/>
          </a:xfrm>
        </p:grpSpPr>
        <p:sp>
          <p:nvSpPr>
            <p:cNvPr id="53" name="Freeform 7"/>
            <p:cNvSpPr>
              <a:spLocks/>
            </p:cNvSpPr>
            <p:nvPr/>
          </p:nvSpPr>
          <p:spPr bwMode="auto">
            <a:xfrm>
              <a:off x="4044950" y="1273175"/>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defRPr/>
              </a:pPr>
              <a:endParaRPr lang="en-US" sz="1765">
                <a:solidFill>
                  <a:srgbClr val="404040"/>
                </a:solidFill>
                <a:latin typeface="Calibri" panose="020F0502020204030204"/>
              </a:endParaRPr>
            </a:p>
          </p:txBody>
        </p:sp>
        <p:sp>
          <p:nvSpPr>
            <p:cNvPr id="54" name="Freeform 8"/>
            <p:cNvSpPr>
              <a:spLocks/>
            </p:cNvSpPr>
            <p:nvPr/>
          </p:nvSpPr>
          <p:spPr bwMode="auto">
            <a:xfrm>
              <a:off x="4044950" y="1273175"/>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mc="http://schemas.openxmlformats.org/markup-compatibility/2006" xmlns:p14="http://schemas.microsoft.com/office/powerpoint/2010/main" xmlns="">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defRPr/>
              </a:pPr>
              <a:endParaRPr lang="en-US" sz="1765">
                <a:solidFill>
                  <a:srgbClr val="404040"/>
                </a:solidFill>
                <a:latin typeface="Calibri" panose="020F0502020204030204"/>
              </a:endParaRPr>
            </a:p>
          </p:txBody>
        </p:sp>
        <p:sp>
          <p:nvSpPr>
            <p:cNvPr id="55" name="Freeform 9"/>
            <p:cNvSpPr>
              <a:spLocks/>
            </p:cNvSpPr>
            <p:nvPr/>
          </p:nvSpPr>
          <p:spPr bwMode="auto">
            <a:xfrm>
              <a:off x="4044950" y="3578225"/>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defRPr/>
              </a:pPr>
              <a:endParaRPr lang="en-US" sz="1765">
                <a:solidFill>
                  <a:srgbClr val="404040"/>
                </a:solidFill>
                <a:latin typeface="Calibri" panose="020F0502020204030204"/>
              </a:endParaRPr>
            </a:p>
          </p:txBody>
        </p:sp>
        <p:sp>
          <p:nvSpPr>
            <p:cNvPr id="56" name="Freeform 10"/>
            <p:cNvSpPr>
              <a:spLocks/>
            </p:cNvSpPr>
            <p:nvPr/>
          </p:nvSpPr>
          <p:spPr bwMode="auto">
            <a:xfrm>
              <a:off x="4044950" y="3578225"/>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mc="http://schemas.openxmlformats.org/markup-compatibility/2006" xmlns:p14="http://schemas.microsoft.com/office/powerpoint/2010/main" xmlns="">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defRPr/>
              </a:pPr>
              <a:endParaRPr lang="en-US" sz="1765">
                <a:solidFill>
                  <a:srgbClr val="404040"/>
                </a:solidFill>
                <a:latin typeface="Calibri" panose="020F0502020204030204"/>
              </a:endParaRPr>
            </a:p>
          </p:txBody>
        </p:sp>
        <p:sp>
          <p:nvSpPr>
            <p:cNvPr id="57" name="Freeform 11"/>
            <p:cNvSpPr>
              <a:spLocks/>
            </p:cNvSpPr>
            <p:nvPr/>
          </p:nvSpPr>
          <p:spPr bwMode="auto">
            <a:xfrm>
              <a:off x="6350000" y="3578225"/>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defRPr/>
              </a:pPr>
              <a:endParaRPr lang="en-US" sz="1765">
                <a:solidFill>
                  <a:srgbClr val="404040"/>
                </a:solidFill>
                <a:latin typeface="Calibri" panose="020F0502020204030204"/>
              </a:endParaRPr>
            </a:p>
          </p:txBody>
        </p:sp>
        <p:sp>
          <p:nvSpPr>
            <p:cNvPr id="58" name="Freeform 13"/>
            <p:cNvSpPr>
              <a:spLocks/>
            </p:cNvSpPr>
            <p:nvPr/>
          </p:nvSpPr>
          <p:spPr bwMode="auto">
            <a:xfrm>
              <a:off x="6350000" y="1273175"/>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defRPr/>
              </a:pPr>
              <a:endParaRPr lang="en-US" sz="1765">
                <a:solidFill>
                  <a:srgbClr val="404040"/>
                </a:solidFill>
                <a:latin typeface="Calibri" panose="020F0502020204030204"/>
              </a:endParaRPr>
            </a:p>
          </p:txBody>
        </p:sp>
        <p:sp>
          <p:nvSpPr>
            <p:cNvPr id="59" name="Freeform 14"/>
            <p:cNvSpPr>
              <a:spLocks/>
            </p:cNvSpPr>
            <p:nvPr/>
          </p:nvSpPr>
          <p:spPr bwMode="auto">
            <a:xfrm>
              <a:off x="6350000" y="1273175"/>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mc="http://schemas.openxmlformats.org/markup-compatibility/2006" xmlns:p14="http://schemas.microsoft.com/office/powerpoint/2010/main" xmlns="">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defRPr/>
              </a:pPr>
              <a:endParaRPr lang="en-US" sz="1765">
                <a:solidFill>
                  <a:srgbClr val="404040"/>
                </a:solidFill>
                <a:latin typeface="Calibri" panose="020F0502020204030204"/>
              </a:endParaRPr>
            </a:p>
          </p:txBody>
        </p:sp>
      </p:grpSp>
      <p:pic>
        <p:nvPicPr>
          <p:cNvPr id="2" name="Picture 1" descr="Stadium_v2-03.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2742" y="655955"/>
            <a:ext cx="4647295" cy="6936937"/>
          </a:xfrm>
          <a:prstGeom prst="rect">
            <a:avLst/>
          </a:prstGeom>
        </p:spPr>
      </p:pic>
      <p:pic>
        <p:nvPicPr>
          <p:cNvPr id="3" name="Picture 2" descr="Stadium_v2-04.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3665" y="823962"/>
            <a:ext cx="4636192" cy="6920362"/>
          </a:xfrm>
          <a:prstGeom prst="rect">
            <a:avLst/>
          </a:prstGeom>
        </p:spPr>
      </p:pic>
      <p:sp>
        <p:nvSpPr>
          <p:cNvPr id="84" name="Rectangle 83"/>
          <p:cNvSpPr/>
          <p:nvPr/>
        </p:nvSpPr>
        <p:spPr bwMode="auto">
          <a:xfrm>
            <a:off x="6340626" y="2328291"/>
            <a:ext cx="1583812" cy="671425"/>
          </a:xfrm>
          <a:prstGeom prst="rect">
            <a:avLst/>
          </a:prstGeom>
          <a:solidFill>
            <a:srgbClr val="56C1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83" name="TextBox 82"/>
          <p:cNvSpPr txBox="1"/>
          <p:nvPr/>
        </p:nvSpPr>
        <p:spPr>
          <a:xfrm>
            <a:off x="6167076" y="2382399"/>
            <a:ext cx="1942914" cy="561164"/>
          </a:xfrm>
          <a:prstGeom prst="rect">
            <a:avLst/>
          </a:prstGeom>
          <a:noFill/>
          <a:ln>
            <a:noFill/>
          </a:ln>
        </p:spPr>
        <p:txBody>
          <a:bodyPr wrap="square" lIns="179259" tIns="143407" rIns="179259" bIns="143407" rtlCol="0">
            <a:spAutoFit/>
          </a:bodyPr>
          <a:lstStyle/>
          <a:p>
            <a:pPr algn="ctr" defTabSz="914225">
              <a:lnSpc>
                <a:spcPct val="90000"/>
              </a:lnSpc>
              <a:spcAft>
                <a:spcPts val="588"/>
              </a:spcAft>
              <a:defRPr/>
            </a:pPr>
            <a:r>
              <a:rPr lang="en-US" sz="1961" dirty="0">
                <a:solidFill>
                  <a:prstClr val="white"/>
                </a:solidFill>
                <a:latin typeface="Calibri" panose="020F0502020204030204"/>
              </a:rPr>
              <a:t>Azure DevOps</a:t>
            </a:r>
          </a:p>
        </p:txBody>
      </p:sp>
      <p:sp>
        <p:nvSpPr>
          <p:cNvPr id="85" name="Rectangle 84"/>
          <p:cNvSpPr/>
          <p:nvPr/>
        </p:nvSpPr>
        <p:spPr bwMode="auto">
          <a:xfrm>
            <a:off x="4371194" y="2244880"/>
            <a:ext cx="1455279" cy="836201"/>
          </a:xfrm>
          <a:prstGeom prst="rect">
            <a:avLst/>
          </a:prstGeom>
          <a:solidFill>
            <a:srgbClr val="7631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86" name="TextBox 85"/>
          <p:cNvSpPr txBox="1"/>
          <p:nvPr/>
        </p:nvSpPr>
        <p:spPr>
          <a:xfrm>
            <a:off x="4172736" y="2088716"/>
            <a:ext cx="1942914" cy="832712"/>
          </a:xfrm>
          <a:prstGeom prst="rect">
            <a:avLst/>
          </a:prstGeom>
          <a:noFill/>
          <a:ln>
            <a:noFill/>
          </a:ln>
        </p:spPr>
        <p:txBody>
          <a:bodyPr wrap="square" lIns="179259" tIns="143407" rIns="179259" bIns="143407" rtlCol="0">
            <a:spAutoFit/>
          </a:bodyPr>
          <a:lstStyle/>
          <a:p>
            <a:pPr algn="ctr" defTabSz="914225">
              <a:lnSpc>
                <a:spcPct val="90000"/>
              </a:lnSpc>
              <a:spcAft>
                <a:spcPts val="588"/>
              </a:spcAft>
              <a:defRPr/>
            </a:pPr>
            <a:r>
              <a:rPr lang="en-US" sz="1961" dirty="0">
                <a:solidFill>
                  <a:prstClr val="white"/>
                </a:solidFill>
                <a:latin typeface="Calibri" panose="020F0502020204030204"/>
              </a:rPr>
              <a:t>Azure DevOps</a:t>
            </a:r>
            <a:br>
              <a:rPr lang="en-US" sz="1961" dirty="0">
                <a:solidFill>
                  <a:prstClr val="white"/>
                </a:solidFill>
                <a:latin typeface="Calibri" panose="020F0502020204030204"/>
              </a:rPr>
            </a:br>
            <a:r>
              <a:rPr lang="en-US" sz="1961" dirty="0">
                <a:solidFill>
                  <a:prstClr val="white"/>
                </a:solidFill>
                <a:latin typeface="Calibri" panose="020F0502020204030204"/>
              </a:rPr>
              <a:t>Server</a:t>
            </a:r>
          </a:p>
        </p:txBody>
      </p:sp>
      <p:pic>
        <p:nvPicPr>
          <p:cNvPr id="44" name="Graphic 43">
            <a:extLst>
              <a:ext uri="{FF2B5EF4-FFF2-40B4-BE49-F238E27FC236}">
                <a16:creationId xmlns:a16="http://schemas.microsoft.com/office/drawing/2014/main" id="{842E255F-A5B0-4FA7-8BE1-475DD0F232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31010" y="184972"/>
            <a:ext cx="1872398" cy="1061025"/>
          </a:xfrm>
          <a:prstGeom prst="rect">
            <a:avLst/>
          </a:prstGeom>
        </p:spPr>
      </p:pic>
      <p:sp>
        <p:nvSpPr>
          <p:cNvPr id="38" name="Rectangle 37"/>
          <p:cNvSpPr/>
          <p:nvPr/>
        </p:nvSpPr>
        <p:spPr bwMode="auto">
          <a:xfrm>
            <a:off x="7759403" y="3068911"/>
            <a:ext cx="652995" cy="617560"/>
          </a:xfrm>
          <a:prstGeom prst="rect">
            <a:avLst/>
          </a:prstGeom>
          <a:solidFill>
            <a:srgbClr val="56C1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5" name="Picture 4"/>
          <p:cNvPicPr>
            <a:picLocks noChangeAspect="1"/>
          </p:cNvPicPr>
          <p:nvPr/>
        </p:nvPicPr>
        <p:blipFill>
          <a:blip r:embed="rId7">
            <a:clrChange>
              <a:clrFrom>
                <a:srgbClr val="FFFFFF"/>
              </a:clrFrom>
              <a:clrTo>
                <a:srgbClr val="FFFFFF">
                  <a:alpha val="0"/>
                </a:srgbClr>
              </a:clrTo>
            </a:clrChange>
            <a:biLevel thresh="25000"/>
          </a:blip>
          <a:stretch>
            <a:fillRect/>
          </a:stretch>
        </p:blipFill>
        <p:spPr>
          <a:xfrm>
            <a:off x="7749438" y="3065665"/>
            <a:ext cx="613067" cy="613067"/>
          </a:xfrm>
          <a:prstGeom prst="rect">
            <a:avLst/>
          </a:prstGeom>
        </p:spPr>
      </p:pic>
      <p:sp>
        <p:nvSpPr>
          <p:cNvPr id="39" name="Rectangle 38"/>
          <p:cNvSpPr/>
          <p:nvPr/>
        </p:nvSpPr>
        <p:spPr bwMode="auto">
          <a:xfrm>
            <a:off x="3881762" y="3294843"/>
            <a:ext cx="652995" cy="617560"/>
          </a:xfrm>
          <a:prstGeom prst="rect">
            <a:avLst/>
          </a:prstGeom>
          <a:solidFill>
            <a:srgbClr val="7631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40" name="Picture 39"/>
          <p:cNvPicPr>
            <a:picLocks noChangeAspect="1"/>
          </p:cNvPicPr>
          <p:nvPr/>
        </p:nvPicPr>
        <p:blipFill>
          <a:blip r:embed="rId7">
            <a:clrChange>
              <a:clrFrom>
                <a:srgbClr val="FFFFFF"/>
              </a:clrFrom>
              <a:clrTo>
                <a:srgbClr val="FFFFFF">
                  <a:alpha val="0"/>
                </a:srgbClr>
              </a:clrTo>
            </a:clrChange>
            <a:biLevel thresh="25000"/>
          </a:blip>
          <a:stretch>
            <a:fillRect/>
          </a:stretch>
        </p:blipFill>
        <p:spPr>
          <a:xfrm>
            <a:off x="3881992" y="3259035"/>
            <a:ext cx="613067" cy="613067"/>
          </a:xfrm>
          <a:prstGeom prst="rect">
            <a:avLst/>
          </a:prstGeom>
        </p:spPr>
      </p:pic>
    </p:spTree>
    <p:extLst>
      <p:ext uri="{BB962C8B-B14F-4D97-AF65-F5344CB8AC3E}">
        <p14:creationId xmlns:p14="http://schemas.microsoft.com/office/powerpoint/2010/main" val="3797197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bwMode="auto">
          <a:xfrm>
            <a:off x="3678936" y="1310452"/>
            <a:ext cx="5009586" cy="5340440"/>
          </a:xfrm>
          <a:prstGeom prst="ellipse">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2" name="Rectangle 21"/>
          <p:cNvSpPr/>
          <p:nvPr/>
        </p:nvSpPr>
        <p:spPr bwMode="auto">
          <a:xfrm>
            <a:off x="4846940" y="1690193"/>
            <a:ext cx="2676445" cy="42542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3" name="Rectangle 22"/>
          <p:cNvSpPr/>
          <p:nvPr/>
        </p:nvSpPr>
        <p:spPr bwMode="auto">
          <a:xfrm>
            <a:off x="4846940" y="2108293"/>
            <a:ext cx="2676445" cy="425424"/>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4" name="Rectangle 23"/>
          <p:cNvSpPr/>
          <p:nvPr/>
        </p:nvSpPr>
        <p:spPr bwMode="auto">
          <a:xfrm>
            <a:off x="4846940" y="2526394"/>
            <a:ext cx="2676445" cy="42542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5" name="Rectangle 24"/>
          <p:cNvSpPr/>
          <p:nvPr/>
        </p:nvSpPr>
        <p:spPr bwMode="auto">
          <a:xfrm>
            <a:off x="4846940" y="2944495"/>
            <a:ext cx="2676445" cy="425424"/>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6" name="Rectangle 25"/>
          <p:cNvSpPr/>
          <p:nvPr/>
        </p:nvSpPr>
        <p:spPr bwMode="auto">
          <a:xfrm>
            <a:off x="4846940" y="3362596"/>
            <a:ext cx="2676445" cy="42542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7" name="Rectangle 26"/>
          <p:cNvSpPr/>
          <p:nvPr/>
        </p:nvSpPr>
        <p:spPr bwMode="auto">
          <a:xfrm>
            <a:off x="4846940" y="3780696"/>
            <a:ext cx="2676445" cy="425424"/>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8" name="Rectangle 27"/>
          <p:cNvSpPr/>
          <p:nvPr/>
        </p:nvSpPr>
        <p:spPr bwMode="auto">
          <a:xfrm>
            <a:off x="4846940" y="4198797"/>
            <a:ext cx="2676445" cy="42542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9" name="Rectangle 28"/>
          <p:cNvSpPr/>
          <p:nvPr/>
        </p:nvSpPr>
        <p:spPr bwMode="auto">
          <a:xfrm>
            <a:off x="4846940" y="4616897"/>
            <a:ext cx="2676445" cy="425424"/>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0" name="Rectangle 29"/>
          <p:cNvSpPr/>
          <p:nvPr/>
        </p:nvSpPr>
        <p:spPr bwMode="auto">
          <a:xfrm>
            <a:off x="4859389" y="5034999"/>
            <a:ext cx="2663996" cy="42542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1" name="Rectangle 30"/>
          <p:cNvSpPr/>
          <p:nvPr/>
        </p:nvSpPr>
        <p:spPr bwMode="auto">
          <a:xfrm>
            <a:off x="4846940" y="5453099"/>
            <a:ext cx="2676445" cy="425424"/>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2" name="Rectangle 31"/>
          <p:cNvSpPr/>
          <p:nvPr/>
        </p:nvSpPr>
        <p:spPr bwMode="auto">
          <a:xfrm>
            <a:off x="4846940" y="5871197"/>
            <a:ext cx="2676445" cy="42542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3" name="TextBox 32"/>
          <p:cNvSpPr txBox="1"/>
          <p:nvPr/>
        </p:nvSpPr>
        <p:spPr>
          <a:xfrm>
            <a:off x="5194303" y="1767147"/>
            <a:ext cx="2037750" cy="271549"/>
          </a:xfrm>
          <a:prstGeom prst="rect">
            <a:avLst/>
          </a:prstGeom>
          <a:noFill/>
        </p:spPr>
        <p:txBody>
          <a:bodyPr wrap="square" lIns="0" tIns="0" rIns="0" bIns="0" rtlCol="0">
            <a:spAutoFit/>
          </a:bodyPr>
          <a:lstStyle/>
          <a:p>
            <a:pPr algn="ctr" defTabSz="1242683">
              <a:lnSpc>
                <a:spcPct val="90000"/>
              </a:lnSpc>
              <a:defRPr/>
            </a:pPr>
            <a:r>
              <a:rPr lang="en-US" sz="1961" dirty="0">
                <a:gradFill>
                  <a:gsLst>
                    <a:gs pos="0">
                      <a:srgbClr val="404040">
                        <a:lumMod val="50000"/>
                      </a:srgbClr>
                    </a:gs>
                    <a:gs pos="100000">
                      <a:srgbClr val="404040">
                        <a:lumMod val="50000"/>
                      </a:srgbClr>
                    </a:gs>
                  </a:gsLst>
                  <a:lin ang="5400000" scaled="1"/>
                </a:gradFill>
                <a:latin typeface="Calibri" panose="020F0502020204030204"/>
                <a:cs typeface="Segoe UI" panose="020B0502040204020203" pitchFamily="34" charset="0"/>
              </a:rPr>
              <a:t>Source control</a:t>
            </a:r>
          </a:p>
        </p:txBody>
      </p:sp>
      <p:sp>
        <p:nvSpPr>
          <p:cNvPr id="34" name="TextBox 33"/>
          <p:cNvSpPr txBox="1"/>
          <p:nvPr/>
        </p:nvSpPr>
        <p:spPr>
          <a:xfrm>
            <a:off x="5194303" y="2185248"/>
            <a:ext cx="2037750" cy="27154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961"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Agile planning</a:t>
            </a:r>
          </a:p>
        </p:txBody>
      </p:sp>
      <p:sp>
        <p:nvSpPr>
          <p:cNvPr id="35" name="TextBox 34"/>
          <p:cNvSpPr txBox="1"/>
          <p:nvPr/>
        </p:nvSpPr>
        <p:spPr>
          <a:xfrm>
            <a:off x="4918420" y="2603348"/>
            <a:ext cx="2589513" cy="27154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961"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Test case management</a:t>
            </a:r>
          </a:p>
        </p:txBody>
      </p:sp>
      <p:sp>
        <p:nvSpPr>
          <p:cNvPr id="36" name="TextBox 35"/>
          <p:cNvSpPr txBox="1"/>
          <p:nvPr/>
        </p:nvSpPr>
        <p:spPr>
          <a:xfrm>
            <a:off x="4945430" y="3021449"/>
            <a:ext cx="2659697" cy="27154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961"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Build automation</a:t>
            </a:r>
          </a:p>
        </p:txBody>
      </p:sp>
      <p:sp>
        <p:nvSpPr>
          <p:cNvPr id="41" name="TextBox 40"/>
          <p:cNvSpPr txBox="1"/>
          <p:nvPr/>
        </p:nvSpPr>
        <p:spPr>
          <a:xfrm>
            <a:off x="4805391" y="3439549"/>
            <a:ext cx="2740883" cy="25801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863"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Continuous deployment</a:t>
            </a:r>
          </a:p>
        </p:txBody>
      </p:sp>
      <p:sp>
        <p:nvSpPr>
          <p:cNvPr id="42" name="TextBox 41"/>
          <p:cNvSpPr txBox="1"/>
          <p:nvPr/>
        </p:nvSpPr>
        <p:spPr>
          <a:xfrm>
            <a:off x="4918420" y="3857651"/>
            <a:ext cx="2589513" cy="27154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961"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Release management</a:t>
            </a:r>
          </a:p>
        </p:txBody>
      </p:sp>
      <p:sp>
        <p:nvSpPr>
          <p:cNvPr id="43" name="TextBox 42"/>
          <p:cNvSpPr txBox="1"/>
          <p:nvPr/>
        </p:nvSpPr>
        <p:spPr>
          <a:xfrm>
            <a:off x="5194303" y="4275751"/>
            <a:ext cx="2037750" cy="27154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961"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Load testing</a:t>
            </a:r>
          </a:p>
        </p:txBody>
      </p:sp>
      <p:sp>
        <p:nvSpPr>
          <p:cNvPr id="47" name="TextBox 46"/>
          <p:cNvSpPr txBox="1"/>
          <p:nvPr/>
        </p:nvSpPr>
        <p:spPr>
          <a:xfrm>
            <a:off x="5194303" y="5948151"/>
            <a:ext cx="2037750" cy="27154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961"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Lab management</a:t>
            </a:r>
          </a:p>
        </p:txBody>
      </p:sp>
      <p:sp>
        <p:nvSpPr>
          <p:cNvPr id="4" name="Title 3"/>
          <p:cNvSpPr>
            <a:spLocks noGrp="1"/>
          </p:cNvSpPr>
          <p:nvPr>
            <p:ph type="title"/>
          </p:nvPr>
        </p:nvSpPr>
        <p:spPr>
          <a:xfrm>
            <a:off x="350873" y="101490"/>
            <a:ext cx="10515600" cy="1325563"/>
          </a:xfrm>
        </p:spPr>
        <p:txBody>
          <a:bodyPr/>
          <a:lstStyle/>
          <a:p>
            <a:r>
              <a:rPr lang="en-US" dirty="0"/>
              <a:t>Microsoft’s solution</a:t>
            </a:r>
          </a:p>
        </p:txBody>
      </p:sp>
      <p:grpSp>
        <p:nvGrpSpPr>
          <p:cNvPr id="8" name="Group 7"/>
          <p:cNvGrpSpPr/>
          <p:nvPr/>
        </p:nvGrpSpPr>
        <p:grpSpPr>
          <a:xfrm>
            <a:off x="3517337" y="1310452"/>
            <a:ext cx="5338602" cy="5340440"/>
            <a:chOff x="4044950" y="1273175"/>
            <a:chExt cx="4610100" cy="4611688"/>
          </a:xfrm>
        </p:grpSpPr>
        <p:sp>
          <p:nvSpPr>
            <p:cNvPr id="53" name="Freeform 7"/>
            <p:cNvSpPr>
              <a:spLocks/>
            </p:cNvSpPr>
            <p:nvPr/>
          </p:nvSpPr>
          <p:spPr bwMode="auto">
            <a:xfrm>
              <a:off x="4044950" y="1273175"/>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defRPr/>
              </a:pPr>
              <a:endParaRPr lang="en-US" sz="1765">
                <a:solidFill>
                  <a:srgbClr val="404040"/>
                </a:solidFill>
                <a:latin typeface="Calibri" panose="020F0502020204030204"/>
              </a:endParaRPr>
            </a:p>
          </p:txBody>
        </p:sp>
        <p:sp>
          <p:nvSpPr>
            <p:cNvPr id="54" name="Freeform 8"/>
            <p:cNvSpPr>
              <a:spLocks/>
            </p:cNvSpPr>
            <p:nvPr/>
          </p:nvSpPr>
          <p:spPr bwMode="auto">
            <a:xfrm>
              <a:off x="4044950" y="1273175"/>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mc="http://schemas.openxmlformats.org/markup-compatibility/2006" xmlns:p14="http://schemas.microsoft.com/office/powerpoint/2010/main" xmlns="">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defRPr/>
              </a:pPr>
              <a:endParaRPr lang="en-US" sz="1765">
                <a:solidFill>
                  <a:srgbClr val="404040"/>
                </a:solidFill>
                <a:latin typeface="Calibri" panose="020F0502020204030204"/>
              </a:endParaRPr>
            </a:p>
          </p:txBody>
        </p:sp>
        <p:sp>
          <p:nvSpPr>
            <p:cNvPr id="55" name="Freeform 9"/>
            <p:cNvSpPr>
              <a:spLocks/>
            </p:cNvSpPr>
            <p:nvPr/>
          </p:nvSpPr>
          <p:spPr bwMode="auto">
            <a:xfrm>
              <a:off x="4044950" y="3578225"/>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defRPr/>
              </a:pPr>
              <a:endParaRPr lang="en-US" sz="1765">
                <a:solidFill>
                  <a:srgbClr val="404040"/>
                </a:solidFill>
                <a:latin typeface="Calibri" panose="020F0502020204030204"/>
              </a:endParaRPr>
            </a:p>
          </p:txBody>
        </p:sp>
        <p:sp>
          <p:nvSpPr>
            <p:cNvPr id="56" name="Freeform 10"/>
            <p:cNvSpPr>
              <a:spLocks/>
            </p:cNvSpPr>
            <p:nvPr/>
          </p:nvSpPr>
          <p:spPr bwMode="auto">
            <a:xfrm>
              <a:off x="4044950" y="3578225"/>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mc="http://schemas.openxmlformats.org/markup-compatibility/2006" xmlns:p14="http://schemas.microsoft.com/office/powerpoint/2010/main" xmlns="">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defRPr/>
              </a:pPr>
              <a:endParaRPr lang="en-US" sz="1765">
                <a:solidFill>
                  <a:srgbClr val="404040"/>
                </a:solidFill>
                <a:latin typeface="Calibri" panose="020F0502020204030204"/>
              </a:endParaRPr>
            </a:p>
          </p:txBody>
        </p:sp>
        <p:sp>
          <p:nvSpPr>
            <p:cNvPr id="57" name="Freeform 11"/>
            <p:cNvSpPr>
              <a:spLocks/>
            </p:cNvSpPr>
            <p:nvPr/>
          </p:nvSpPr>
          <p:spPr bwMode="auto">
            <a:xfrm>
              <a:off x="6350000" y="3578225"/>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defRPr/>
              </a:pPr>
              <a:endParaRPr lang="en-US" sz="1765">
                <a:solidFill>
                  <a:srgbClr val="404040"/>
                </a:solidFill>
                <a:latin typeface="Calibri" panose="020F0502020204030204"/>
              </a:endParaRPr>
            </a:p>
          </p:txBody>
        </p:sp>
        <p:sp>
          <p:nvSpPr>
            <p:cNvPr id="58" name="Freeform 13"/>
            <p:cNvSpPr>
              <a:spLocks/>
            </p:cNvSpPr>
            <p:nvPr/>
          </p:nvSpPr>
          <p:spPr bwMode="auto">
            <a:xfrm>
              <a:off x="6350000" y="1273175"/>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defRPr/>
              </a:pPr>
              <a:endParaRPr lang="en-US" sz="1765">
                <a:solidFill>
                  <a:srgbClr val="404040"/>
                </a:solidFill>
                <a:latin typeface="Calibri" panose="020F0502020204030204"/>
              </a:endParaRPr>
            </a:p>
          </p:txBody>
        </p:sp>
        <p:sp>
          <p:nvSpPr>
            <p:cNvPr id="59" name="Freeform 14"/>
            <p:cNvSpPr>
              <a:spLocks/>
            </p:cNvSpPr>
            <p:nvPr/>
          </p:nvSpPr>
          <p:spPr bwMode="auto">
            <a:xfrm>
              <a:off x="6350000" y="1273175"/>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mc="http://schemas.openxmlformats.org/markup-compatibility/2006" xmlns:p14="http://schemas.microsoft.com/office/powerpoint/2010/main" xmlns="">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defRPr/>
              </a:pPr>
              <a:endParaRPr lang="en-US" sz="1765">
                <a:solidFill>
                  <a:srgbClr val="404040"/>
                </a:solidFill>
                <a:latin typeface="Calibri" panose="020F0502020204030204"/>
              </a:endParaRPr>
            </a:p>
          </p:txBody>
        </p:sp>
      </p:grpSp>
      <p:pic>
        <p:nvPicPr>
          <p:cNvPr id="2" name="Picture 1" descr="Stadium_v2-03.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8210" y="632292"/>
            <a:ext cx="4647295" cy="6936937"/>
          </a:xfrm>
          <a:prstGeom prst="rect">
            <a:avLst/>
          </a:prstGeom>
        </p:spPr>
      </p:pic>
      <p:pic>
        <p:nvPicPr>
          <p:cNvPr id="3" name="Picture 2" descr="Stadium_v2-04.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4529" y="738614"/>
            <a:ext cx="4636192" cy="6920362"/>
          </a:xfrm>
          <a:prstGeom prst="rect">
            <a:avLst/>
          </a:prstGeom>
        </p:spPr>
      </p:pic>
      <p:sp>
        <p:nvSpPr>
          <p:cNvPr id="44" name="TextBox 43"/>
          <p:cNvSpPr txBox="1"/>
          <p:nvPr/>
        </p:nvSpPr>
        <p:spPr>
          <a:xfrm>
            <a:off x="4893522" y="4693851"/>
            <a:ext cx="2589513" cy="25801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863"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Feedback management</a:t>
            </a:r>
          </a:p>
        </p:txBody>
      </p:sp>
      <p:sp>
        <p:nvSpPr>
          <p:cNvPr id="45" name="TextBox 44"/>
          <p:cNvSpPr txBox="1"/>
          <p:nvPr/>
        </p:nvSpPr>
        <p:spPr>
          <a:xfrm>
            <a:off x="5046601" y="5111952"/>
            <a:ext cx="2333153" cy="27154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961"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Team collaboration</a:t>
            </a:r>
          </a:p>
        </p:txBody>
      </p:sp>
      <p:sp>
        <p:nvSpPr>
          <p:cNvPr id="46" name="TextBox 45"/>
          <p:cNvSpPr txBox="1"/>
          <p:nvPr/>
        </p:nvSpPr>
        <p:spPr>
          <a:xfrm>
            <a:off x="4970286" y="5530053"/>
            <a:ext cx="2485781" cy="27154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961"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Application telemetry</a:t>
            </a:r>
          </a:p>
        </p:txBody>
      </p:sp>
      <p:sp>
        <p:nvSpPr>
          <p:cNvPr id="5" name="Rectangle 4"/>
          <p:cNvSpPr/>
          <p:nvPr/>
        </p:nvSpPr>
        <p:spPr bwMode="auto">
          <a:xfrm>
            <a:off x="3578451" y="3204902"/>
            <a:ext cx="553437" cy="926529"/>
          </a:xfrm>
          <a:prstGeom prst="rect">
            <a:avLst/>
          </a:prstGeom>
          <a:solidFill>
            <a:srgbClr val="7631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8" name="Rectangle 47"/>
          <p:cNvSpPr/>
          <p:nvPr/>
        </p:nvSpPr>
        <p:spPr bwMode="auto">
          <a:xfrm>
            <a:off x="3441709" y="4131432"/>
            <a:ext cx="553437" cy="926529"/>
          </a:xfrm>
          <a:prstGeom prst="rect">
            <a:avLst/>
          </a:prstGeom>
          <a:solidFill>
            <a:srgbClr val="7631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9" name="Rectangle 48"/>
          <p:cNvSpPr/>
          <p:nvPr/>
        </p:nvSpPr>
        <p:spPr bwMode="auto">
          <a:xfrm>
            <a:off x="8065765" y="5783216"/>
            <a:ext cx="622757" cy="499019"/>
          </a:xfrm>
          <a:prstGeom prst="rect">
            <a:avLst/>
          </a:prstGeom>
          <a:solidFill>
            <a:srgbClr val="56C1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50" name="Rectangle 49"/>
          <p:cNvSpPr/>
          <p:nvPr/>
        </p:nvSpPr>
        <p:spPr bwMode="auto">
          <a:xfrm>
            <a:off x="8231659" y="4830096"/>
            <a:ext cx="589308" cy="601796"/>
          </a:xfrm>
          <a:prstGeom prst="rect">
            <a:avLst/>
          </a:prstGeom>
          <a:solidFill>
            <a:srgbClr val="56C1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51" name="Rectangle 50"/>
          <p:cNvSpPr/>
          <p:nvPr/>
        </p:nvSpPr>
        <p:spPr bwMode="auto">
          <a:xfrm>
            <a:off x="2417225" y="4015079"/>
            <a:ext cx="553437" cy="926529"/>
          </a:xfrm>
          <a:prstGeom prst="rect">
            <a:avLst/>
          </a:prstGeom>
          <a:solidFill>
            <a:srgbClr val="7631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52" name="Rectangle 51"/>
          <p:cNvSpPr/>
          <p:nvPr/>
        </p:nvSpPr>
        <p:spPr bwMode="auto">
          <a:xfrm>
            <a:off x="9043301" y="5049028"/>
            <a:ext cx="553437" cy="499019"/>
          </a:xfrm>
          <a:prstGeom prst="rect">
            <a:avLst/>
          </a:prstGeom>
          <a:solidFill>
            <a:srgbClr val="56C1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60" name="Rectangle 59"/>
          <p:cNvSpPr/>
          <p:nvPr/>
        </p:nvSpPr>
        <p:spPr bwMode="auto">
          <a:xfrm>
            <a:off x="7682409" y="2225008"/>
            <a:ext cx="1689788" cy="689616"/>
          </a:xfrm>
          <a:prstGeom prst="rect">
            <a:avLst/>
          </a:prstGeom>
          <a:solidFill>
            <a:srgbClr val="56C1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62" name="TextBox 61"/>
          <p:cNvSpPr txBox="1"/>
          <p:nvPr/>
        </p:nvSpPr>
        <p:spPr>
          <a:xfrm>
            <a:off x="7594865" y="2309411"/>
            <a:ext cx="1942914" cy="561164"/>
          </a:xfrm>
          <a:prstGeom prst="rect">
            <a:avLst/>
          </a:prstGeom>
          <a:noFill/>
          <a:ln>
            <a:noFill/>
          </a:ln>
        </p:spPr>
        <p:txBody>
          <a:bodyPr wrap="square" lIns="179259" tIns="143407" rIns="179259" bIns="143407" rtlCol="0">
            <a:spAutoFit/>
          </a:bodyPr>
          <a:lstStyle/>
          <a:p>
            <a:pPr algn="ctr" defTabSz="914225">
              <a:lnSpc>
                <a:spcPct val="90000"/>
              </a:lnSpc>
              <a:spcAft>
                <a:spcPts val="588"/>
              </a:spcAft>
              <a:defRPr/>
            </a:pPr>
            <a:r>
              <a:rPr lang="en-US" sz="1961">
                <a:solidFill>
                  <a:prstClr val="white"/>
                </a:solidFill>
                <a:latin typeface="Calibri" panose="020F0502020204030204"/>
              </a:rPr>
              <a:t>Azure DevOps</a:t>
            </a:r>
            <a:endParaRPr lang="en-US" sz="1961" dirty="0">
              <a:solidFill>
                <a:prstClr val="white"/>
              </a:solidFill>
              <a:latin typeface="Calibri" panose="020F0502020204030204"/>
            </a:endParaRPr>
          </a:p>
        </p:txBody>
      </p:sp>
      <p:sp>
        <p:nvSpPr>
          <p:cNvPr id="70" name="Rectangle 69"/>
          <p:cNvSpPr/>
          <p:nvPr/>
        </p:nvSpPr>
        <p:spPr bwMode="auto">
          <a:xfrm>
            <a:off x="3152349" y="2257705"/>
            <a:ext cx="1455279" cy="836201"/>
          </a:xfrm>
          <a:prstGeom prst="rect">
            <a:avLst/>
          </a:prstGeom>
          <a:solidFill>
            <a:srgbClr val="7631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71" name="TextBox 70"/>
          <p:cNvSpPr txBox="1"/>
          <p:nvPr/>
        </p:nvSpPr>
        <p:spPr>
          <a:xfrm>
            <a:off x="2975506" y="2245802"/>
            <a:ext cx="1942914" cy="909656"/>
          </a:xfrm>
          <a:prstGeom prst="rect">
            <a:avLst/>
          </a:prstGeom>
          <a:noFill/>
          <a:ln>
            <a:noFill/>
          </a:ln>
        </p:spPr>
        <p:txBody>
          <a:bodyPr wrap="square" lIns="179259" tIns="143407" rIns="179259" bIns="143407" rtlCol="0">
            <a:spAutoFit/>
          </a:bodyPr>
          <a:lstStyle/>
          <a:p>
            <a:pPr algn="ctr" defTabSz="914225">
              <a:lnSpc>
                <a:spcPct val="90000"/>
              </a:lnSpc>
              <a:spcAft>
                <a:spcPts val="588"/>
              </a:spcAft>
              <a:defRPr/>
            </a:pPr>
            <a:r>
              <a:rPr lang="en-US" sz="1961">
                <a:solidFill>
                  <a:prstClr val="white"/>
                </a:solidFill>
                <a:latin typeface="Calibri" panose="020F0502020204030204"/>
              </a:rPr>
              <a:t>Azure </a:t>
            </a:r>
            <a:r>
              <a:rPr lang="en-US" sz="1961" dirty="0">
                <a:solidFill>
                  <a:prstClr val="white"/>
                </a:solidFill>
                <a:latin typeface="Calibri" panose="020F0502020204030204"/>
              </a:rPr>
              <a:t>DevOps</a:t>
            </a:r>
          </a:p>
          <a:p>
            <a:pPr algn="ctr" defTabSz="914225">
              <a:lnSpc>
                <a:spcPct val="90000"/>
              </a:lnSpc>
              <a:spcAft>
                <a:spcPts val="588"/>
              </a:spcAft>
              <a:defRPr/>
            </a:pPr>
            <a:r>
              <a:rPr lang="en-US" sz="1961" dirty="0">
                <a:solidFill>
                  <a:prstClr val="white"/>
                </a:solidFill>
                <a:latin typeface="Calibri" panose="020F0502020204030204"/>
              </a:rPr>
              <a:t>Server</a:t>
            </a:r>
          </a:p>
        </p:txBody>
      </p:sp>
      <p:pic>
        <p:nvPicPr>
          <p:cNvPr id="69" name="Graphic 68">
            <a:extLst>
              <a:ext uri="{FF2B5EF4-FFF2-40B4-BE49-F238E27FC236}">
                <a16:creationId xmlns:a16="http://schemas.microsoft.com/office/drawing/2014/main" id="{782A0A07-460A-46D8-B2B8-3E1A49C0BE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31010" y="184972"/>
            <a:ext cx="1872398" cy="1061025"/>
          </a:xfrm>
          <a:prstGeom prst="rect">
            <a:avLst/>
          </a:prstGeom>
        </p:spPr>
      </p:pic>
      <p:sp>
        <p:nvSpPr>
          <p:cNvPr id="61" name="Rectangle 60"/>
          <p:cNvSpPr/>
          <p:nvPr/>
        </p:nvSpPr>
        <p:spPr bwMode="auto">
          <a:xfrm>
            <a:off x="9172864" y="2986395"/>
            <a:ext cx="652995" cy="617560"/>
          </a:xfrm>
          <a:prstGeom prst="rect">
            <a:avLst/>
          </a:prstGeom>
          <a:solidFill>
            <a:srgbClr val="56C1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63" name="Picture 62"/>
          <p:cNvPicPr>
            <a:picLocks noChangeAspect="1"/>
          </p:cNvPicPr>
          <p:nvPr/>
        </p:nvPicPr>
        <p:blipFill>
          <a:blip r:embed="rId7">
            <a:clrChange>
              <a:clrFrom>
                <a:srgbClr val="FFFFFF"/>
              </a:clrFrom>
              <a:clrTo>
                <a:srgbClr val="FFFFFF">
                  <a:alpha val="0"/>
                </a:srgbClr>
              </a:clrTo>
            </a:clrChange>
            <a:biLevel thresh="25000"/>
          </a:blip>
          <a:stretch>
            <a:fillRect/>
          </a:stretch>
        </p:blipFill>
        <p:spPr>
          <a:xfrm>
            <a:off x="9162899" y="2983149"/>
            <a:ext cx="613067" cy="613067"/>
          </a:xfrm>
          <a:prstGeom prst="rect">
            <a:avLst/>
          </a:prstGeom>
        </p:spPr>
      </p:pic>
      <p:sp>
        <p:nvSpPr>
          <p:cNvPr id="64" name="Rectangle 63"/>
          <p:cNvSpPr/>
          <p:nvPr/>
        </p:nvSpPr>
        <p:spPr bwMode="auto">
          <a:xfrm>
            <a:off x="2648229" y="3294392"/>
            <a:ext cx="652995" cy="617560"/>
          </a:xfrm>
          <a:prstGeom prst="rect">
            <a:avLst/>
          </a:prstGeom>
          <a:solidFill>
            <a:srgbClr val="7631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65" name="Picture 64"/>
          <p:cNvPicPr>
            <a:picLocks noChangeAspect="1"/>
          </p:cNvPicPr>
          <p:nvPr/>
        </p:nvPicPr>
        <p:blipFill>
          <a:blip r:embed="rId7">
            <a:clrChange>
              <a:clrFrom>
                <a:srgbClr val="FFFFFF"/>
              </a:clrFrom>
              <a:clrTo>
                <a:srgbClr val="FFFFFF">
                  <a:alpha val="0"/>
                </a:srgbClr>
              </a:clrTo>
            </a:clrChange>
            <a:biLevel thresh="25000"/>
          </a:blip>
          <a:stretch>
            <a:fillRect/>
          </a:stretch>
        </p:blipFill>
        <p:spPr>
          <a:xfrm>
            <a:off x="2648459" y="3258584"/>
            <a:ext cx="613067" cy="613067"/>
          </a:xfrm>
          <a:prstGeom prst="rect">
            <a:avLst/>
          </a:prstGeom>
        </p:spPr>
      </p:pic>
    </p:spTree>
    <p:extLst>
      <p:ext uri="{BB962C8B-B14F-4D97-AF65-F5344CB8AC3E}">
        <p14:creationId xmlns:p14="http://schemas.microsoft.com/office/powerpoint/2010/main" val="506810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8A38E8-E6D4-4009-93DC-DF16165AC7E0}"/>
              </a:ext>
            </a:extLst>
          </p:cNvPr>
          <p:cNvSpPr>
            <a:spLocks noGrp="1"/>
          </p:cNvSpPr>
          <p:nvPr>
            <p:ph type="title"/>
          </p:nvPr>
        </p:nvSpPr>
        <p:spPr/>
        <p:txBody>
          <a:bodyPr/>
          <a:lstStyle/>
          <a:p>
            <a:r>
              <a:rPr lang="en-US" dirty="0"/>
              <a:t>Azure App Service</a:t>
            </a:r>
          </a:p>
        </p:txBody>
      </p:sp>
      <p:sp>
        <p:nvSpPr>
          <p:cNvPr id="5" name="Rectangle 4">
            <a:extLst>
              <a:ext uri="{FF2B5EF4-FFF2-40B4-BE49-F238E27FC236}">
                <a16:creationId xmlns:a16="http://schemas.microsoft.com/office/drawing/2014/main" id="{99D22171-B15D-481F-A580-CCB76E3484E1}"/>
              </a:ext>
            </a:extLst>
          </p:cNvPr>
          <p:cNvSpPr/>
          <p:nvPr/>
        </p:nvSpPr>
        <p:spPr bwMode="auto">
          <a:xfrm>
            <a:off x="5190326" y="2493784"/>
            <a:ext cx="3446800" cy="1618259"/>
          </a:xfrm>
          <a:prstGeom prst="rect">
            <a:avLst/>
          </a:prstGeom>
          <a:solidFill>
            <a:schemeClr val="tx2">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97125" tIns="146283" rIns="182854" bIns="146283" numCol="1" rtlCol="0" anchor="t"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1A1A1A">
                    <a:lumMod val="85000"/>
                    <a:lumOff val="15000"/>
                  </a:srgbClr>
                </a:solidFill>
                <a:effectLst/>
                <a:uLnTx/>
                <a:uFillTx/>
                <a:latin typeface="Segoe UI"/>
                <a:ea typeface="+mn-ea"/>
                <a:cs typeface="+mn-cs"/>
              </a:rPr>
              <a:t>Web Apps</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1A1A1A">
                  <a:lumMod val="85000"/>
                  <a:lumOff val="15000"/>
                </a:srgbClr>
              </a:solidFill>
              <a:effectLst/>
              <a:uLnTx/>
              <a:uFillTx/>
              <a:latin typeface="Segoe UI"/>
              <a:ea typeface="+mn-ea"/>
              <a:cs typeface="+mn-cs"/>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solidFill>
                  <a:srgbClr val="1A1A1A">
                    <a:lumMod val="85000"/>
                    <a:lumOff val="15000"/>
                  </a:srgbClr>
                </a:solidFill>
                <a:effectLst/>
                <a:uLnTx/>
                <a:uFillTx/>
                <a:latin typeface="Segoe UI"/>
                <a:ea typeface="+mn-ea"/>
                <a:cs typeface="+mn-cs"/>
              </a:rPr>
              <a:t>Web apps that scale  with your business</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dirty="0">
              <a:ln>
                <a:noFill/>
              </a:ln>
              <a:solidFill>
                <a:srgbClr val="1A1A1A">
                  <a:lumMod val="85000"/>
                  <a:lumOff val="15000"/>
                </a:srgbClr>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7434D765-6ADE-4151-8D0E-60FF1892822B}"/>
              </a:ext>
            </a:extLst>
          </p:cNvPr>
          <p:cNvSpPr/>
          <p:nvPr/>
        </p:nvSpPr>
        <p:spPr bwMode="auto">
          <a:xfrm>
            <a:off x="8766797" y="2486812"/>
            <a:ext cx="3002490" cy="1618259"/>
          </a:xfrm>
          <a:prstGeom prst="rect">
            <a:avLst/>
          </a:prstGeom>
          <a:solidFill>
            <a:schemeClr val="tx2">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97125" tIns="146283" rIns="182854" bIns="146283" numCol="1" rtlCol="0" anchor="t"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1A1A1A">
                    <a:lumMod val="75000"/>
                    <a:lumOff val="25000"/>
                  </a:srgbClr>
                </a:solidFill>
                <a:effectLst/>
                <a:uLnTx/>
                <a:uFillTx/>
                <a:latin typeface="Segoe UI"/>
                <a:ea typeface="+mn-ea"/>
                <a:cs typeface="+mn-cs"/>
              </a:rPr>
              <a:t>Mobile Apps</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1A1A1A">
                  <a:lumMod val="75000"/>
                  <a:lumOff val="25000"/>
                </a:srgbClr>
              </a:solidFill>
              <a:effectLst/>
              <a:uLnTx/>
              <a:uFillTx/>
              <a:latin typeface="Segoe UI"/>
              <a:ea typeface="+mn-ea"/>
              <a:cs typeface="+mn-cs"/>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solidFill>
                  <a:srgbClr val="1A1A1A">
                    <a:lumMod val="75000"/>
                    <a:lumOff val="25000"/>
                  </a:srgbClr>
                </a:solidFill>
                <a:effectLst/>
                <a:uLnTx/>
                <a:uFillTx/>
                <a:latin typeface="Segoe UI"/>
                <a:ea typeface="+mn-ea"/>
                <a:cs typeface="+mn-cs"/>
              </a:rPr>
              <a:t>Build mobile apps </a:t>
            </a:r>
            <a:br>
              <a:rPr kumimoji="0" lang="en-US" sz="1599" b="0" i="0" u="none" strike="noStrike" kern="0" cap="none" spc="0" normalizeH="0" baseline="0" noProof="0" dirty="0">
                <a:ln>
                  <a:noFill/>
                </a:ln>
                <a:solidFill>
                  <a:srgbClr val="1A1A1A">
                    <a:lumMod val="75000"/>
                    <a:lumOff val="25000"/>
                  </a:srgbClr>
                </a:solidFill>
                <a:effectLst/>
                <a:uLnTx/>
                <a:uFillTx/>
                <a:latin typeface="Segoe UI"/>
                <a:ea typeface="+mn-ea"/>
                <a:cs typeface="+mn-cs"/>
              </a:rPr>
            </a:br>
            <a:r>
              <a:rPr kumimoji="0" lang="en-US" sz="1599" b="0" i="0" u="none" strike="noStrike" kern="0" cap="none" spc="0" normalizeH="0" baseline="0" noProof="0" dirty="0">
                <a:ln>
                  <a:noFill/>
                </a:ln>
                <a:solidFill>
                  <a:srgbClr val="1A1A1A">
                    <a:lumMod val="75000"/>
                    <a:lumOff val="25000"/>
                  </a:srgbClr>
                </a:solidFill>
                <a:effectLst/>
                <a:uLnTx/>
                <a:uFillTx/>
                <a:latin typeface="Segoe UI"/>
                <a:ea typeface="+mn-ea"/>
                <a:cs typeface="+mn-cs"/>
              </a:rPr>
              <a:t>for any device  </a:t>
            </a:r>
          </a:p>
        </p:txBody>
      </p:sp>
      <p:sp>
        <p:nvSpPr>
          <p:cNvPr id="7" name="Rectangle 6">
            <a:extLst>
              <a:ext uri="{FF2B5EF4-FFF2-40B4-BE49-F238E27FC236}">
                <a16:creationId xmlns:a16="http://schemas.microsoft.com/office/drawing/2014/main" id="{0174142F-4D5B-4E17-9DD1-F7F03544FFAA}"/>
              </a:ext>
            </a:extLst>
          </p:cNvPr>
          <p:cNvSpPr/>
          <p:nvPr/>
        </p:nvSpPr>
        <p:spPr bwMode="auto">
          <a:xfrm>
            <a:off x="8766797" y="4254473"/>
            <a:ext cx="3002490" cy="1837324"/>
          </a:xfrm>
          <a:prstGeom prst="rect">
            <a:avLst/>
          </a:prstGeom>
          <a:solidFill>
            <a:schemeClr val="tx2">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97125" tIns="146283" rIns="182854" bIns="146283" numCol="1" rtlCol="0" anchor="t"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1A1A1A">
                    <a:lumMod val="75000"/>
                    <a:lumOff val="25000"/>
                  </a:srgbClr>
                </a:solidFill>
                <a:effectLst/>
                <a:uLnTx/>
                <a:uFillTx/>
                <a:latin typeface="Segoe UI"/>
                <a:ea typeface="+mn-ea"/>
                <a:cs typeface="+mn-cs"/>
              </a:rPr>
              <a:t>API Apps</a:t>
            </a:r>
            <a:endParaRPr kumimoji="0" lang="en-US" sz="2000" b="0" i="0" u="none" strike="noStrike" kern="0" cap="none" spc="0" normalizeH="0" baseline="0" noProof="0" dirty="0">
              <a:ln>
                <a:noFill/>
              </a:ln>
              <a:solidFill>
                <a:srgbClr val="1A1A1A">
                  <a:lumMod val="75000"/>
                  <a:lumOff val="25000"/>
                </a:srgbClr>
              </a:solidFill>
              <a:effectLst/>
              <a:uLnTx/>
              <a:uFillTx/>
              <a:latin typeface="Segoe UI"/>
              <a:ea typeface="+mn-ea"/>
              <a:cs typeface="+mn-cs"/>
            </a:endParaRP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dirty="0">
              <a:ln>
                <a:noFill/>
              </a:ln>
              <a:solidFill>
                <a:srgbClr val="1A1A1A">
                  <a:lumMod val="75000"/>
                  <a:lumOff val="25000"/>
                </a:srgbClr>
              </a:solidFill>
              <a:effectLst/>
              <a:uLnTx/>
              <a:uFillTx/>
              <a:latin typeface="Segoe UI"/>
              <a:ea typeface="+mn-ea"/>
              <a:cs typeface="+mn-cs"/>
            </a:endParaRP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dirty="0">
              <a:ln>
                <a:noFill/>
              </a:ln>
              <a:solidFill>
                <a:srgbClr val="1A1A1A">
                  <a:lumMod val="75000"/>
                  <a:lumOff val="25000"/>
                </a:srgbClr>
              </a:solidFill>
              <a:effectLst/>
              <a:uLnTx/>
              <a:uFillTx/>
              <a:latin typeface="Segoe UI"/>
              <a:ea typeface="+mn-ea"/>
              <a:cs typeface="+mn-cs"/>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solidFill>
                  <a:srgbClr val="1A1A1A">
                    <a:lumMod val="75000"/>
                    <a:lumOff val="25000"/>
                  </a:srgbClr>
                </a:solidFill>
                <a:effectLst/>
                <a:uLnTx/>
                <a:uFillTx/>
                <a:latin typeface="Segoe UI"/>
                <a:ea typeface="+mn-ea"/>
                <a:cs typeface="+mn-cs"/>
              </a:rPr>
              <a:t>Easily build and consume APIs in </a:t>
            </a:r>
            <a:br>
              <a:rPr kumimoji="0" lang="en-US" sz="1599" b="0" i="0" u="none" strike="noStrike" kern="0" cap="none" spc="0" normalizeH="0" baseline="0" noProof="0" dirty="0">
                <a:ln>
                  <a:noFill/>
                </a:ln>
                <a:solidFill>
                  <a:srgbClr val="1A1A1A">
                    <a:lumMod val="75000"/>
                    <a:lumOff val="25000"/>
                  </a:srgbClr>
                </a:solidFill>
                <a:effectLst/>
                <a:uLnTx/>
                <a:uFillTx/>
                <a:latin typeface="Segoe UI"/>
                <a:ea typeface="+mn-ea"/>
                <a:cs typeface="+mn-cs"/>
              </a:rPr>
            </a:br>
            <a:r>
              <a:rPr kumimoji="0" lang="en-US" sz="1599" b="0" i="0" u="none" strike="noStrike" kern="0" cap="none" spc="0" normalizeH="0" baseline="0" noProof="0" dirty="0">
                <a:ln>
                  <a:noFill/>
                </a:ln>
                <a:solidFill>
                  <a:srgbClr val="1A1A1A">
                    <a:lumMod val="75000"/>
                    <a:lumOff val="25000"/>
                  </a:srgbClr>
                </a:solidFill>
                <a:effectLst/>
                <a:uLnTx/>
                <a:uFillTx/>
                <a:latin typeface="Segoe UI"/>
                <a:ea typeface="+mn-ea"/>
                <a:cs typeface="+mn-cs"/>
              </a:rPr>
              <a:t>the cloud</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1A1A1A">
                  <a:lumMod val="75000"/>
                  <a:lumOff val="25000"/>
                </a:srgbClr>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A2759065-0AFF-4125-9E1E-8E8279305D35}"/>
              </a:ext>
            </a:extLst>
          </p:cNvPr>
          <p:cNvGrpSpPr/>
          <p:nvPr/>
        </p:nvGrpSpPr>
        <p:grpSpPr>
          <a:xfrm>
            <a:off x="4435683" y="4024948"/>
            <a:ext cx="462445" cy="272342"/>
            <a:chOff x="4924540" y="2915646"/>
            <a:chExt cx="462708" cy="272496"/>
          </a:xfrm>
          <a:solidFill>
            <a:schemeClr val="tx1"/>
          </a:solidFill>
        </p:grpSpPr>
        <p:sp>
          <p:nvSpPr>
            <p:cNvPr id="9" name="Rectangle 8">
              <a:extLst>
                <a:ext uri="{FF2B5EF4-FFF2-40B4-BE49-F238E27FC236}">
                  <a16:creationId xmlns:a16="http://schemas.microsoft.com/office/drawing/2014/main" id="{0F7C3D87-3EB5-4ADC-88DA-CDA7F17AE8DE}"/>
                </a:ext>
              </a:extLst>
            </p:cNvPr>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sp>
          <p:nvSpPr>
            <p:cNvPr id="10" name="Rectangle 9">
              <a:extLst>
                <a:ext uri="{FF2B5EF4-FFF2-40B4-BE49-F238E27FC236}">
                  <a16:creationId xmlns:a16="http://schemas.microsoft.com/office/drawing/2014/main" id="{0A56542B-AB86-46B2-98E5-17E8BFC162BF}"/>
                </a:ext>
              </a:extLst>
            </p:cNvPr>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grpSp>
      <p:sp>
        <p:nvSpPr>
          <p:cNvPr id="14" name="Rectangle 13">
            <a:extLst>
              <a:ext uri="{FF2B5EF4-FFF2-40B4-BE49-F238E27FC236}">
                <a16:creationId xmlns:a16="http://schemas.microsoft.com/office/drawing/2014/main" id="{EAFA06CF-6659-4C21-BDB2-6D1506525E0B}"/>
              </a:ext>
            </a:extLst>
          </p:cNvPr>
          <p:cNvSpPr/>
          <p:nvPr/>
        </p:nvSpPr>
        <p:spPr bwMode="auto">
          <a:xfrm>
            <a:off x="5190326" y="4261445"/>
            <a:ext cx="3446800" cy="1830352"/>
          </a:xfrm>
          <a:prstGeom prst="rect">
            <a:avLst/>
          </a:prstGeom>
          <a:solidFill>
            <a:schemeClr val="tx2">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97125" tIns="146283" rIns="182854" bIns="146283" numCol="1" rtlCol="0" anchor="t"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1A1A1A">
                    <a:lumMod val="75000"/>
                    <a:lumOff val="25000"/>
                  </a:srgbClr>
                </a:solidFill>
                <a:effectLst/>
                <a:uLnTx/>
                <a:uFillTx/>
                <a:latin typeface="Segoe UI"/>
                <a:ea typeface="+mn-ea"/>
                <a:cs typeface="+mn-cs"/>
              </a:rPr>
              <a:t>Web App for Containers</a:t>
            </a:r>
            <a:endParaRPr kumimoji="0" lang="en-US" sz="2000" b="0" i="0" u="none" strike="noStrike" kern="0" cap="none" spc="0" normalizeH="0" baseline="0" noProof="0" dirty="0">
              <a:ln>
                <a:noFill/>
              </a:ln>
              <a:solidFill>
                <a:srgbClr val="1A1A1A">
                  <a:lumMod val="75000"/>
                  <a:lumOff val="25000"/>
                </a:srgbClr>
              </a:solidFill>
              <a:effectLst/>
              <a:uLnTx/>
              <a:uFillTx/>
              <a:latin typeface="Segoe UI"/>
              <a:ea typeface="+mn-ea"/>
              <a:cs typeface="+mn-cs"/>
            </a:endParaRP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dirty="0">
              <a:ln>
                <a:noFill/>
              </a:ln>
              <a:solidFill>
                <a:srgbClr val="1A1A1A">
                  <a:lumMod val="75000"/>
                  <a:lumOff val="25000"/>
                </a:srgbClr>
              </a:solidFill>
              <a:effectLst/>
              <a:uLnTx/>
              <a:uFillTx/>
              <a:latin typeface="Segoe UI"/>
              <a:ea typeface="+mn-ea"/>
              <a:cs typeface="+mn-cs"/>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solidFill>
                  <a:srgbClr val="1A1A1A">
                    <a:lumMod val="75000"/>
                    <a:lumOff val="25000"/>
                  </a:srgbClr>
                </a:solidFill>
                <a:effectLst/>
                <a:uLnTx/>
                <a:uFillTx/>
                <a:latin typeface="Segoe UI"/>
                <a:ea typeface="+mn-ea"/>
                <a:cs typeface="+mn-cs"/>
              </a:rPr>
              <a:t>Serverless event based development accelerator</a:t>
            </a:r>
          </a:p>
        </p:txBody>
      </p:sp>
      <p:pic>
        <p:nvPicPr>
          <p:cNvPr id="16" name="Picture 15">
            <a:extLst>
              <a:ext uri="{FF2B5EF4-FFF2-40B4-BE49-F238E27FC236}">
                <a16:creationId xmlns:a16="http://schemas.microsoft.com/office/drawing/2014/main" id="{9AFEBA8D-0075-43A5-86B3-A70D14652B68}"/>
              </a:ext>
            </a:extLst>
          </p:cNvPr>
          <p:cNvPicPr>
            <a:picLocks noChangeAspect="1"/>
          </p:cNvPicPr>
          <p:nvPr/>
        </p:nvPicPr>
        <p:blipFill>
          <a:blip r:embed="rId2"/>
          <a:stretch>
            <a:fillRect/>
          </a:stretch>
        </p:blipFill>
        <p:spPr>
          <a:xfrm>
            <a:off x="723079" y="2491560"/>
            <a:ext cx="3322781" cy="3322777"/>
          </a:xfrm>
          <a:prstGeom prst="rect">
            <a:avLst/>
          </a:prstGeom>
        </p:spPr>
      </p:pic>
      <p:pic>
        <p:nvPicPr>
          <p:cNvPr id="2" name="Picture 1"/>
          <p:cNvPicPr>
            <a:picLocks noChangeAspect="1"/>
          </p:cNvPicPr>
          <p:nvPr/>
        </p:nvPicPr>
        <p:blipFill>
          <a:blip r:embed="rId3">
            <a:clrChange>
              <a:clrFrom>
                <a:srgbClr val="F4F4F4"/>
              </a:clrFrom>
              <a:clrTo>
                <a:srgbClr val="F4F4F4">
                  <a:alpha val="0"/>
                </a:srgbClr>
              </a:clrTo>
            </a:clrChange>
          </a:blip>
          <a:stretch>
            <a:fillRect/>
          </a:stretch>
        </p:blipFill>
        <p:spPr>
          <a:xfrm>
            <a:off x="5319997" y="4408370"/>
            <a:ext cx="867443" cy="64323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9997" y="2643186"/>
            <a:ext cx="780288" cy="780288"/>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77592" y="4408370"/>
            <a:ext cx="686913" cy="686913"/>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30904" y="2643186"/>
            <a:ext cx="780288" cy="780288"/>
          </a:xfrm>
          <a:prstGeom prst="rect">
            <a:avLst/>
          </a:prstGeom>
        </p:spPr>
      </p:pic>
    </p:spTree>
    <p:extLst>
      <p:ext uri="{BB962C8B-B14F-4D97-AF65-F5344CB8AC3E}">
        <p14:creationId xmlns:p14="http://schemas.microsoft.com/office/powerpoint/2010/main" val="35966876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9125599" y="4752366"/>
            <a:ext cx="1653017" cy="1753985"/>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252463" y="4752368"/>
            <a:ext cx="1653017" cy="1753985"/>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435636" y="4752368"/>
            <a:ext cx="1653017" cy="1753985"/>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618809" y="4752370"/>
            <a:ext cx="1653017" cy="1753985"/>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745673" y="4754881"/>
            <a:ext cx="1653017" cy="1753985"/>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Azure DevOps</a:t>
            </a:r>
          </a:p>
        </p:txBody>
      </p:sp>
      <p:sp>
        <p:nvSpPr>
          <p:cNvPr id="3" name="TextBox 2"/>
          <p:cNvSpPr txBox="1"/>
          <p:nvPr/>
        </p:nvSpPr>
        <p:spPr>
          <a:xfrm>
            <a:off x="2138965" y="3923651"/>
            <a:ext cx="8239948" cy="400110"/>
          </a:xfrm>
          <a:prstGeom prst="rect">
            <a:avLst/>
          </a:prstGeom>
          <a:noFill/>
        </p:spPr>
        <p:txBody>
          <a:bodyPr wrap="none" rtlCol="0">
            <a:spAutoFit/>
          </a:bodyPr>
          <a:lstStyle/>
          <a:p>
            <a:r>
              <a:rPr lang="en-US" sz="2000" dirty="0">
                <a:solidFill>
                  <a:schemeClr val="tx2">
                    <a:lumMod val="90000"/>
                    <a:lumOff val="10000"/>
                  </a:schemeClr>
                </a:solidFill>
              </a:rPr>
              <a:t>An end-to-end solution for organizations looking for enterprise-level toolchain</a:t>
            </a:r>
          </a:p>
        </p:txBody>
      </p:sp>
      <p:sp>
        <p:nvSpPr>
          <p:cNvPr id="5" name="TextBox 4"/>
          <p:cNvSpPr txBox="1"/>
          <p:nvPr/>
        </p:nvSpPr>
        <p:spPr>
          <a:xfrm>
            <a:off x="1745673" y="5029201"/>
            <a:ext cx="1653017" cy="1200329"/>
          </a:xfrm>
          <a:prstGeom prst="rect">
            <a:avLst/>
          </a:prstGeom>
          <a:solidFill>
            <a:schemeClr val="tx2">
              <a:lumMod val="10000"/>
              <a:lumOff val="90000"/>
            </a:schemeClr>
          </a:solidFill>
        </p:spPr>
        <p:txBody>
          <a:bodyPr wrap="none" rtlCol="0" anchor="ctr">
            <a:spAutoFit/>
          </a:bodyPr>
          <a:lstStyle/>
          <a:p>
            <a:pPr algn="ctr"/>
            <a:r>
              <a:rPr lang="en-US" dirty="0">
                <a:solidFill>
                  <a:schemeClr val="accent6"/>
                </a:solidFill>
              </a:rPr>
              <a:t>Fully integrated</a:t>
            </a:r>
          </a:p>
          <a:p>
            <a:pPr algn="ctr"/>
            <a:r>
              <a:rPr lang="en-US" dirty="0">
                <a:solidFill>
                  <a:schemeClr val="accent6"/>
                </a:solidFill>
              </a:rPr>
              <a:t>with end</a:t>
            </a:r>
          </a:p>
          <a:p>
            <a:pPr algn="ctr"/>
            <a:r>
              <a:rPr lang="en-US" dirty="0">
                <a:solidFill>
                  <a:schemeClr val="accent6"/>
                </a:solidFill>
              </a:rPr>
              <a:t>to end</a:t>
            </a:r>
          </a:p>
          <a:p>
            <a:pPr algn="ctr"/>
            <a:r>
              <a:rPr lang="en-US" dirty="0">
                <a:solidFill>
                  <a:schemeClr val="accent6"/>
                </a:solidFill>
              </a:rPr>
              <a:t>traceability</a:t>
            </a:r>
          </a:p>
        </p:txBody>
      </p:sp>
      <p:sp>
        <p:nvSpPr>
          <p:cNvPr id="6" name="TextBox 5"/>
          <p:cNvSpPr txBox="1"/>
          <p:nvPr/>
        </p:nvSpPr>
        <p:spPr>
          <a:xfrm>
            <a:off x="3836818" y="5029201"/>
            <a:ext cx="1217000" cy="1200329"/>
          </a:xfrm>
          <a:prstGeom prst="rect">
            <a:avLst/>
          </a:prstGeom>
          <a:solidFill>
            <a:schemeClr val="tx2">
              <a:lumMod val="10000"/>
              <a:lumOff val="90000"/>
            </a:schemeClr>
          </a:solidFill>
        </p:spPr>
        <p:txBody>
          <a:bodyPr wrap="none" rtlCol="0" anchor="ctr">
            <a:spAutoFit/>
          </a:bodyPr>
          <a:lstStyle/>
          <a:p>
            <a:pPr algn="ctr"/>
            <a:r>
              <a:rPr lang="en-US" dirty="0">
                <a:solidFill>
                  <a:schemeClr val="accent6"/>
                </a:solidFill>
              </a:rPr>
              <a:t>Scalable to</a:t>
            </a:r>
          </a:p>
          <a:p>
            <a:pPr algn="ctr"/>
            <a:r>
              <a:rPr lang="en-US" dirty="0">
                <a:solidFill>
                  <a:schemeClr val="accent6"/>
                </a:solidFill>
              </a:rPr>
              <a:t>any team</a:t>
            </a:r>
          </a:p>
          <a:p>
            <a:pPr algn="ctr"/>
            <a:r>
              <a:rPr lang="en-US" dirty="0">
                <a:solidFill>
                  <a:schemeClr val="accent6"/>
                </a:solidFill>
              </a:rPr>
              <a:t>and project</a:t>
            </a:r>
          </a:p>
          <a:p>
            <a:pPr algn="ctr"/>
            <a:r>
              <a:rPr lang="en-US" dirty="0">
                <a:solidFill>
                  <a:schemeClr val="accent6"/>
                </a:solidFill>
              </a:rPr>
              <a:t>size</a:t>
            </a:r>
          </a:p>
        </p:txBody>
      </p:sp>
      <p:sp>
        <p:nvSpPr>
          <p:cNvPr id="7" name="TextBox 6"/>
          <p:cNvSpPr txBox="1"/>
          <p:nvPr/>
        </p:nvSpPr>
        <p:spPr>
          <a:xfrm>
            <a:off x="5483727" y="4890696"/>
            <a:ext cx="1550424" cy="1477328"/>
          </a:xfrm>
          <a:prstGeom prst="rect">
            <a:avLst/>
          </a:prstGeom>
          <a:solidFill>
            <a:schemeClr val="tx2">
              <a:lumMod val="10000"/>
              <a:lumOff val="90000"/>
            </a:schemeClr>
          </a:solidFill>
        </p:spPr>
        <p:txBody>
          <a:bodyPr wrap="none" rtlCol="0" anchor="ctr">
            <a:spAutoFit/>
          </a:bodyPr>
          <a:lstStyle/>
          <a:p>
            <a:pPr algn="ctr"/>
            <a:r>
              <a:rPr lang="en-US">
                <a:solidFill>
                  <a:schemeClr val="accent6"/>
                </a:solidFill>
              </a:rPr>
              <a:t>Highly</a:t>
            </a:r>
          </a:p>
          <a:p>
            <a:pPr algn="ctr"/>
            <a:r>
              <a:rPr lang="en-US" dirty="0">
                <a:solidFill>
                  <a:schemeClr val="accent6"/>
                </a:solidFill>
              </a:rPr>
              <a:t>available,</a:t>
            </a:r>
          </a:p>
          <a:p>
            <a:pPr algn="ctr"/>
            <a:r>
              <a:rPr lang="en-US" dirty="0">
                <a:solidFill>
                  <a:schemeClr val="accent6"/>
                </a:solidFill>
              </a:rPr>
              <a:t>multi-region,</a:t>
            </a:r>
          </a:p>
          <a:p>
            <a:pPr algn="ctr"/>
            <a:r>
              <a:rPr lang="en-US" dirty="0">
                <a:solidFill>
                  <a:schemeClr val="accent6"/>
                </a:solidFill>
              </a:rPr>
              <a:t>hybrid cloud</a:t>
            </a:r>
          </a:p>
          <a:p>
            <a:pPr algn="ctr"/>
            <a:r>
              <a:rPr lang="en-US" dirty="0">
                <a:solidFill>
                  <a:schemeClr val="accent6"/>
                </a:solidFill>
              </a:rPr>
              <a:t>&amp; on-premises</a:t>
            </a:r>
          </a:p>
        </p:txBody>
      </p:sp>
      <p:sp>
        <p:nvSpPr>
          <p:cNvPr id="8" name="TextBox 7"/>
          <p:cNvSpPr txBox="1"/>
          <p:nvPr/>
        </p:nvSpPr>
        <p:spPr>
          <a:xfrm>
            <a:off x="7537797" y="5306194"/>
            <a:ext cx="1082348" cy="646331"/>
          </a:xfrm>
          <a:prstGeom prst="rect">
            <a:avLst/>
          </a:prstGeom>
          <a:solidFill>
            <a:schemeClr val="tx2">
              <a:lumMod val="10000"/>
              <a:lumOff val="90000"/>
            </a:schemeClr>
          </a:solidFill>
        </p:spPr>
        <p:txBody>
          <a:bodyPr wrap="none" rtlCol="0" anchor="ctr">
            <a:spAutoFit/>
          </a:bodyPr>
          <a:lstStyle/>
          <a:p>
            <a:pPr algn="ctr"/>
            <a:r>
              <a:rPr lang="en-US" dirty="0">
                <a:solidFill>
                  <a:schemeClr val="accent6"/>
                </a:solidFill>
              </a:rPr>
              <a:t>Customer</a:t>
            </a:r>
          </a:p>
          <a:p>
            <a:pPr algn="ctr"/>
            <a:r>
              <a:rPr lang="en-US" dirty="0">
                <a:solidFill>
                  <a:schemeClr val="accent6"/>
                </a:solidFill>
              </a:rPr>
              <a:t>Support</a:t>
            </a:r>
          </a:p>
        </p:txBody>
      </p:sp>
      <p:sp>
        <p:nvSpPr>
          <p:cNvPr id="9" name="TextBox 8"/>
          <p:cNvSpPr txBox="1"/>
          <p:nvPr/>
        </p:nvSpPr>
        <p:spPr>
          <a:xfrm>
            <a:off x="9372461" y="5029201"/>
            <a:ext cx="1159292" cy="1200329"/>
          </a:xfrm>
          <a:prstGeom prst="rect">
            <a:avLst/>
          </a:prstGeom>
          <a:solidFill>
            <a:schemeClr val="tx2">
              <a:lumMod val="10000"/>
              <a:lumOff val="90000"/>
            </a:schemeClr>
          </a:solidFill>
        </p:spPr>
        <p:txBody>
          <a:bodyPr wrap="none" rtlCol="0" anchor="ctr">
            <a:spAutoFit/>
          </a:bodyPr>
          <a:lstStyle/>
          <a:p>
            <a:pPr algn="ctr"/>
            <a:r>
              <a:rPr lang="en-US" dirty="0">
                <a:solidFill>
                  <a:schemeClr val="accent6"/>
                </a:solidFill>
              </a:rPr>
              <a:t>Consistent</a:t>
            </a:r>
          </a:p>
          <a:p>
            <a:pPr algn="ctr"/>
            <a:r>
              <a:rPr lang="en-US" dirty="0">
                <a:solidFill>
                  <a:schemeClr val="accent6"/>
                </a:solidFill>
              </a:rPr>
              <a:t>admin</a:t>
            </a:r>
          </a:p>
          <a:p>
            <a:pPr algn="ctr"/>
            <a:r>
              <a:rPr lang="en-US" dirty="0">
                <a:solidFill>
                  <a:schemeClr val="accent6"/>
                </a:solidFill>
              </a:rPr>
              <a:t>and access</a:t>
            </a:r>
          </a:p>
          <a:p>
            <a:pPr algn="ctr"/>
            <a:r>
              <a:rPr lang="en-US" dirty="0">
                <a:solidFill>
                  <a:schemeClr val="accent6"/>
                </a:solidFill>
              </a:rPr>
              <a:t>control</a:t>
            </a:r>
          </a:p>
        </p:txBody>
      </p:sp>
      <p:pic>
        <p:nvPicPr>
          <p:cNvPr id="16" name="Picture 15"/>
          <p:cNvPicPr>
            <a:picLocks noChangeAspect="1"/>
          </p:cNvPicPr>
          <p:nvPr/>
        </p:nvPicPr>
        <p:blipFill>
          <a:blip r:embed="rId3"/>
          <a:stretch>
            <a:fillRect/>
          </a:stretch>
        </p:blipFill>
        <p:spPr>
          <a:xfrm>
            <a:off x="1899002" y="1604269"/>
            <a:ext cx="1514207" cy="1523955"/>
          </a:xfrm>
          <a:prstGeom prst="rect">
            <a:avLst/>
          </a:prstGeom>
        </p:spPr>
      </p:pic>
      <p:sp>
        <p:nvSpPr>
          <p:cNvPr id="17" name="TextBox 16"/>
          <p:cNvSpPr txBox="1"/>
          <p:nvPr/>
        </p:nvSpPr>
        <p:spPr>
          <a:xfrm>
            <a:off x="1839747" y="3217878"/>
            <a:ext cx="1460656" cy="369332"/>
          </a:xfrm>
          <a:prstGeom prst="rect">
            <a:avLst/>
          </a:prstGeom>
          <a:noFill/>
        </p:spPr>
        <p:txBody>
          <a:bodyPr wrap="none" rtlCol="0">
            <a:spAutoFit/>
          </a:bodyPr>
          <a:lstStyle/>
          <a:p>
            <a:r>
              <a:rPr lang="en-US">
                <a:solidFill>
                  <a:schemeClr val="bg2">
                    <a:lumMod val="75000"/>
                  </a:schemeClr>
                </a:solidFill>
              </a:rPr>
              <a:t>Azure Boards</a:t>
            </a:r>
          </a:p>
        </p:txBody>
      </p:sp>
      <p:pic>
        <p:nvPicPr>
          <p:cNvPr id="18" name="Picture 17"/>
          <p:cNvPicPr>
            <a:picLocks noChangeAspect="1"/>
          </p:cNvPicPr>
          <p:nvPr/>
        </p:nvPicPr>
        <p:blipFill>
          <a:blip r:embed="rId4"/>
          <a:stretch>
            <a:fillRect/>
          </a:stretch>
        </p:blipFill>
        <p:spPr>
          <a:xfrm>
            <a:off x="3714849" y="1604269"/>
            <a:ext cx="1399148" cy="1523954"/>
          </a:xfrm>
          <a:prstGeom prst="rect">
            <a:avLst/>
          </a:prstGeom>
        </p:spPr>
      </p:pic>
      <p:sp>
        <p:nvSpPr>
          <p:cNvPr id="19" name="TextBox 18"/>
          <p:cNvSpPr txBox="1"/>
          <p:nvPr/>
        </p:nvSpPr>
        <p:spPr>
          <a:xfrm>
            <a:off x="3714849" y="3224914"/>
            <a:ext cx="1383712" cy="369332"/>
          </a:xfrm>
          <a:prstGeom prst="rect">
            <a:avLst/>
          </a:prstGeom>
          <a:noFill/>
        </p:spPr>
        <p:txBody>
          <a:bodyPr wrap="none" rtlCol="0">
            <a:spAutoFit/>
          </a:bodyPr>
          <a:lstStyle/>
          <a:p>
            <a:r>
              <a:rPr lang="en-US">
                <a:solidFill>
                  <a:srgbClr val="FF8435"/>
                </a:solidFill>
              </a:rPr>
              <a:t>Azure Repos</a:t>
            </a:r>
            <a:endParaRPr lang="en-US" dirty="0">
              <a:solidFill>
                <a:srgbClr val="FF8435"/>
              </a:solidFill>
            </a:endParaRPr>
          </a:p>
        </p:txBody>
      </p:sp>
      <p:pic>
        <p:nvPicPr>
          <p:cNvPr id="20" name="Picture 19"/>
          <p:cNvPicPr>
            <a:picLocks noChangeAspect="1"/>
          </p:cNvPicPr>
          <p:nvPr/>
        </p:nvPicPr>
        <p:blipFill>
          <a:blip r:embed="rId5"/>
          <a:stretch>
            <a:fillRect/>
          </a:stretch>
        </p:blipFill>
        <p:spPr>
          <a:xfrm>
            <a:off x="5481621" y="1555171"/>
            <a:ext cx="1617064" cy="1613609"/>
          </a:xfrm>
          <a:prstGeom prst="rect">
            <a:avLst/>
          </a:prstGeom>
        </p:spPr>
      </p:pic>
      <p:sp>
        <p:nvSpPr>
          <p:cNvPr id="21" name="TextBox 20"/>
          <p:cNvSpPr txBox="1"/>
          <p:nvPr/>
        </p:nvSpPr>
        <p:spPr>
          <a:xfrm>
            <a:off x="5385412" y="3219908"/>
            <a:ext cx="1653017" cy="369332"/>
          </a:xfrm>
          <a:prstGeom prst="rect">
            <a:avLst/>
          </a:prstGeom>
          <a:noFill/>
        </p:spPr>
        <p:txBody>
          <a:bodyPr wrap="none" rtlCol="0">
            <a:spAutoFit/>
          </a:bodyPr>
          <a:lstStyle/>
          <a:p>
            <a:r>
              <a:rPr lang="en-US">
                <a:solidFill>
                  <a:schemeClr val="accent4">
                    <a:lumMod val="75000"/>
                    <a:lumOff val="25000"/>
                  </a:schemeClr>
                </a:solidFill>
              </a:rPr>
              <a:t>Azure Pipelines</a:t>
            </a:r>
            <a:endParaRPr lang="en-US" dirty="0">
              <a:solidFill>
                <a:schemeClr val="accent4">
                  <a:lumMod val="75000"/>
                  <a:lumOff val="25000"/>
                </a:schemeClr>
              </a:solidFill>
            </a:endParaRPr>
          </a:p>
        </p:txBody>
      </p:sp>
      <p:pic>
        <p:nvPicPr>
          <p:cNvPr id="22" name="Picture 21"/>
          <p:cNvPicPr>
            <a:picLocks noChangeAspect="1"/>
          </p:cNvPicPr>
          <p:nvPr/>
        </p:nvPicPr>
        <p:blipFill>
          <a:blip r:embed="rId6"/>
          <a:stretch>
            <a:fillRect/>
          </a:stretch>
        </p:blipFill>
        <p:spPr>
          <a:xfrm>
            <a:off x="7326689" y="1561441"/>
            <a:ext cx="1576685" cy="1615141"/>
          </a:xfrm>
          <a:prstGeom prst="rect">
            <a:avLst/>
          </a:prstGeom>
        </p:spPr>
      </p:pic>
      <p:sp>
        <p:nvSpPr>
          <p:cNvPr id="23" name="TextBox 22"/>
          <p:cNvSpPr txBox="1"/>
          <p:nvPr/>
        </p:nvSpPr>
        <p:spPr>
          <a:xfrm>
            <a:off x="7250356" y="3215920"/>
            <a:ext cx="1741952" cy="369332"/>
          </a:xfrm>
          <a:prstGeom prst="rect">
            <a:avLst/>
          </a:prstGeom>
          <a:noFill/>
        </p:spPr>
        <p:txBody>
          <a:bodyPr wrap="none" rtlCol="0">
            <a:spAutoFit/>
          </a:bodyPr>
          <a:lstStyle/>
          <a:p>
            <a:r>
              <a:rPr lang="en-US">
                <a:solidFill>
                  <a:srgbClr val="7030A0"/>
                </a:solidFill>
              </a:rPr>
              <a:t>Azure Test Plans</a:t>
            </a:r>
            <a:endParaRPr lang="en-US" dirty="0">
              <a:solidFill>
                <a:srgbClr val="7030A0"/>
              </a:solidFill>
            </a:endParaRPr>
          </a:p>
        </p:txBody>
      </p:sp>
      <p:pic>
        <p:nvPicPr>
          <p:cNvPr id="24" name="Picture 23"/>
          <p:cNvPicPr>
            <a:picLocks noChangeAspect="1"/>
          </p:cNvPicPr>
          <p:nvPr/>
        </p:nvPicPr>
        <p:blipFill>
          <a:blip r:embed="rId7"/>
          <a:stretch>
            <a:fillRect/>
          </a:stretch>
        </p:blipFill>
        <p:spPr>
          <a:xfrm>
            <a:off x="9121385" y="1564165"/>
            <a:ext cx="1657231" cy="1660749"/>
          </a:xfrm>
          <a:prstGeom prst="rect">
            <a:avLst/>
          </a:prstGeom>
        </p:spPr>
      </p:pic>
      <p:sp>
        <p:nvSpPr>
          <p:cNvPr id="25" name="TextBox 24"/>
          <p:cNvSpPr txBox="1"/>
          <p:nvPr/>
        </p:nvSpPr>
        <p:spPr>
          <a:xfrm>
            <a:off x="9149075" y="3224914"/>
            <a:ext cx="1601849" cy="369332"/>
          </a:xfrm>
          <a:prstGeom prst="rect">
            <a:avLst/>
          </a:prstGeom>
          <a:noFill/>
        </p:spPr>
        <p:txBody>
          <a:bodyPr wrap="none" rtlCol="0">
            <a:spAutoFit/>
          </a:bodyPr>
          <a:lstStyle/>
          <a:p>
            <a:r>
              <a:rPr lang="en-US" dirty="0">
                <a:solidFill>
                  <a:srgbClr val="BE2196"/>
                </a:solidFill>
              </a:rPr>
              <a:t>Azure Artifacts</a:t>
            </a:r>
          </a:p>
        </p:txBody>
      </p:sp>
    </p:spTree>
    <p:extLst>
      <p:ext uri="{BB962C8B-B14F-4D97-AF65-F5344CB8AC3E}">
        <p14:creationId xmlns:p14="http://schemas.microsoft.com/office/powerpoint/2010/main" val="5629525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DE349-CC04-4136-A3AD-2EDB72C45FD8}"/>
              </a:ext>
            </a:extLst>
          </p:cNvPr>
          <p:cNvSpPr>
            <a:spLocks noGrp="1"/>
          </p:cNvSpPr>
          <p:nvPr>
            <p:ph type="title"/>
          </p:nvPr>
        </p:nvSpPr>
        <p:spPr/>
        <p:txBody>
          <a:bodyPr/>
          <a:lstStyle/>
          <a:p>
            <a:r>
              <a:rPr lang="en-US" dirty="0"/>
              <a:t>Automate deployment of VMs</a:t>
            </a:r>
          </a:p>
        </p:txBody>
      </p:sp>
      <p:sp>
        <p:nvSpPr>
          <p:cNvPr id="3" name="Text Placeholder 2">
            <a:extLst>
              <a:ext uri="{FF2B5EF4-FFF2-40B4-BE49-F238E27FC236}">
                <a16:creationId xmlns:a16="http://schemas.microsoft.com/office/drawing/2014/main" id="{C42372A0-F71C-4FB0-A003-418D73BA0E37}"/>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28414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6740" y="266853"/>
            <a:ext cx="11018520" cy="553998"/>
          </a:xfrm>
        </p:spPr>
        <p:txBody>
          <a:bodyPr/>
          <a:lstStyle/>
          <a:p>
            <a:r>
              <a:rPr lang="en-US" dirty="0"/>
              <a:t>Declarative or Imperative </a:t>
            </a:r>
          </a:p>
        </p:txBody>
      </p:sp>
      <p:sp>
        <p:nvSpPr>
          <p:cNvPr id="6" name="TextBox 5"/>
          <p:cNvSpPr txBox="1"/>
          <p:nvPr/>
        </p:nvSpPr>
        <p:spPr>
          <a:xfrm>
            <a:off x="8487033" y="4988694"/>
            <a:ext cx="3510927" cy="836383"/>
          </a:xfrm>
          <a:prstGeom prst="rect">
            <a:avLst/>
          </a:prstGeom>
          <a:solidFill>
            <a:schemeClr val="tx2"/>
          </a:solidFill>
        </p:spPr>
        <p:txBody>
          <a:bodyPr wrap="square" lIns="91440" tIns="91440" rIns="91440" bIns="91440" rtlCol="0">
            <a:spAutoFit/>
          </a:bodyPr>
          <a:lstStyle/>
          <a:p>
            <a:pPr marL="0" marR="0" lvl="0" indent="0" algn="l" defTabSz="914367" rtl="0" eaLnBrk="1" fontAlgn="auto" latinLnBrk="0" hangingPunct="1">
              <a:lnSpc>
                <a:spcPct val="90000"/>
              </a:lnSpc>
              <a:spcBef>
                <a:spcPct val="20000"/>
              </a:spcBef>
              <a:spcAft>
                <a:spcPts val="0"/>
              </a:spcAft>
              <a:buClrTx/>
              <a:buSzPct val="80000"/>
              <a:buFontTx/>
              <a:buNone/>
              <a:tabLst/>
              <a:defRPr/>
            </a:pPr>
            <a:r>
              <a:rPr kumimoji="0" lang="en-US" sz="2353"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Declaratively define using a template</a:t>
            </a:r>
          </a:p>
        </p:txBody>
      </p:sp>
      <p:sp>
        <p:nvSpPr>
          <p:cNvPr id="7" name="TextBox 6"/>
          <p:cNvSpPr txBox="1"/>
          <p:nvPr/>
        </p:nvSpPr>
        <p:spPr>
          <a:xfrm>
            <a:off x="834330" y="1225692"/>
            <a:ext cx="6286831" cy="510524"/>
          </a:xfrm>
          <a:prstGeom prst="rect">
            <a:avLst/>
          </a:prstGeom>
          <a:solidFill>
            <a:schemeClr val="accent1"/>
          </a:solidFill>
        </p:spPr>
        <p:txBody>
          <a:bodyPr wrap="square" lIns="91440" tIns="91440" rIns="91440" bIns="91440" rtlCol="0">
            <a:spAutoFit/>
          </a:bodyPr>
          <a:lstStyle/>
          <a:p>
            <a:pPr marL="0" marR="0" lvl="0" indent="0" algn="l" defTabSz="914367" rtl="0" eaLnBrk="1" fontAlgn="auto" latinLnBrk="0" hangingPunct="1">
              <a:lnSpc>
                <a:spcPct val="90000"/>
              </a:lnSpc>
              <a:spcBef>
                <a:spcPct val="20000"/>
              </a:spcBef>
              <a:spcAft>
                <a:spcPts val="0"/>
              </a:spcAft>
              <a:buClrTx/>
              <a:buSzPct val="80000"/>
              <a:buFontTx/>
              <a:buNone/>
              <a:tabLst/>
              <a:defRPr/>
            </a:pPr>
            <a:r>
              <a:rPr kumimoji="0" lang="en-US" sz="2353"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Imperatively with PowerShell or CLI</a:t>
            </a:r>
          </a:p>
        </p:txBody>
      </p:sp>
      <p:cxnSp>
        <p:nvCxnSpPr>
          <p:cNvPr id="12" name="Straight Connector 11"/>
          <p:cNvCxnSpPr/>
          <p:nvPr/>
        </p:nvCxnSpPr>
        <p:spPr>
          <a:xfrm flipV="1">
            <a:off x="152402" y="3646715"/>
            <a:ext cx="11702143" cy="21772"/>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482451" y="2084496"/>
            <a:ext cx="7403967" cy="1384995"/>
          </a:xfrm>
          <a:prstGeom prst="rect">
            <a:avLst/>
          </a:prstGeom>
          <a:solidFill>
            <a:schemeClr val="tx1"/>
          </a:solid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107C10">
                    <a:lumMod val="40000"/>
                    <a:lumOff val="60000"/>
                  </a:srgbClr>
                </a:solidFill>
                <a:effectLst/>
                <a:uLnTx/>
                <a:uFillTx/>
                <a:latin typeface="Consolas" panose="020B0609020204030204" pitchFamily="49" charset="0"/>
                <a:ea typeface="Calibri" panose="020F0502020204030204" pitchFamily="34" charset="0"/>
                <a:cs typeface="Times New Roman" panose="02020603050405020304" pitchFamily="18" charset="0"/>
              </a:rPr>
              <a:t>az</a:t>
            </a:r>
            <a:r>
              <a:rPr kumimoji="0" lang="en-US" sz="1400" b="0" i="0" u="none" strike="noStrike" kern="1200" cap="none" spc="0" normalizeH="0" baseline="0" noProof="0" dirty="0">
                <a:ln>
                  <a:noFill/>
                </a:ln>
                <a:solidFill>
                  <a:srgbClr val="107C10">
                    <a:lumMod val="40000"/>
                    <a:lumOff val="60000"/>
                  </a:srgbClr>
                </a:solidFill>
                <a:effectLst/>
                <a:uLnTx/>
                <a:uFillTx/>
                <a:latin typeface="Consolas" panose="020B0609020204030204" pitchFamily="49" charset="0"/>
                <a:ea typeface="Calibri" panose="020F0502020204030204" pitchFamily="34" charset="0"/>
                <a:cs typeface="Times New Roman" panose="02020603050405020304" pitchFamily="18" charset="0"/>
              </a:rPr>
              <a:t> vm create -n WebVM1 -g </a:t>
            </a:r>
            <a:r>
              <a:rPr kumimoji="0" lang="en-US" sz="1400" b="0" i="0" u="none" strike="noStrike" kern="1200" cap="none" spc="0" normalizeH="0" baseline="0" noProof="0" dirty="0" err="1">
                <a:ln>
                  <a:noFill/>
                </a:ln>
                <a:solidFill>
                  <a:srgbClr val="107C10">
                    <a:lumMod val="40000"/>
                    <a:lumOff val="60000"/>
                  </a:srgbClr>
                </a:solidFill>
                <a:effectLst/>
                <a:uLnTx/>
                <a:uFillTx/>
                <a:latin typeface="Consolas" panose="020B0609020204030204" pitchFamily="49" charset="0"/>
                <a:ea typeface="Calibri" panose="020F0502020204030204" pitchFamily="34" charset="0"/>
                <a:cs typeface="Times New Roman" panose="02020603050405020304" pitchFamily="18" charset="0"/>
              </a:rPr>
              <a:t>OpsTrainingOSS_RG</a:t>
            </a:r>
            <a:r>
              <a:rPr kumimoji="0" lang="en-US" sz="1400" b="0" i="0" u="none" strike="noStrike" kern="1200" cap="none" spc="0" normalizeH="0" baseline="0" noProof="0" dirty="0">
                <a:ln>
                  <a:noFill/>
                </a:ln>
                <a:solidFill>
                  <a:srgbClr val="107C10">
                    <a:lumMod val="40000"/>
                    <a:lumOff val="60000"/>
                  </a:srgbClr>
                </a:solidFill>
                <a:effectLst/>
                <a:uLnTx/>
                <a:uFillTx/>
                <a:latin typeface="Consolas" panose="020B0609020204030204" pitchFamily="49" charset="0"/>
                <a:ea typeface="Calibri" panose="020F0502020204030204" pitchFamily="34" charset="0"/>
                <a:cs typeface="Times New Roman" panose="02020603050405020304" pitchFamily="18" charset="0"/>
              </a:rPr>
              <a:t> -l centralus --size Standard_DS1_V2 --availability-set </a:t>
            </a:r>
            <a:r>
              <a:rPr kumimoji="0" lang="en-US" sz="1400" b="0" i="0" u="none" strike="noStrike" kern="1200" cap="none" spc="0" normalizeH="0" baseline="0" noProof="0" dirty="0" err="1">
                <a:ln>
                  <a:noFill/>
                </a:ln>
                <a:solidFill>
                  <a:srgbClr val="107C10">
                    <a:lumMod val="40000"/>
                    <a:lumOff val="60000"/>
                  </a:srgbClr>
                </a:solidFill>
                <a:effectLst/>
                <a:uLnTx/>
                <a:uFillTx/>
                <a:latin typeface="Consolas" panose="020B0609020204030204" pitchFamily="49" charset="0"/>
                <a:ea typeface="Calibri" panose="020F0502020204030204" pitchFamily="34" charset="0"/>
                <a:cs typeface="Times New Roman" panose="02020603050405020304" pitchFamily="18" charset="0"/>
              </a:rPr>
              <a:t>WebAVSET</a:t>
            </a:r>
            <a:r>
              <a:rPr kumimoji="0" lang="en-US" sz="1400" b="0" i="0" u="none" strike="noStrike" kern="1200" cap="none" spc="0" normalizeH="0" baseline="0" noProof="0" dirty="0">
                <a:ln>
                  <a:noFill/>
                </a:ln>
                <a:solidFill>
                  <a:srgbClr val="107C10">
                    <a:lumMod val="40000"/>
                    <a:lumOff val="60000"/>
                  </a:srgbClr>
                </a:solidFill>
                <a:effectLst/>
                <a:uLnTx/>
                <a:uFillTx/>
                <a:latin typeface="Consolas" panose="020B0609020204030204" pitchFamily="49" charset="0"/>
                <a:ea typeface="Calibri" panose="020F0502020204030204" pitchFamily="34" charset="0"/>
                <a:cs typeface="Times New Roman" panose="02020603050405020304" pitchFamily="18" charset="0"/>
              </a:rPr>
              <a:t> --</a:t>
            </a:r>
            <a:r>
              <a:rPr kumimoji="0" lang="en-US" sz="1400" b="0" i="0" u="none" strike="noStrike" kern="1200" cap="none" spc="0" normalizeH="0" baseline="0" noProof="0" dirty="0" err="1">
                <a:ln>
                  <a:noFill/>
                </a:ln>
                <a:solidFill>
                  <a:srgbClr val="107C10">
                    <a:lumMod val="40000"/>
                    <a:lumOff val="60000"/>
                  </a:srgbClr>
                </a:solidFill>
                <a:effectLst/>
                <a:uLnTx/>
                <a:uFillTx/>
                <a:latin typeface="Consolas" panose="020B0609020204030204" pitchFamily="49" charset="0"/>
                <a:ea typeface="Calibri" panose="020F0502020204030204" pitchFamily="34" charset="0"/>
                <a:cs typeface="Times New Roman" panose="02020603050405020304" pitchFamily="18" charset="0"/>
              </a:rPr>
              <a:t>nics</a:t>
            </a:r>
            <a:r>
              <a:rPr kumimoji="0" lang="en-US" sz="1400" b="0" i="0" u="none" strike="noStrike" kern="1200" cap="none" spc="0" normalizeH="0" baseline="0" noProof="0" dirty="0">
                <a:ln>
                  <a:noFill/>
                </a:ln>
                <a:solidFill>
                  <a:srgbClr val="107C10">
                    <a:lumMod val="40000"/>
                    <a:lumOff val="60000"/>
                  </a:srgbClr>
                </a:solidFill>
                <a:effectLst/>
                <a:uLnTx/>
                <a:uFillTx/>
                <a:latin typeface="Consolas" panose="020B0609020204030204" pitchFamily="49" charset="0"/>
                <a:ea typeface="Calibri" panose="020F0502020204030204" pitchFamily="34" charset="0"/>
                <a:cs typeface="Times New Roman" panose="02020603050405020304" pitchFamily="18" charset="0"/>
              </a:rPr>
              <a:t> WebVMNIC1 --authentication-type password --admin-username demouser --admin-password Demo@pass123 --image "Canonical:UbuntuServer:14.04.4-LTS:latest" --use-unmanaged-disk --</a:t>
            </a:r>
            <a:r>
              <a:rPr kumimoji="0" lang="en-US" sz="1400" b="0" i="0" u="none" strike="noStrike" kern="1200" cap="none" spc="0" normalizeH="0" baseline="0" noProof="0" dirty="0" err="1">
                <a:ln>
                  <a:noFill/>
                </a:ln>
                <a:solidFill>
                  <a:srgbClr val="107C10">
                    <a:lumMod val="40000"/>
                    <a:lumOff val="60000"/>
                  </a:srgbClr>
                </a:solidFill>
                <a:effectLst/>
                <a:uLnTx/>
                <a:uFillTx/>
                <a:latin typeface="Consolas" panose="020B0609020204030204" pitchFamily="49" charset="0"/>
                <a:ea typeface="Calibri" panose="020F0502020204030204" pitchFamily="34" charset="0"/>
                <a:cs typeface="Times New Roman" panose="02020603050405020304" pitchFamily="18" charset="0"/>
              </a:rPr>
              <a:t>os</a:t>
            </a:r>
            <a:r>
              <a:rPr kumimoji="0" lang="en-US" sz="1400" b="0" i="0" u="none" strike="noStrike" kern="1200" cap="none" spc="0" normalizeH="0" baseline="0" noProof="0" dirty="0">
                <a:ln>
                  <a:noFill/>
                </a:ln>
                <a:solidFill>
                  <a:srgbClr val="107C10">
                    <a:lumMod val="40000"/>
                    <a:lumOff val="60000"/>
                  </a:srgbClr>
                </a:solidFill>
                <a:effectLst/>
                <a:uLnTx/>
                <a:uFillTx/>
                <a:latin typeface="Consolas" panose="020B0609020204030204" pitchFamily="49" charset="0"/>
                <a:ea typeface="Calibri" panose="020F0502020204030204" pitchFamily="34" charset="0"/>
                <a:cs typeface="Times New Roman" panose="02020603050405020304" pitchFamily="18" charset="0"/>
              </a:rPr>
              <a:t>-disk-name WEBVM1-OSDISK.vhd --storage-account clistorage101 --storage-container-name </a:t>
            </a:r>
            <a:r>
              <a:rPr kumimoji="0" lang="en-US" sz="1400" b="0" i="0" u="none" strike="noStrike" kern="1200" cap="none" spc="0" normalizeH="0" baseline="0" noProof="0" dirty="0" err="1">
                <a:ln>
                  <a:noFill/>
                </a:ln>
                <a:solidFill>
                  <a:srgbClr val="107C10">
                    <a:lumMod val="40000"/>
                    <a:lumOff val="60000"/>
                  </a:srgbClr>
                </a:solidFill>
                <a:effectLst/>
                <a:uLnTx/>
                <a:uFillTx/>
                <a:latin typeface="Consolas" panose="020B0609020204030204" pitchFamily="49" charset="0"/>
                <a:ea typeface="Calibri" panose="020F0502020204030204" pitchFamily="34" charset="0"/>
                <a:cs typeface="Times New Roman" panose="02020603050405020304" pitchFamily="18" charset="0"/>
              </a:rPr>
              <a:t>vhds</a:t>
            </a:r>
            <a:endParaRPr kumimoji="0" lang="en-US" sz="1400" b="0" i="0" u="none" strike="noStrike" kern="1200" cap="none" spc="0" normalizeH="0" baseline="0" noProof="0" dirty="0">
              <a:ln>
                <a:noFill/>
              </a:ln>
              <a:solidFill>
                <a:srgbClr val="107C10">
                  <a:lumMod val="40000"/>
                  <a:lumOff val="60000"/>
                </a:srgbClr>
              </a:solidFill>
              <a:effectLst/>
              <a:uLnTx/>
              <a:uFillTx/>
              <a:latin typeface="Consolas" panose="020B0609020204030204" pitchFamily="49" charset="0"/>
              <a:ea typeface="+mn-ea"/>
              <a:cs typeface="+mn-cs"/>
            </a:endParaRPr>
          </a:p>
        </p:txBody>
      </p:sp>
      <p:sp>
        <p:nvSpPr>
          <p:cNvPr id="8" name="Rectangle 7">
            <a:extLst>
              <a:ext uri="{FF2B5EF4-FFF2-40B4-BE49-F238E27FC236}">
                <a16:creationId xmlns:a16="http://schemas.microsoft.com/office/drawing/2014/main" id="{EB58C18B-9243-406D-B811-6327DF5C6938}"/>
              </a:ext>
            </a:extLst>
          </p:cNvPr>
          <p:cNvSpPr/>
          <p:nvPr/>
        </p:nvSpPr>
        <p:spPr>
          <a:xfrm>
            <a:off x="7121161" y="449903"/>
            <a:ext cx="5219700" cy="2062103"/>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r>
              <a:rPr kumimoji="0" lang="en-US" sz="1600" b="0" i="0" u="none" strike="noStrike" kern="1200" cap="none" spc="0" normalizeH="0" baseline="0" noProof="0" dirty="0">
                <a:ln>
                  <a:noFill/>
                </a:ln>
                <a:solidFill>
                  <a:srgbClr val="0000FF"/>
                </a:solidFill>
                <a:effectLst/>
                <a:uLnTx/>
                <a:uFillTx/>
                <a:latin typeface="Lucida Console" panose="020B0609040504020204" pitchFamily="49" charset="0"/>
                <a:ea typeface="+mn-ea"/>
                <a:cs typeface="+mn-cs"/>
              </a:rPr>
              <a:t>New-</a:t>
            </a:r>
            <a:r>
              <a:rPr kumimoji="0" lang="en-US" sz="1600" b="0" i="0" u="none" strike="noStrike" kern="1200" cap="none" spc="0" normalizeH="0" baseline="0" noProof="0" dirty="0" err="1">
                <a:ln>
                  <a:noFill/>
                </a:ln>
                <a:solidFill>
                  <a:srgbClr val="0000FF"/>
                </a:solidFill>
                <a:effectLst/>
                <a:uLnTx/>
                <a:uFillTx/>
                <a:latin typeface="Lucida Console" panose="020B0609040504020204" pitchFamily="49" charset="0"/>
                <a:ea typeface="+mn-ea"/>
                <a:cs typeface="+mn-cs"/>
              </a:rPr>
              <a:t>AzVm</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600" b="0" i="0" u="none" strike="noStrike" kern="1200" cap="none" spc="0" normalizeH="0" baseline="0" noProof="0" dirty="0">
                <a:ln>
                  <a:noFill/>
                </a:ln>
                <a:solidFill>
                  <a:srgbClr val="000080"/>
                </a:solidFill>
                <a:effectLst/>
                <a:uLnTx/>
                <a:uFillTx/>
                <a:latin typeface="Lucida Console" panose="020B0609040504020204" pitchFamily="49" charset="0"/>
                <a:ea typeface="+mn-ea"/>
                <a:cs typeface="+mn-cs"/>
              </a:rPr>
              <a:t>-Name</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600" b="0" i="0" u="none" strike="noStrike" kern="1200" cap="none" spc="0" normalizeH="0" baseline="0" noProof="0" dirty="0">
                <a:ln>
                  <a:noFill/>
                </a:ln>
                <a:solidFill>
                  <a:srgbClr val="8B000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err="1">
                <a:ln>
                  <a:noFill/>
                </a:ln>
                <a:solidFill>
                  <a:srgbClr val="8B0000"/>
                </a:solidFill>
                <a:effectLst/>
                <a:uLnTx/>
                <a:uFillTx/>
                <a:latin typeface="Lucida Console" panose="020B0609040504020204" pitchFamily="49" charset="0"/>
                <a:ea typeface="+mn-ea"/>
                <a:cs typeface="+mn-cs"/>
              </a:rPr>
              <a:t>myVM</a:t>
            </a:r>
            <a:r>
              <a:rPr kumimoji="0" lang="en-US" sz="1600" b="0" i="0" u="none" strike="noStrike" kern="1200" cap="none" spc="0" normalizeH="0" baseline="0" noProof="0" dirty="0">
                <a:ln>
                  <a:noFill/>
                </a:ln>
                <a:solidFill>
                  <a:srgbClr val="8B000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600" b="0" i="0" u="none" strike="noStrike" kern="1200" cap="none" spc="0" normalizeH="0" baseline="0" noProof="0" dirty="0">
                <a:ln>
                  <a:noFill/>
                </a:ln>
                <a:solidFill>
                  <a:srgbClr val="00008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err="1">
                <a:ln>
                  <a:noFill/>
                </a:ln>
                <a:solidFill>
                  <a:srgbClr val="000080"/>
                </a:solidFill>
                <a:effectLst/>
                <a:uLnTx/>
                <a:uFillTx/>
                <a:latin typeface="Lucida Console" panose="020B0609040504020204" pitchFamily="49" charset="0"/>
                <a:ea typeface="+mn-ea"/>
                <a:cs typeface="+mn-cs"/>
              </a:rPr>
              <a:t>ResourceGroupName</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600" b="0" i="0" u="none" strike="noStrike" kern="1200" cap="none" spc="0" normalizeH="0" baseline="0" noProof="0" dirty="0">
                <a:ln>
                  <a:noFill/>
                </a:ln>
                <a:solidFill>
                  <a:srgbClr val="8B000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err="1">
                <a:ln>
                  <a:noFill/>
                </a:ln>
                <a:solidFill>
                  <a:srgbClr val="8B0000"/>
                </a:solidFill>
                <a:effectLst/>
                <a:uLnTx/>
                <a:uFillTx/>
                <a:latin typeface="Lucida Console" panose="020B0609040504020204" pitchFamily="49" charset="0"/>
                <a:ea typeface="+mn-ea"/>
                <a:cs typeface="+mn-cs"/>
              </a:rPr>
              <a:t>myRG</a:t>
            </a:r>
            <a:r>
              <a:rPr kumimoji="0" lang="en-US" sz="1600" b="0" i="0" u="none" strike="noStrike" kern="1200" cap="none" spc="0" normalizeH="0" baseline="0" noProof="0" dirty="0">
                <a:ln>
                  <a:noFill/>
                </a:ln>
                <a:solidFill>
                  <a:srgbClr val="8B000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600" b="0" i="0" u="none" strike="noStrike" kern="1200" cap="none" spc="0" normalizeH="0" baseline="0" noProof="0" dirty="0">
                <a:ln>
                  <a:noFill/>
                </a:ln>
                <a:solidFill>
                  <a:srgbClr val="000080"/>
                </a:solidFill>
                <a:effectLst/>
                <a:uLnTx/>
                <a:uFillTx/>
                <a:latin typeface="Lucida Console" panose="020B0609040504020204" pitchFamily="49" charset="0"/>
                <a:ea typeface="+mn-ea"/>
                <a:cs typeface="+mn-cs"/>
              </a:rPr>
              <a:t>-Location</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600" b="0" i="0" u="none" strike="noStrike" kern="1200" cap="none" spc="0" normalizeH="0" baseline="0" noProof="0" dirty="0">
                <a:ln>
                  <a:noFill/>
                </a:ln>
                <a:solidFill>
                  <a:srgbClr val="8B0000"/>
                </a:solidFill>
                <a:effectLst/>
                <a:uLnTx/>
                <a:uFillTx/>
                <a:latin typeface="Lucida Console" panose="020B0609040504020204" pitchFamily="49" charset="0"/>
                <a:ea typeface="+mn-ea"/>
                <a:cs typeface="+mn-cs"/>
              </a:rPr>
              <a:t>"East US"</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600" b="0" i="0" u="none" strike="noStrike" kern="1200" cap="none" spc="0" normalizeH="0" baseline="0" noProof="0" dirty="0">
                <a:ln>
                  <a:noFill/>
                </a:ln>
                <a:solidFill>
                  <a:srgbClr val="00008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err="1">
                <a:ln>
                  <a:noFill/>
                </a:ln>
                <a:solidFill>
                  <a:srgbClr val="000080"/>
                </a:solidFill>
                <a:effectLst/>
                <a:uLnTx/>
                <a:uFillTx/>
                <a:latin typeface="Lucida Console" panose="020B0609040504020204" pitchFamily="49" charset="0"/>
                <a:ea typeface="+mn-ea"/>
                <a:cs typeface="+mn-cs"/>
              </a:rPr>
              <a:t>VirtualNetworkName</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600" b="0" i="0" u="none" strike="noStrike" kern="1200" cap="none" spc="0" normalizeH="0" baseline="0" noProof="0" dirty="0">
                <a:ln>
                  <a:noFill/>
                </a:ln>
                <a:solidFill>
                  <a:srgbClr val="8B000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err="1">
                <a:ln>
                  <a:noFill/>
                </a:ln>
                <a:solidFill>
                  <a:srgbClr val="8B0000"/>
                </a:solidFill>
                <a:effectLst/>
                <a:uLnTx/>
                <a:uFillTx/>
                <a:latin typeface="Lucida Console" panose="020B0609040504020204" pitchFamily="49" charset="0"/>
                <a:ea typeface="+mn-ea"/>
                <a:cs typeface="+mn-cs"/>
              </a:rPr>
              <a:t>myVnet</a:t>
            </a:r>
            <a:r>
              <a:rPr kumimoji="0" lang="en-US" sz="1600" b="0" i="0" u="none" strike="noStrike" kern="1200" cap="none" spc="0" normalizeH="0" baseline="0" noProof="0" dirty="0">
                <a:ln>
                  <a:noFill/>
                </a:ln>
                <a:solidFill>
                  <a:srgbClr val="8B000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600" b="0" i="0" u="none" strike="noStrike" kern="1200" cap="none" spc="0" normalizeH="0" baseline="0" noProof="0" dirty="0">
                <a:ln>
                  <a:noFill/>
                </a:ln>
                <a:solidFill>
                  <a:srgbClr val="00008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err="1">
                <a:ln>
                  <a:noFill/>
                </a:ln>
                <a:solidFill>
                  <a:srgbClr val="000080"/>
                </a:solidFill>
                <a:effectLst/>
                <a:uLnTx/>
                <a:uFillTx/>
                <a:latin typeface="Lucida Console" panose="020B0609040504020204" pitchFamily="49" charset="0"/>
                <a:ea typeface="+mn-ea"/>
                <a:cs typeface="+mn-cs"/>
              </a:rPr>
              <a:t>SubnetName</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600" b="0" i="0" u="none" strike="noStrike" kern="1200" cap="none" spc="0" normalizeH="0" baseline="0" noProof="0" dirty="0">
                <a:ln>
                  <a:noFill/>
                </a:ln>
                <a:solidFill>
                  <a:srgbClr val="8B000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err="1">
                <a:ln>
                  <a:noFill/>
                </a:ln>
                <a:solidFill>
                  <a:srgbClr val="8B0000"/>
                </a:solidFill>
                <a:effectLst/>
                <a:uLnTx/>
                <a:uFillTx/>
                <a:latin typeface="Lucida Console" panose="020B0609040504020204" pitchFamily="49" charset="0"/>
                <a:ea typeface="+mn-ea"/>
                <a:cs typeface="+mn-cs"/>
              </a:rPr>
              <a:t>mySubnet</a:t>
            </a:r>
            <a:r>
              <a:rPr kumimoji="0" lang="en-US" sz="1600" b="0" i="0" u="none" strike="noStrike" kern="1200" cap="none" spc="0" normalizeH="0" baseline="0" noProof="0" dirty="0">
                <a:ln>
                  <a:noFill/>
                </a:ln>
                <a:solidFill>
                  <a:srgbClr val="8B000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600" b="0" i="0" u="none" strike="noStrike" kern="1200" cap="none" spc="0" normalizeH="0" baseline="0" noProof="0" dirty="0">
                <a:ln>
                  <a:noFill/>
                </a:ln>
                <a:solidFill>
                  <a:srgbClr val="00008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err="1">
                <a:ln>
                  <a:noFill/>
                </a:ln>
                <a:solidFill>
                  <a:srgbClr val="000080"/>
                </a:solidFill>
                <a:effectLst/>
                <a:uLnTx/>
                <a:uFillTx/>
                <a:latin typeface="Lucida Console" panose="020B0609040504020204" pitchFamily="49" charset="0"/>
                <a:ea typeface="+mn-ea"/>
                <a:cs typeface="+mn-cs"/>
              </a:rPr>
              <a:t>SecurityGroupName</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600" b="0" i="0" u="none" strike="noStrike" kern="1200" cap="none" spc="0" normalizeH="0" baseline="0" noProof="0" dirty="0">
                <a:ln>
                  <a:noFill/>
                </a:ln>
                <a:solidFill>
                  <a:srgbClr val="8B000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err="1">
                <a:ln>
                  <a:noFill/>
                </a:ln>
                <a:solidFill>
                  <a:srgbClr val="8B0000"/>
                </a:solidFill>
                <a:effectLst/>
                <a:uLnTx/>
                <a:uFillTx/>
                <a:latin typeface="Lucida Console" panose="020B0609040504020204" pitchFamily="49" charset="0"/>
                <a:ea typeface="+mn-ea"/>
                <a:cs typeface="+mn-cs"/>
              </a:rPr>
              <a:t>myNSG</a:t>
            </a:r>
            <a:r>
              <a:rPr kumimoji="0" lang="en-US" sz="1600" b="0" i="0" u="none" strike="noStrike" kern="1200" cap="none" spc="0" normalizeH="0" baseline="0" noProof="0" dirty="0">
                <a:ln>
                  <a:noFill/>
                </a:ln>
                <a:solidFill>
                  <a:srgbClr val="8B000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600" b="0" i="0" u="none" strike="noStrike" kern="1200" cap="none" spc="0" normalizeH="0" baseline="0" noProof="0" dirty="0">
                <a:ln>
                  <a:noFill/>
                </a:ln>
                <a:solidFill>
                  <a:srgbClr val="00008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err="1">
                <a:ln>
                  <a:noFill/>
                </a:ln>
                <a:solidFill>
                  <a:srgbClr val="000080"/>
                </a:solidFill>
                <a:effectLst/>
                <a:uLnTx/>
                <a:uFillTx/>
                <a:latin typeface="Lucida Console" panose="020B0609040504020204" pitchFamily="49" charset="0"/>
                <a:ea typeface="+mn-ea"/>
                <a:cs typeface="+mn-cs"/>
              </a:rPr>
              <a:t>PublicIpAddressName</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600" b="0" i="0" u="none" strike="noStrike" kern="1200" cap="none" spc="0" normalizeH="0" baseline="0" noProof="0" dirty="0">
                <a:ln>
                  <a:noFill/>
                </a:ln>
                <a:solidFill>
                  <a:srgbClr val="8B000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err="1">
                <a:ln>
                  <a:noFill/>
                </a:ln>
                <a:solidFill>
                  <a:srgbClr val="8B0000"/>
                </a:solidFill>
                <a:effectLst/>
                <a:uLnTx/>
                <a:uFillTx/>
                <a:latin typeface="Lucida Console" panose="020B0609040504020204" pitchFamily="49" charset="0"/>
                <a:ea typeface="+mn-ea"/>
                <a:cs typeface="+mn-cs"/>
              </a:rPr>
              <a:t>myPIP</a:t>
            </a:r>
            <a:r>
              <a:rPr kumimoji="0" lang="en-US" sz="1600" b="0" i="0" u="none" strike="noStrike" kern="1200" cap="none" spc="0" normalizeH="0" baseline="0" noProof="0" dirty="0">
                <a:ln>
                  <a:noFill/>
                </a:ln>
                <a:solidFill>
                  <a:srgbClr val="8B000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600" b="0" i="0" u="none" strike="noStrike" kern="1200" cap="none" spc="0" normalizeH="0" baseline="0" noProof="0" dirty="0">
                <a:ln>
                  <a:noFill/>
                </a:ln>
                <a:solidFill>
                  <a:srgbClr val="00008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err="1">
                <a:ln>
                  <a:noFill/>
                </a:ln>
                <a:solidFill>
                  <a:srgbClr val="000080"/>
                </a:solidFill>
                <a:effectLst/>
                <a:uLnTx/>
                <a:uFillTx/>
                <a:latin typeface="Lucida Console" panose="020B0609040504020204" pitchFamily="49" charset="0"/>
                <a:ea typeface="+mn-ea"/>
                <a:cs typeface="+mn-cs"/>
              </a:rPr>
              <a:t>OpenPorts</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600" b="0" i="0" u="none" strike="noStrike" kern="1200" cap="none" spc="0" normalizeH="0" baseline="0" noProof="0" dirty="0">
                <a:ln>
                  <a:noFill/>
                </a:ln>
                <a:solidFill>
                  <a:srgbClr val="800080"/>
                </a:solidFill>
                <a:effectLst/>
                <a:uLnTx/>
                <a:uFillTx/>
                <a:latin typeface="Lucida Console" panose="020B0609040504020204" pitchFamily="49" charset="0"/>
                <a:ea typeface="+mn-ea"/>
                <a:cs typeface="+mn-cs"/>
              </a:rPr>
              <a:t>80</a:t>
            </a:r>
            <a:r>
              <a:rPr kumimoji="0" lang="en-US" sz="1600" b="0" i="0" u="none" strike="noStrike" kern="1200" cap="none" spc="0" normalizeH="0" baseline="0" noProof="0" dirty="0">
                <a:ln>
                  <a:noFill/>
                </a:ln>
                <a:solidFill>
                  <a:srgbClr val="696969"/>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a:ln>
                  <a:noFill/>
                </a:ln>
                <a:solidFill>
                  <a:srgbClr val="800080"/>
                </a:solidFill>
                <a:effectLst/>
                <a:uLnTx/>
                <a:uFillTx/>
                <a:latin typeface="Lucida Console" panose="020B0609040504020204" pitchFamily="49" charset="0"/>
                <a:ea typeface="+mn-ea"/>
                <a:cs typeface="+mn-cs"/>
              </a:rPr>
              <a:t>3389 </a:t>
            </a: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DCA63C0E-6A28-49C1-AC0D-0E7A36EBE797}"/>
              </a:ext>
            </a:extLst>
          </p:cNvPr>
          <p:cNvSpPr/>
          <p:nvPr/>
        </p:nvSpPr>
        <p:spPr>
          <a:xfrm>
            <a:off x="194040" y="3967419"/>
            <a:ext cx="7906973" cy="2808461"/>
          </a:xfrm>
          <a:prstGeom prst="rect">
            <a:avLst/>
          </a:prstGeom>
          <a:solidFill>
            <a:schemeClr val="tx2"/>
          </a:solid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765"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"type"</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765"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Microsoft.Compute</a:t>
            </a:r>
            <a:r>
              <a:rPr kumimoji="0" lang="en-US" sz="1765"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virtualMachines</a:t>
            </a:r>
            <a:r>
              <a:rPr kumimoji="0" lang="en-US" sz="1765"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765"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apiVersion</a:t>
            </a:r>
            <a:r>
              <a:rPr kumimoji="0" lang="en-US" sz="1765"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765"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"2018-10-01"</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765"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"name"</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765"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variables</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vmName</a:t>
            </a:r>
            <a:r>
              <a:rPr kumimoji="0" lang="en-US" sz="1765"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765"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"location"</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765"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4EC9B0"/>
                </a:solidFill>
                <a:effectLst/>
                <a:uLnTx/>
                <a:uFillTx/>
                <a:latin typeface="Consolas" panose="020B0609020204030204" pitchFamily="49" charset="0"/>
                <a:ea typeface="+mn-ea"/>
                <a:cs typeface="+mn-cs"/>
              </a:rPr>
              <a:t>parameters</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4EC9B0"/>
                </a:solidFill>
                <a:effectLst/>
                <a:uLnTx/>
                <a:uFillTx/>
                <a:latin typeface="Consolas" panose="020B0609020204030204" pitchFamily="49" charset="0"/>
                <a:ea typeface="+mn-ea"/>
                <a:cs typeface="+mn-cs"/>
              </a:rPr>
              <a:t>'location'</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765"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"properties"</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765"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hardwareProfile</a:t>
            </a:r>
            <a:r>
              <a:rPr kumimoji="0" lang="en-US" sz="1765"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765"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vmSize</a:t>
            </a:r>
            <a:r>
              <a:rPr kumimoji="0" lang="en-US" sz="1765"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765"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4EC9B0"/>
                </a:solidFill>
                <a:effectLst/>
                <a:uLnTx/>
                <a:uFillTx/>
                <a:latin typeface="Consolas" panose="020B0609020204030204" pitchFamily="49" charset="0"/>
                <a:ea typeface="+mn-ea"/>
                <a:cs typeface="+mn-cs"/>
              </a:rPr>
              <a:t>parameters</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4EC9B0"/>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vmSize</a:t>
            </a:r>
            <a:r>
              <a:rPr kumimoji="0" lang="en-US" sz="1765" b="0" i="0" u="none" strike="noStrike" kern="1200" cap="none" spc="0" normalizeH="0" baseline="0" noProof="0" dirty="0">
                <a:ln>
                  <a:noFill/>
                </a:ln>
                <a:solidFill>
                  <a:srgbClr val="4EC9B0"/>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a:t>
            </a:r>
            <a:endPar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p:txBody>
      </p:sp>
    </p:spTree>
    <p:extLst>
      <p:ext uri="{BB962C8B-B14F-4D97-AF65-F5344CB8AC3E}">
        <p14:creationId xmlns:p14="http://schemas.microsoft.com/office/powerpoint/2010/main" val="4116220612"/>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2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Rectangle 2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6141396"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4AF37715-DFB1-4704-AA5F-23B8498C3F24}"/>
              </a:ext>
            </a:extLst>
          </p:cNvPr>
          <p:cNvSpPr>
            <a:spLocks noGrp="1"/>
          </p:cNvSpPr>
          <p:nvPr>
            <p:ph type="title"/>
          </p:nvPr>
        </p:nvSpPr>
        <p:spPr>
          <a:xfrm>
            <a:off x="6392598" y="640263"/>
            <a:ext cx="5221266" cy="1344975"/>
          </a:xfrm>
        </p:spPr>
        <p:txBody>
          <a:bodyPr vert="horz" lIns="91440" tIns="45720" rIns="91440" bIns="45720" rtlCol="0" anchor="ctr">
            <a:normAutofit/>
          </a:bodyPr>
          <a:lstStyle/>
          <a:p>
            <a:pPr defTabSz="914400">
              <a:lnSpc>
                <a:spcPct val="90000"/>
              </a:lnSpc>
            </a:pPr>
            <a:r>
              <a:rPr lang="en-US" sz="4000" kern="1200">
                <a:solidFill>
                  <a:schemeClr val="tx1"/>
                </a:solidFill>
                <a:latin typeface="+mj-lt"/>
                <a:ea typeface="+mj-ea"/>
                <a:cs typeface="+mj-cs"/>
              </a:rPr>
              <a:t>VS Code ARM</a:t>
            </a:r>
          </a:p>
        </p:txBody>
      </p:sp>
      <p:pic>
        <p:nvPicPr>
          <p:cNvPr id="7" name="Picture 6">
            <a:extLst>
              <a:ext uri="{FF2B5EF4-FFF2-40B4-BE49-F238E27FC236}">
                <a16:creationId xmlns:a16="http://schemas.microsoft.com/office/drawing/2014/main" id="{7EC46CB7-9B9B-4D8D-8405-6937FD9426EB}"/>
              </a:ext>
            </a:extLst>
          </p:cNvPr>
          <p:cNvPicPr>
            <a:picLocks noChangeAspect="1"/>
          </p:cNvPicPr>
          <p:nvPr/>
        </p:nvPicPr>
        <p:blipFill>
          <a:blip r:embed="rId2"/>
          <a:stretch>
            <a:fillRect/>
          </a:stretch>
        </p:blipFill>
        <p:spPr>
          <a:xfrm>
            <a:off x="484632" y="1150221"/>
            <a:ext cx="5126736" cy="4402108"/>
          </a:xfrm>
          <a:prstGeom prst="rect">
            <a:avLst/>
          </a:prstGeom>
        </p:spPr>
      </p:pic>
      <p:sp>
        <p:nvSpPr>
          <p:cNvPr id="3" name="Text Placeholder 2">
            <a:extLst>
              <a:ext uri="{FF2B5EF4-FFF2-40B4-BE49-F238E27FC236}">
                <a16:creationId xmlns:a16="http://schemas.microsoft.com/office/drawing/2014/main" id="{4FEEA506-162E-421F-8A74-12198CE9FE4B}"/>
              </a:ext>
            </a:extLst>
          </p:cNvPr>
          <p:cNvSpPr>
            <a:spLocks noGrp="1"/>
          </p:cNvSpPr>
          <p:nvPr>
            <p:ph type="body" sz="quarter" idx="10"/>
          </p:nvPr>
        </p:nvSpPr>
        <p:spPr>
          <a:xfrm>
            <a:off x="6391903" y="2121763"/>
            <a:ext cx="5235490" cy="3773010"/>
          </a:xfrm>
        </p:spPr>
        <p:txBody>
          <a:bodyPr vert="horz" lIns="91440" tIns="45720" rIns="91440" bIns="45720" rtlCol="0">
            <a:normAutofit lnSpcReduction="10000"/>
          </a:bodyPr>
          <a:lstStyle/>
          <a:p>
            <a:pPr defTabSz="914400">
              <a:lnSpc>
                <a:spcPct val="90000"/>
              </a:lnSpc>
              <a:buFont typeface="Arial" panose="020B0604020202020204" pitchFamily="34" charset="0"/>
              <a:buChar char="•"/>
            </a:pPr>
            <a:r>
              <a:rPr lang="en-US" sz="2000" dirty="0">
                <a:solidFill>
                  <a:schemeClr val="tx1"/>
                </a:solidFill>
                <a:latin typeface="+mn-lt"/>
                <a:cs typeface="+mn-cs"/>
              </a:rPr>
              <a:t>Work with ARM Templates using the Azure Resources Manager Tools with IntelliSense</a:t>
            </a:r>
          </a:p>
          <a:p>
            <a:pPr lvl="1" defTabSz="914400">
              <a:lnSpc>
                <a:spcPct val="90000"/>
              </a:lnSpc>
              <a:buFont typeface="Arial" panose="020B0604020202020204" pitchFamily="34" charset="0"/>
              <a:buChar char="•"/>
            </a:pPr>
            <a:r>
              <a:rPr lang="en-US" dirty="0">
                <a:solidFill>
                  <a:schemeClr val="tx1"/>
                </a:solidFill>
              </a:rPr>
              <a:t>Function Names</a:t>
            </a:r>
          </a:p>
          <a:p>
            <a:pPr lvl="1" defTabSz="914400">
              <a:lnSpc>
                <a:spcPct val="90000"/>
              </a:lnSpc>
              <a:buFont typeface="Arial" panose="020B0604020202020204" pitchFamily="34" charset="0"/>
              <a:buChar char="•"/>
            </a:pPr>
            <a:r>
              <a:rPr lang="en-US" dirty="0">
                <a:solidFill>
                  <a:schemeClr val="tx1"/>
                </a:solidFill>
              </a:rPr>
              <a:t>Parameter References</a:t>
            </a:r>
          </a:p>
          <a:p>
            <a:pPr lvl="1" defTabSz="914400">
              <a:lnSpc>
                <a:spcPct val="90000"/>
              </a:lnSpc>
              <a:buFont typeface="Arial" panose="020B0604020202020204" pitchFamily="34" charset="0"/>
              <a:buChar char="•"/>
            </a:pPr>
            <a:r>
              <a:rPr lang="en-US" dirty="0">
                <a:solidFill>
                  <a:schemeClr val="tx1"/>
                </a:solidFill>
              </a:rPr>
              <a:t>Properties</a:t>
            </a:r>
          </a:p>
          <a:p>
            <a:pPr defTabSz="914400">
              <a:lnSpc>
                <a:spcPct val="90000"/>
              </a:lnSpc>
              <a:buFont typeface="Arial" panose="020B0604020202020204" pitchFamily="34" charset="0"/>
              <a:buChar char="•"/>
            </a:pPr>
            <a:endParaRPr lang="en-US" sz="2000" dirty="0">
              <a:solidFill>
                <a:schemeClr val="tx1"/>
              </a:solidFill>
              <a:latin typeface="+mn-lt"/>
              <a:cs typeface="+mn-cs"/>
            </a:endParaRPr>
          </a:p>
          <a:p>
            <a:pPr defTabSz="914400">
              <a:lnSpc>
                <a:spcPct val="90000"/>
              </a:lnSpc>
              <a:buFont typeface="Arial" panose="020B0604020202020204" pitchFamily="34" charset="0"/>
              <a:buChar char="•"/>
            </a:pPr>
            <a:r>
              <a:rPr lang="en-US" sz="2000" dirty="0">
                <a:solidFill>
                  <a:schemeClr val="tx1"/>
                </a:solidFill>
                <a:latin typeface="+mn-lt"/>
                <a:cs typeface="+mn-cs"/>
              </a:rPr>
              <a:t>Provides language support for Azure Resource Manager deployment templates and template language expressions</a:t>
            </a:r>
          </a:p>
          <a:p>
            <a:pPr defTabSz="914400">
              <a:lnSpc>
                <a:spcPct val="90000"/>
              </a:lnSpc>
              <a:buFont typeface="Arial" panose="020B0604020202020204" pitchFamily="34" charset="0"/>
              <a:buChar char="•"/>
            </a:pPr>
            <a:endParaRPr lang="en-US" sz="2000" dirty="0">
              <a:solidFill>
                <a:schemeClr val="tx1"/>
              </a:solidFill>
              <a:latin typeface="+mn-lt"/>
              <a:cs typeface="+mn-cs"/>
            </a:endParaRPr>
          </a:p>
          <a:p>
            <a:pPr defTabSz="914400">
              <a:lnSpc>
                <a:spcPct val="90000"/>
              </a:lnSpc>
              <a:buFont typeface="Arial" panose="020B0604020202020204" pitchFamily="34" charset="0"/>
              <a:buChar char="•"/>
            </a:pPr>
            <a:r>
              <a:rPr lang="en-US" sz="2000" dirty="0">
                <a:solidFill>
                  <a:schemeClr val="tx1"/>
                </a:solidFill>
                <a:latin typeface="+mn-lt"/>
                <a:cs typeface="+mn-cs"/>
              </a:rPr>
              <a:t>Integrated Terminal for PowerShell or Azure CLI deployments</a:t>
            </a:r>
          </a:p>
          <a:p>
            <a:pPr defTabSz="914400">
              <a:lnSpc>
                <a:spcPct val="90000"/>
              </a:lnSpc>
              <a:buFont typeface="Arial" panose="020B0604020202020204" pitchFamily="34" charset="0"/>
              <a:buChar char="•"/>
            </a:pPr>
            <a:endParaRPr lang="en-US" sz="2000" dirty="0">
              <a:solidFill>
                <a:schemeClr val="tx1"/>
              </a:solidFill>
              <a:latin typeface="+mn-lt"/>
              <a:cs typeface="+mn-cs"/>
            </a:endParaRPr>
          </a:p>
        </p:txBody>
      </p:sp>
    </p:spTree>
    <p:extLst>
      <p:ext uri="{BB962C8B-B14F-4D97-AF65-F5344CB8AC3E}">
        <p14:creationId xmlns:p14="http://schemas.microsoft.com/office/powerpoint/2010/main" val="2226257919"/>
      </p:ext>
    </p:extLst>
  </p:cSld>
  <p:clrMapOvr>
    <a:overrideClrMapping bg1="dk1" tx1="lt1" bg2="dk2" tx2="lt2" accent1="accent1" accent2="accent2" accent3="accent3" accent4="accent4" accent5="accent5" accent6="accent6" hlink="hlink" folHlink="folHlink"/>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37C50-AF13-4B29-9A12-011DEE440D75}"/>
              </a:ext>
            </a:extLst>
          </p:cNvPr>
          <p:cNvSpPr>
            <a:spLocks noGrp="1"/>
          </p:cNvSpPr>
          <p:nvPr>
            <p:ph type="title"/>
          </p:nvPr>
        </p:nvSpPr>
        <p:spPr/>
        <p:txBody>
          <a:bodyPr/>
          <a:lstStyle/>
          <a:p>
            <a:r>
              <a:rPr lang="en-US" dirty="0"/>
              <a:t>ARM Templates, Infrastructure as Code (IAC)</a:t>
            </a:r>
          </a:p>
        </p:txBody>
      </p:sp>
      <p:sp>
        <p:nvSpPr>
          <p:cNvPr id="3" name="Text Placeholder 1">
            <a:extLst>
              <a:ext uri="{FF2B5EF4-FFF2-40B4-BE49-F238E27FC236}">
                <a16:creationId xmlns:a16="http://schemas.microsoft.com/office/drawing/2014/main" id="{D72FAFFD-076B-433E-8234-C187C8923058}"/>
              </a:ext>
            </a:extLst>
          </p:cNvPr>
          <p:cNvSpPr txBox="1">
            <a:spLocks/>
          </p:cNvSpPr>
          <p:nvPr/>
        </p:nvSpPr>
        <p:spPr>
          <a:xfrm>
            <a:off x="204585" y="1476375"/>
            <a:ext cx="4250307" cy="3905251"/>
          </a:xfrm>
          <a:prstGeom prst="rect">
            <a:avLst/>
          </a:prstGeom>
        </p:spPr>
        <p:txBody>
          <a:bodyPr vert="horz" wrap="square" lIns="0" tIns="0" rIns="0" bIns="0" rtlCol="0">
            <a:normAutofit fontScale="925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3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Used by Admins to provision an Azure Infrastructure using a Programing Language</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3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3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The Code tells Azure “What to Build”</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pic>
        <p:nvPicPr>
          <p:cNvPr id="4" name="Picture 3">
            <a:extLst>
              <a:ext uri="{FF2B5EF4-FFF2-40B4-BE49-F238E27FC236}">
                <a16:creationId xmlns:a16="http://schemas.microsoft.com/office/drawing/2014/main" id="{F7F0F0D8-8BEA-4EC3-ABF7-C5CE516970B4}"/>
              </a:ext>
            </a:extLst>
          </p:cNvPr>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5045763" y="2571588"/>
            <a:ext cx="1311635" cy="1311635"/>
          </a:xfrm>
          <a:prstGeom prst="rect">
            <a:avLst/>
          </a:prstGeom>
        </p:spPr>
      </p:pic>
      <p:grpSp>
        <p:nvGrpSpPr>
          <p:cNvPr id="5" name="Group 4">
            <a:extLst>
              <a:ext uri="{FF2B5EF4-FFF2-40B4-BE49-F238E27FC236}">
                <a16:creationId xmlns:a16="http://schemas.microsoft.com/office/drawing/2014/main" id="{15BBABE2-D6BC-4509-A513-362B5EB02B12}"/>
              </a:ext>
            </a:extLst>
          </p:cNvPr>
          <p:cNvGrpSpPr/>
          <p:nvPr/>
        </p:nvGrpSpPr>
        <p:grpSpPr>
          <a:xfrm>
            <a:off x="6265189" y="1181485"/>
            <a:ext cx="5258007" cy="5007895"/>
            <a:chOff x="6451564" y="1116756"/>
            <a:chExt cx="5363440" cy="5108313"/>
          </a:xfrm>
        </p:grpSpPr>
        <p:pic>
          <p:nvPicPr>
            <p:cNvPr id="6" name="Picture 5">
              <a:extLst>
                <a:ext uri="{FF2B5EF4-FFF2-40B4-BE49-F238E27FC236}">
                  <a16:creationId xmlns:a16="http://schemas.microsoft.com/office/drawing/2014/main" id="{3DACB41E-21C2-4827-9903-F1F9B3FF8638}"/>
                </a:ext>
              </a:extLst>
            </p:cNvPr>
            <p:cNvPicPr>
              <a:picLocks noChangeAspect="1"/>
            </p:cNvPicPr>
            <p:nvPr/>
          </p:nvPicPr>
          <p:blipFill>
            <a:blip r:embed="rId3"/>
            <a:stretch>
              <a:fillRect/>
            </a:stretch>
          </p:blipFill>
          <p:spPr>
            <a:xfrm>
              <a:off x="8462674" y="1116756"/>
              <a:ext cx="3352330" cy="5108313"/>
            </a:xfrm>
            <a:prstGeom prst="rect">
              <a:avLst/>
            </a:prstGeom>
          </p:spPr>
        </p:pic>
        <p:grpSp>
          <p:nvGrpSpPr>
            <p:cNvPr id="7" name="Group 6">
              <a:extLst>
                <a:ext uri="{FF2B5EF4-FFF2-40B4-BE49-F238E27FC236}">
                  <a16:creationId xmlns:a16="http://schemas.microsoft.com/office/drawing/2014/main" id="{8DBCFCEC-98F0-47B7-915F-226DEE583FD6}"/>
                </a:ext>
              </a:extLst>
            </p:cNvPr>
            <p:cNvGrpSpPr/>
            <p:nvPr/>
          </p:nvGrpSpPr>
          <p:grpSpPr>
            <a:xfrm>
              <a:off x="6451564" y="1648236"/>
              <a:ext cx="2977566" cy="3286776"/>
              <a:chOff x="6451564" y="1648236"/>
              <a:chExt cx="2977566" cy="3286776"/>
            </a:xfrm>
          </p:grpSpPr>
          <p:cxnSp>
            <p:nvCxnSpPr>
              <p:cNvPr id="8" name="Straight Arrow Connector 7">
                <a:extLst>
                  <a:ext uri="{FF2B5EF4-FFF2-40B4-BE49-F238E27FC236}">
                    <a16:creationId xmlns:a16="http://schemas.microsoft.com/office/drawing/2014/main" id="{4B633D4C-D6FB-4D04-8F9B-8CF165B1F8BA}"/>
                  </a:ext>
                </a:extLst>
              </p:cNvPr>
              <p:cNvCxnSpPr>
                <a:stCxn id="4" idx="3"/>
              </p:cNvCxnSpPr>
              <p:nvPr/>
            </p:nvCxnSpPr>
            <p:spPr>
              <a:xfrm>
                <a:off x="6484877" y="3291623"/>
                <a:ext cx="200451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CC1F3CF0-D458-44A2-AD82-BD9777B4468E}"/>
                  </a:ext>
                </a:extLst>
              </p:cNvPr>
              <p:cNvCxnSpPr>
                <a:stCxn id="4" idx="3"/>
              </p:cNvCxnSpPr>
              <p:nvPr/>
            </p:nvCxnSpPr>
            <p:spPr>
              <a:xfrm flipV="1">
                <a:off x="6484877" y="1648236"/>
                <a:ext cx="2944253" cy="1643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37EC6EEE-D3C1-416A-8A75-17D244440477}"/>
                  </a:ext>
                </a:extLst>
              </p:cNvPr>
              <p:cNvCxnSpPr>
                <a:stCxn id="4" idx="3"/>
              </p:cNvCxnSpPr>
              <p:nvPr/>
            </p:nvCxnSpPr>
            <p:spPr>
              <a:xfrm>
                <a:off x="6484877" y="3291623"/>
                <a:ext cx="2944253" cy="1643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2A86A3BF-4306-43DA-A424-3BEE7D3606EB}"/>
                  </a:ext>
                </a:extLst>
              </p:cNvPr>
              <p:cNvCxnSpPr/>
              <p:nvPr/>
            </p:nvCxnSpPr>
            <p:spPr>
              <a:xfrm flipV="1">
                <a:off x="6451564" y="2880657"/>
                <a:ext cx="2262295" cy="3903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1B55DECA-C403-46AF-8E91-B259D88F4EEE}"/>
                  </a:ext>
                </a:extLst>
              </p:cNvPr>
              <p:cNvCxnSpPr/>
              <p:nvPr/>
            </p:nvCxnSpPr>
            <p:spPr>
              <a:xfrm>
                <a:off x="6497644" y="3320248"/>
                <a:ext cx="2295452" cy="4109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spTree>
    <p:extLst>
      <p:ext uri="{BB962C8B-B14F-4D97-AF65-F5344CB8AC3E}">
        <p14:creationId xmlns:p14="http://schemas.microsoft.com/office/powerpoint/2010/main" val="365702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87DF64D7-AAA6-4D7F-BFCD-694BA6D4E6DB}"/>
              </a:ext>
            </a:extLst>
          </p:cNvPr>
          <p:cNvSpPr/>
          <p:nvPr/>
        </p:nvSpPr>
        <p:spPr bwMode="auto">
          <a:xfrm>
            <a:off x="7596361" y="3789466"/>
            <a:ext cx="4117114" cy="32818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C0E80C5-4440-41A1-A712-2D0D0971EAFF}"/>
              </a:ext>
            </a:extLst>
          </p:cNvPr>
          <p:cNvSpPr>
            <a:spLocks noGrp="1"/>
          </p:cNvSpPr>
          <p:nvPr>
            <p:ph type="title"/>
          </p:nvPr>
        </p:nvSpPr>
        <p:spPr/>
        <p:txBody>
          <a:bodyPr/>
          <a:lstStyle/>
          <a:p>
            <a:r>
              <a:rPr lang="en-US" dirty="0"/>
              <a:t>One ARM template to rule them all…</a:t>
            </a:r>
          </a:p>
        </p:txBody>
      </p:sp>
      <p:sp>
        <p:nvSpPr>
          <p:cNvPr id="29" name="Text Placeholder 3">
            <a:extLst>
              <a:ext uri="{FF2B5EF4-FFF2-40B4-BE49-F238E27FC236}">
                <a16:creationId xmlns:a16="http://schemas.microsoft.com/office/drawing/2014/main" id="{38A29DD4-5470-4F57-BB79-BFBC5AEE3189}"/>
              </a:ext>
            </a:extLst>
          </p:cNvPr>
          <p:cNvSpPr txBox="1">
            <a:spLocks/>
          </p:cNvSpPr>
          <p:nvPr/>
        </p:nvSpPr>
        <p:spPr>
          <a:xfrm>
            <a:off x="548793" y="1518557"/>
            <a:ext cx="4974765" cy="4882243"/>
          </a:xfrm>
          <a:prstGeom prst="rect">
            <a:avLst/>
          </a:prstGeom>
        </p:spPr>
        <p:txBody>
          <a:bodyPr>
            <a:normAutofit lnSpcReduction="1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Used to store settings specific to an environment</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Could be used to document different types of environments details, but identical resources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Use Variable Groups instead of parameters files to build environments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nvGrpSpPr>
          <p:cNvPr id="31" name="Group 30">
            <a:extLst>
              <a:ext uri="{FF2B5EF4-FFF2-40B4-BE49-F238E27FC236}">
                <a16:creationId xmlns:a16="http://schemas.microsoft.com/office/drawing/2014/main" id="{D7543CB3-1B36-4595-97B7-E32713868B79}"/>
              </a:ext>
            </a:extLst>
          </p:cNvPr>
          <p:cNvGrpSpPr/>
          <p:nvPr/>
        </p:nvGrpSpPr>
        <p:grpSpPr>
          <a:xfrm>
            <a:off x="9362310" y="1829543"/>
            <a:ext cx="2244473" cy="488486"/>
            <a:chOff x="8675629" y="828306"/>
            <a:chExt cx="2992630" cy="651314"/>
          </a:xfrm>
        </p:grpSpPr>
        <p:pic>
          <p:nvPicPr>
            <p:cNvPr id="32" name="Picture 31">
              <a:extLst>
                <a:ext uri="{FF2B5EF4-FFF2-40B4-BE49-F238E27FC236}">
                  <a16:creationId xmlns:a16="http://schemas.microsoft.com/office/drawing/2014/main" id="{9C72C590-035A-4294-A189-99E239BD3EB1}"/>
                </a:ext>
              </a:extLst>
            </p:cNvPr>
            <p:cNvPicPr>
              <a:picLocks noChangeAspect="1"/>
            </p:cNvPicPr>
            <p:nvPr/>
          </p:nvPicPr>
          <p:blipFill>
            <a:blip r:embed="rId2"/>
            <a:stretch>
              <a:fillRect/>
            </a:stretch>
          </p:blipFill>
          <p:spPr>
            <a:xfrm>
              <a:off x="8675629" y="828306"/>
              <a:ext cx="651314" cy="651314"/>
            </a:xfrm>
            <a:prstGeom prst="rect">
              <a:avLst/>
            </a:prstGeom>
          </p:spPr>
        </p:pic>
        <p:sp>
          <p:nvSpPr>
            <p:cNvPr id="33" name="TextBox 32">
              <a:extLst>
                <a:ext uri="{FF2B5EF4-FFF2-40B4-BE49-F238E27FC236}">
                  <a16:creationId xmlns:a16="http://schemas.microsoft.com/office/drawing/2014/main" id="{871CED58-29C0-4C74-B988-3DEE28A6B5F0}"/>
                </a:ext>
              </a:extLst>
            </p:cNvPr>
            <p:cNvSpPr txBox="1"/>
            <p:nvPr/>
          </p:nvSpPr>
          <p:spPr>
            <a:xfrm>
              <a:off x="9637789" y="1011198"/>
              <a:ext cx="2030470" cy="276998"/>
            </a:xfrm>
            <a:prstGeom prst="rect">
              <a:avLst/>
            </a:prstGeom>
            <a:noFill/>
          </p:spPr>
          <p:txBody>
            <a:bodyPr wrap="none" lIns="0" tIns="0" rIns="0" bIns="0" rtlCol="0">
              <a:spAutoFit/>
            </a:bodyPr>
            <a:lstStyle/>
            <a:p>
              <a:pPr marL="0" marR="0" lvl="0" indent="0" algn="l" defTabSz="685800" rtl="0" eaLnBrk="1" fontAlgn="auto" latinLnBrk="0" hangingPunct="1">
                <a:lnSpc>
                  <a:spcPct val="90000"/>
                </a:lnSpc>
                <a:spcBef>
                  <a:spcPct val="20000"/>
                </a:spcBef>
                <a:spcAft>
                  <a:spcPts val="0"/>
                </a:spcAft>
                <a:buClrTx/>
                <a:buSzPct val="80000"/>
                <a:buFontTx/>
                <a:buNone/>
                <a:tabLst/>
                <a:defRPr/>
              </a:pPr>
              <a:r>
                <a:rPr kumimoji="0" lang="en-US" sz="1500" b="0"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azure-</a:t>
              </a:r>
              <a:r>
                <a:rPr kumimoji="0" lang="en-US" sz="1500" b="0" i="0" u="none" strike="noStrike" kern="0" cap="none" spc="0" normalizeH="0" baseline="0" noProof="0" dirty="0" err="1">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deploy.json</a:t>
              </a:r>
              <a:endParaRPr kumimoji="0" lang="en-US" sz="1500" b="0"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endParaRPr>
            </a:p>
          </p:txBody>
        </p:sp>
      </p:grpSp>
      <p:grpSp>
        <p:nvGrpSpPr>
          <p:cNvPr id="34" name="Group 33">
            <a:extLst>
              <a:ext uri="{FF2B5EF4-FFF2-40B4-BE49-F238E27FC236}">
                <a16:creationId xmlns:a16="http://schemas.microsoft.com/office/drawing/2014/main" id="{FFBA7B17-90E0-4166-AE96-A7E8B784BBB7}"/>
              </a:ext>
            </a:extLst>
          </p:cNvPr>
          <p:cNvGrpSpPr/>
          <p:nvPr/>
        </p:nvGrpSpPr>
        <p:grpSpPr>
          <a:xfrm>
            <a:off x="10415479" y="4132958"/>
            <a:ext cx="1246222" cy="1922848"/>
            <a:chOff x="10079855" y="3899524"/>
            <a:chExt cx="1661629" cy="2563796"/>
          </a:xfrm>
        </p:grpSpPr>
        <p:pic>
          <p:nvPicPr>
            <p:cNvPr id="35" name="Picture 34">
              <a:extLst>
                <a:ext uri="{FF2B5EF4-FFF2-40B4-BE49-F238E27FC236}">
                  <a16:creationId xmlns:a16="http://schemas.microsoft.com/office/drawing/2014/main" id="{EBAD5DA7-9E11-4850-AE40-81AB8A0E0FD0}"/>
                </a:ext>
              </a:extLst>
            </p:cNvPr>
            <p:cNvPicPr>
              <a:picLocks noChangeAspect="1"/>
            </p:cNvPicPr>
            <p:nvPr/>
          </p:nvPicPr>
          <p:blipFill>
            <a:blip r:embed="rId3"/>
            <a:stretch>
              <a:fillRect/>
            </a:stretch>
          </p:blipFill>
          <p:spPr>
            <a:xfrm>
              <a:off x="10568056" y="4662097"/>
              <a:ext cx="1173428" cy="1788081"/>
            </a:xfrm>
            <a:prstGeom prst="rect">
              <a:avLst/>
            </a:prstGeom>
          </p:spPr>
        </p:pic>
        <p:cxnSp>
          <p:nvCxnSpPr>
            <p:cNvPr id="36" name="Straight Arrow Connector 35">
              <a:extLst>
                <a:ext uri="{FF2B5EF4-FFF2-40B4-BE49-F238E27FC236}">
                  <a16:creationId xmlns:a16="http://schemas.microsoft.com/office/drawing/2014/main" id="{B9CE25E5-33C8-4969-A738-2764440DF1FC}"/>
                </a:ext>
              </a:extLst>
            </p:cNvPr>
            <p:cNvCxnSpPr/>
            <p:nvPr/>
          </p:nvCxnSpPr>
          <p:spPr>
            <a:xfrm>
              <a:off x="11162282" y="3899524"/>
              <a:ext cx="0" cy="657246"/>
            </a:xfrm>
            <a:prstGeom prst="straightConnector1">
              <a:avLst/>
            </a:prstGeom>
            <a:noFill/>
            <a:ln w="9525" cap="flat" cmpd="sng" algn="ctr">
              <a:solidFill>
                <a:srgbClr val="0078D7">
                  <a:shade val="95000"/>
                  <a:satMod val="105000"/>
                </a:srgbClr>
              </a:solidFill>
              <a:prstDash val="solid"/>
              <a:tailEnd type="triangle"/>
            </a:ln>
            <a:effectLst/>
          </p:spPr>
        </p:cxnSp>
        <p:sp>
          <p:nvSpPr>
            <p:cNvPr id="37" name="Rectangle 36">
              <a:extLst>
                <a:ext uri="{FF2B5EF4-FFF2-40B4-BE49-F238E27FC236}">
                  <a16:creationId xmlns:a16="http://schemas.microsoft.com/office/drawing/2014/main" id="{A5270307-8AE0-4005-A9E0-E03444F5E66D}"/>
                </a:ext>
              </a:extLst>
            </p:cNvPr>
            <p:cNvSpPr/>
            <p:nvPr/>
          </p:nvSpPr>
          <p:spPr>
            <a:xfrm rot="16200000">
              <a:off x="9876723" y="5804678"/>
              <a:ext cx="861774" cy="455509"/>
            </a:xfrm>
            <a:prstGeom prst="rect">
              <a:avLst/>
            </a:prstGeom>
            <a:solidFill>
              <a:srgbClr val="002050"/>
            </a:solidFill>
          </p:spPr>
          <p:txBody>
            <a:bodyPr wrap="none">
              <a:spAutoFit/>
            </a:bodyPr>
            <a:lstStyle/>
            <a:p>
              <a:pPr marL="0" marR="0" lvl="0" indent="0" algn="l" defTabSz="685800" rtl="0" eaLnBrk="1" fontAlgn="auto" latinLnBrk="0" hangingPunct="1">
                <a:lnSpc>
                  <a:spcPct val="90000"/>
                </a:lnSpc>
                <a:spcBef>
                  <a:spcPct val="20000"/>
                </a:spcBef>
                <a:spcAft>
                  <a:spcPts val="0"/>
                </a:spcAft>
                <a:buClrTx/>
                <a:buSzPct val="80000"/>
                <a:buFontTx/>
                <a:buNone/>
                <a:tabLst/>
                <a:defRPr/>
              </a:pPr>
              <a:r>
                <a:rPr kumimoji="0" lang="en-US" sz="1765" b="0" i="0" u="none" strike="noStrike" kern="0" cap="none" spc="0" normalizeH="0" baseline="0" noProof="0" dirty="0">
                  <a:ln>
                    <a:noFill/>
                  </a:ln>
                  <a:solidFill>
                    <a:srgbClr val="FFFFFF"/>
                  </a:solidFill>
                  <a:effectLst/>
                  <a:uLnTx/>
                  <a:uFillTx/>
                  <a:latin typeface="Segoe UI"/>
                  <a:ea typeface="+mn-ea"/>
                  <a:cs typeface="+mn-cs"/>
                </a:rPr>
                <a:t>prod</a:t>
              </a:r>
            </a:p>
          </p:txBody>
        </p:sp>
      </p:grpSp>
      <p:grpSp>
        <p:nvGrpSpPr>
          <p:cNvPr id="38" name="Group 37">
            <a:extLst>
              <a:ext uri="{FF2B5EF4-FFF2-40B4-BE49-F238E27FC236}">
                <a16:creationId xmlns:a16="http://schemas.microsoft.com/office/drawing/2014/main" id="{18ECF66A-EA0F-47CA-AFDB-CA4FE3AE49BC}"/>
              </a:ext>
            </a:extLst>
          </p:cNvPr>
          <p:cNvGrpSpPr/>
          <p:nvPr/>
        </p:nvGrpSpPr>
        <p:grpSpPr>
          <a:xfrm>
            <a:off x="8918670" y="4107259"/>
            <a:ext cx="1245910" cy="1917595"/>
            <a:chOff x="8084110" y="3865260"/>
            <a:chExt cx="1661213" cy="2556793"/>
          </a:xfrm>
        </p:grpSpPr>
        <p:pic>
          <p:nvPicPr>
            <p:cNvPr id="39" name="Picture 38">
              <a:extLst>
                <a:ext uri="{FF2B5EF4-FFF2-40B4-BE49-F238E27FC236}">
                  <a16:creationId xmlns:a16="http://schemas.microsoft.com/office/drawing/2014/main" id="{FCC0A23F-69B2-49D2-AB14-61A046B624F2}"/>
                </a:ext>
              </a:extLst>
            </p:cNvPr>
            <p:cNvPicPr>
              <a:picLocks noChangeAspect="1"/>
            </p:cNvPicPr>
            <p:nvPr/>
          </p:nvPicPr>
          <p:blipFill>
            <a:blip r:embed="rId3"/>
            <a:stretch>
              <a:fillRect/>
            </a:stretch>
          </p:blipFill>
          <p:spPr>
            <a:xfrm>
              <a:off x="8571895" y="4627832"/>
              <a:ext cx="1173428" cy="1788081"/>
            </a:xfrm>
            <a:prstGeom prst="rect">
              <a:avLst/>
            </a:prstGeom>
          </p:spPr>
        </p:pic>
        <p:cxnSp>
          <p:nvCxnSpPr>
            <p:cNvPr id="40" name="Straight Arrow Connector 39">
              <a:extLst>
                <a:ext uri="{FF2B5EF4-FFF2-40B4-BE49-F238E27FC236}">
                  <a16:creationId xmlns:a16="http://schemas.microsoft.com/office/drawing/2014/main" id="{8732F6F2-EF52-43B3-9158-696B428C3B8C}"/>
                </a:ext>
              </a:extLst>
            </p:cNvPr>
            <p:cNvCxnSpPr/>
            <p:nvPr/>
          </p:nvCxnSpPr>
          <p:spPr>
            <a:xfrm>
              <a:off x="9095678" y="3865260"/>
              <a:ext cx="0" cy="657246"/>
            </a:xfrm>
            <a:prstGeom prst="straightConnector1">
              <a:avLst/>
            </a:prstGeom>
            <a:noFill/>
            <a:ln w="9525" cap="flat" cmpd="sng" algn="ctr">
              <a:solidFill>
                <a:srgbClr val="0078D7">
                  <a:shade val="95000"/>
                  <a:satMod val="105000"/>
                </a:srgbClr>
              </a:solidFill>
              <a:prstDash val="solid"/>
              <a:tailEnd type="triangle"/>
            </a:ln>
            <a:effectLst/>
          </p:spPr>
        </p:cxnSp>
        <p:sp>
          <p:nvSpPr>
            <p:cNvPr id="41" name="Rectangle 40">
              <a:extLst>
                <a:ext uri="{FF2B5EF4-FFF2-40B4-BE49-F238E27FC236}">
                  <a16:creationId xmlns:a16="http://schemas.microsoft.com/office/drawing/2014/main" id="{ED0AC1F8-B165-4E9F-A677-2552D9E8F50C}"/>
                </a:ext>
              </a:extLst>
            </p:cNvPr>
            <p:cNvSpPr/>
            <p:nvPr/>
          </p:nvSpPr>
          <p:spPr>
            <a:xfrm rot="16200000">
              <a:off x="7940823" y="5823256"/>
              <a:ext cx="742084" cy="455509"/>
            </a:xfrm>
            <a:prstGeom prst="rect">
              <a:avLst/>
            </a:prstGeom>
            <a:solidFill>
              <a:srgbClr val="002050"/>
            </a:solidFill>
          </p:spPr>
          <p:txBody>
            <a:bodyPr wrap="none">
              <a:spAutoFit/>
            </a:bodyPr>
            <a:lstStyle/>
            <a:p>
              <a:pPr marL="0" marR="0" lvl="0" indent="0" algn="l" defTabSz="685800" rtl="0" eaLnBrk="1" fontAlgn="auto" latinLnBrk="0" hangingPunct="1">
                <a:lnSpc>
                  <a:spcPct val="90000"/>
                </a:lnSpc>
                <a:spcBef>
                  <a:spcPct val="20000"/>
                </a:spcBef>
                <a:spcAft>
                  <a:spcPts val="0"/>
                </a:spcAft>
                <a:buClrTx/>
                <a:buSzPct val="80000"/>
                <a:buFontTx/>
                <a:buNone/>
                <a:tabLst/>
                <a:defRPr/>
              </a:pPr>
              <a:r>
                <a:rPr kumimoji="0" lang="en-US" sz="1765" b="0" i="0" u="none" strike="noStrike" kern="0" cap="none" spc="0" normalizeH="0" baseline="0" noProof="0" dirty="0">
                  <a:ln>
                    <a:noFill/>
                  </a:ln>
                  <a:solidFill>
                    <a:srgbClr val="FFFFFF"/>
                  </a:solidFill>
                  <a:effectLst/>
                  <a:uLnTx/>
                  <a:uFillTx/>
                  <a:latin typeface="Segoe UI"/>
                  <a:ea typeface="+mn-ea"/>
                  <a:cs typeface="+mn-cs"/>
                </a:rPr>
                <a:t>test</a:t>
              </a:r>
            </a:p>
          </p:txBody>
        </p:sp>
      </p:grpSp>
      <p:grpSp>
        <p:nvGrpSpPr>
          <p:cNvPr id="42" name="Group 41">
            <a:extLst>
              <a:ext uri="{FF2B5EF4-FFF2-40B4-BE49-F238E27FC236}">
                <a16:creationId xmlns:a16="http://schemas.microsoft.com/office/drawing/2014/main" id="{CC1A0B58-BC11-4E5A-A540-18D274FA157E}"/>
              </a:ext>
            </a:extLst>
          </p:cNvPr>
          <p:cNvGrpSpPr/>
          <p:nvPr/>
        </p:nvGrpSpPr>
        <p:grpSpPr>
          <a:xfrm>
            <a:off x="7402603" y="4124709"/>
            <a:ext cx="1268842" cy="1938678"/>
            <a:chOff x="6062686" y="3888527"/>
            <a:chExt cx="1691788" cy="2584904"/>
          </a:xfrm>
        </p:grpSpPr>
        <p:cxnSp>
          <p:nvCxnSpPr>
            <p:cNvPr id="43" name="Straight Arrow Connector 42">
              <a:extLst>
                <a:ext uri="{FF2B5EF4-FFF2-40B4-BE49-F238E27FC236}">
                  <a16:creationId xmlns:a16="http://schemas.microsoft.com/office/drawing/2014/main" id="{BA593DA3-AE42-4524-894C-8F613341A53C}"/>
                </a:ext>
              </a:extLst>
            </p:cNvPr>
            <p:cNvCxnSpPr/>
            <p:nvPr/>
          </p:nvCxnSpPr>
          <p:spPr>
            <a:xfrm>
              <a:off x="7104170" y="3888527"/>
              <a:ext cx="0" cy="657246"/>
            </a:xfrm>
            <a:prstGeom prst="straightConnector1">
              <a:avLst/>
            </a:prstGeom>
            <a:noFill/>
            <a:ln w="9525" cap="flat" cmpd="sng" algn="ctr">
              <a:solidFill>
                <a:srgbClr val="0078D7">
                  <a:shade val="95000"/>
                  <a:satMod val="105000"/>
                </a:srgbClr>
              </a:solidFill>
              <a:prstDash val="solid"/>
              <a:tailEnd type="triangle"/>
            </a:ln>
            <a:effectLst/>
          </p:spPr>
        </p:cxnSp>
        <p:pic>
          <p:nvPicPr>
            <p:cNvPr id="44" name="Picture 43">
              <a:extLst>
                <a:ext uri="{FF2B5EF4-FFF2-40B4-BE49-F238E27FC236}">
                  <a16:creationId xmlns:a16="http://schemas.microsoft.com/office/drawing/2014/main" id="{FDE7A62C-3CD1-469B-B57A-B4FB9A548D40}"/>
                </a:ext>
              </a:extLst>
            </p:cNvPr>
            <p:cNvPicPr>
              <a:picLocks noChangeAspect="1"/>
            </p:cNvPicPr>
            <p:nvPr/>
          </p:nvPicPr>
          <p:blipFill>
            <a:blip r:embed="rId3"/>
            <a:stretch>
              <a:fillRect/>
            </a:stretch>
          </p:blipFill>
          <p:spPr>
            <a:xfrm>
              <a:off x="6581046" y="4651098"/>
              <a:ext cx="1173428" cy="1788081"/>
            </a:xfrm>
            <a:prstGeom prst="rect">
              <a:avLst/>
            </a:prstGeom>
          </p:spPr>
        </p:pic>
        <p:sp>
          <p:nvSpPr>
            <p:cNvPr id="45" name="Rectangle 44">
              <a:extLst>
                <a:ext uri="{FF2B5EF4-FFF2-40B4-BE49-F238E27FC236}">
                  <a16:creationId xmlns:a16="http://schemas.microsoft.com/office/drawing/2014/main" id="{9EEF1391-69D2-4631-860A-A77C9059A63E}"/>
                </a:ext>
              </a:extLst>
            </p:cNvPr>
            <p:cNvSpPr/>
            <p:nvPr/>
          </p:nvSpPr>
          <p:spPr>
            <a:xfrm rot="16200000">
              <a:off x="5919399" y="5874634"/>
              <a:ext cx="742084" cy="455509"/>
            </a:xfrm>
            <a:prstGeom prst="rect">
              <a:avLst/>
            </a:prstGeom>
            <a:solidFill>
              <a:srgbClr val="002050"/>
            </a:solidFill>
          </p:spPr>
          <p:txBody>
            <a:bodyPr wrap="none">
              <a:spAutoFit/>
            </a:bodyPr>
            <a:lstStyle/>
            <a:p>
              <a:pPr marL="0" marR="0" lvl="0" indent="0" algn="l" defTabSz="685800" rtl="0" eaLnBrk="1" fontAlgn="auto" latinLnBrk="0" hangingPunct="1">
                <a:lnSpc>
                  <a:spcPct val="90000"/>
                </a:lnSpc>
                <a:spcBef>
                  <a:spcPct val="20000"/>
                </a:spcBef>
                <a:spcAft>
                  <a:spcPts val="0"/>
                </a:spcAft>
                <a:buClrTx/>
                <a:buSzPct val="80000"/>
                <a:buFontTx/>
                <a:buNone/>
                <a:tabLst/>
                <a:defRPr/>
              </a:pPr>
              <a:r>
                <a:rPr kumimoji="0" lang="en-US" sz="1765" b="0" i="0" u="none" strike="noStrike" kern="0" cap="none" spc="0" normalizeH="0" baseline="0" noProof="0" dirty="0">
                  <a:ln>
                    <a:noFill/>
                  </a:ln>
                  <a:solidFill>
                    <a:srgbClr val="FFFFFF"/>
                  </a:solidFill>
                  <a:effectLst/>
                  <a:uLnTx/>
                  <a:uFillTx/>
                  <a:latin typeface="Segoe UI"/>
                  <a:ea typeface="+mn-ea"/>
                  <a:cs typeface="+mn-cs"/>
                </a:rPr>
                <a:t>dev</a:t>
              </a:r>
            </a:p>
          </p:txBody>
        </p:sp>
      </p:grpSp>
      <p:cxnSp>
        <p:nvCxnSpPr>
          <p:cNvPr id="46" name="Straight Arrow Connector 45">
            <a:extLst>
              <a:ext uri="{FF2B5EF4-FFF2-40B4-BE49-F238E27FC236}">
                <a16:creationId xmlns:a16="http://schemas.microsoft.com/office/drawing/2014/main" id="{A8292DDA-ECCF-4146-B52F-3CDA2F25D95B}"/>
              </a:ext>
            </a:extLst>
          </p:cNvPr>
          <p:cNvCxnSpPr/>
          <p:nvPr/>
        </p:nvCxnSpPr>
        <p:spPr>
          <a:xfrm flipH="1">
            <a:off x="8516438" y="2493546"/>
            <a:ext cx="555835" cy="588085"/>
          </a:xfrm>
          <a:prstGeom prst="straightConnector1">
            <a:avLst/>
          </a:prstGeom>
          <a:noFill/>
          <a:ln w="9525" cap="flat" cmpd="sng" algn="ctr">
            <a:solidFill>
              <a:srgbClr val="0078D7">
                <a:shade val="95000"/>
                <a:satMod val="105000"/>
              </a:srgbClr>
            </a:solidFill>
            <a:prstDash val="solid"/>
            <a:tailEnd type="triangle"/>
          </a:ln>
          <a:effectLst/>
        </p:spPr>
      </p:cxnSp>
      <p:cxnSp>
        <p:nvCxnSpPr>
          <p:cNvPr id="47" name="Straight Arrow Connector 46">
            <a:extLst>
              <a:ext uri="{FF2B5EF4-FFF2-40B4-BE49-F238E27FC236}">
                <a16:creationId xmlns:a16="http://schemas.microsoft.com/office/drawing/2014/main" id="{D3B3E289-3FE5-4674-8A05-F4F1B9C872A1}"/>
              </a:ext>
            </a:extLst>
          </p:cNvPr>
          <p:cNvCxnSpPr/>
          <p:nvPr/>
        </p:nvCxnSpPr>
        <p:spPr>
          <a:xfrm>
            <a:off x="9586516" y="2494799"/>
            <a:ext cx="0" cy="533066"/>
          </a:xfrm>
          <a:prstGeom prst="straightConnector1">
            <a:avLst/>
          </a:prstGeom>
          <a:noFill/>
          <a:ln w="9525" cap="flat" cmpd="sng" algn="ctr">
            <a:solidFill>
              <a:srgbClr val="0078D7">
                <a:shade val="95000"/>
                <a:satMod val="105000"/>
              </a:srgbClr>
            </a:solidFill>
            <a:prstDash val="solid"/>
            <a:tailEnd type="triangle"/>
          </a:ln>
          <a:effectLst/>
        </p:spPr>
      </p:cxnSp>
      <p:cxnSp>
        <p:nvCxnSpPr>
          <p:cNvPr id="48" name="Straight Arrow Connector 47">
            <a:extLst>
              <a:ext uri="{FF2B5EF4-FFF2-40B4-BE49-F238E27FC236}">
                <a16:creationId xmlns:a16="http://schemas.microsoft.com/office/drawing/2014/main" id="{760AC02E-FD6E-44B5-8FFC-36AAF75BFD91}"/>
              </a:ext>
            </a:extLst>
          </p:cNvPr>
          <p:cNvCxnSpPr/>
          <p:nvPr/>
        </p:nvCxnSpPr>
        <p:spPr>
          <a:xfrm>
            <a:off x="10209772" y="2478021"/>
            <a:ext cx="528952" cy="566622"/>
          </a:xfrm>
          <a:prstGeom prst="straightConnector1">
            <a:avLst/>
          </a:prstGeom>
          <a:noFill/>
          <a:ln w="9525" cap="flat" cmpd="sng" algn="ctr">
            <a:solidFill>
              <a:srgbClr val="0078D7">
                <a:shade val="95000"/>
                <a:satMod val="105000"/>
              </a:srgbClr>
            </a:solidFill>
            <a:prstDash val="solid"/>
            <a:tailEnd type="triangle"/>
          </a:ln>
          <a:effectLst/>
        </p:spPr>
      </p:cxnSp>
      <p:pic>
        <p:nvPicPr>
          <p:cNvPr id="49" name="Picture 48" descr="A picture containing wheel, transport&#10;&#10;Description generated with very high confidence">
            <a:extLst>
              <a:ext uri="{FF2B5EF4-FFF2-40B4-BE49-F238E27FC236}">
                <a16:creationId xmlns:a16="http://schemas.microsoft.com/office/drawing/2014/main" id="{A1426FD1-EE9E-4E3F-B109-577C3EFD7289}"/>
              </a:ext>
            </a:extLst>
          </p:cNvPr>
          <p:cNvPicPr>
            <a:picLocks noChangeAspect="1"/>
          </p:cNvPicPr>
          <p:nvPr/>
        </p:nvPicPr>
        <p:blipFill>
          <a:blip r:embed="rId4">
            <a:biLevel thresh="75000"/>
          </a:blip>
          <a:stretch>
            <a:fillRect/>
          </a:stretch>
        </p:blipFill>
        <p:spPr>
          <a:xfrm>
            <a:off x="7891106" y="3205986"/>
            <a:ext cx="585218" cy="585218"/>
          </a:xfrm>
          <a:prstGeom prst="rect">
            <a:avLst/>
          </a:prstGeom>
        </p:spPr>
      </p:pic>
      <p:sp>
        <p:nvSpPr>
          <p:cNvPr id="50" name="TextBox 49">
            <a:extLst>
              <a:ext uri="{FF2B5EF4-FFF2-40B4-BE49-F238E27FC236}">
                <a16:creationId xmlns:a16="http://schemas.microsoft.com/office/drawing/2014/main" id="{74D0B87C-1874-4C40-B9EF-47B03AD6B4DD}"/>
              </a:ext>
            </a:extLst>
          </p:cNvPr>
          <p:cNvSpPr txBox="1"/>
          <p:nvPr/>
        </p:nvSpPr>
        <p:spPr>
          <a:xfrm>
            <a:off x="8020208" y="3846007"/>
            <a:ext cx="327013" cy="207749"/>
          </a:xfrm>
          <a:prstGeom prst="rect">
            <a:avLst/>
          </a:prstGeom>
          <a:noFill/>
        </p:spPr>
        <p:txBody>
          <a:bodyPr wrap="square" lIns="0" tIns="0" rIns="0" bIns="0" rtlCol="0">
            <a:spAutoFit/>
          </a:bodyPr>
          <a:lstStyle/>
          <a:p>
            <a:pPr marL="0" marR="0" lvl="0" indent="0" algn="l" defTabSz="685800" rtl="0" eaLnBrk="1" fontAlgn="auto" latinLnBrk="0" hangingPunct="1">
              <a:lnSpc>
                <a:spcPct val="90000"/>
              </a:lnSpc>
              <a:spcBef>
                <a:spcPct val="20000"/>
              </a:spcBef>
              <a:spcAft>
                <a:spcPts val="0"/>
              </a:spcAft>
              <a:buClrTx/>
              <a:buSzPct val="80000"/>
              <a:buFontTx/>
              <a:buNone/>
              <a:tabLst/>
              <a:defRPr/>
            </a:pPr>
            <a:r>
              <a:rPr kumimoji="0" lang="en-US" sz="1500" b="0"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Dev</a:t>
            </a:r>
          </a:p>
        </p:txBody>
      </p:sp>
      <p:pic>
        <p:nvPicPr>
          <p:cNvPr id="51" name="Picture 50" descr="A picture containing wheel, transport&#10;&#10;Description generated with very high confidence">
            <a:extLst>
              <a:ext uri="{FF2B5EF4-FFF2-40B4-BE49-F238E27FC236}">
                <a16:creationId xmlns:a16="http://schemas.microsoft.com/office/drawing/2014/main" id="{81F234AD-3F0E-4B4F-9D74-E51D7ABB62CB}"/>
              </a:ext>
            </a:extLst>
          </p:cNvPr>
          <p:cNvPicPr>
            <a:picLocks noChangeAspect="1"/>
          </p:cNvPicPr>
          <p:nvPr/>
        </p:nvPicPr>
        <p:blipFill>
          <a:blip r:embed="rId4">
            <a:biLevel thresh="75000"/>
          </a:blip>
          <a:stretch>
            <a:fillRect/>
          </a:stretch>
        </p:blipFill>
        <p:spPr>
          <a:xfrm>
            <a:off x="9362309" y="3233123"/>
            <a:ext cx="585218" cy="585218"/>
          </a:xfrm>
          <a:prstGeom prst="rect">
            <a:avLst/>
          </a:prstGeom>
        </p:spPr>
      </p:pic>
      <p:sp>
        <p:nvSpPr>
          <p:cNvPr id="52" name="TextBox 51">
            <a:extLst>
              <a:ext uri="{FF2B5EF4-FFF2-40B4-BE49-F238E27FC236}">
                <a16:creationId xmlns:a16="http://schemas.microsoft.com/office/drawing/2014/main" id="{7D823076-42DD-4DAA-9EE9-986AA769FC91}"/>
              </a:ext>
            </a:extLst>
          </p:cNvPr>
          <p:cNvSpPr txBox="1"/>
          <p:nvPr/>
        </p:nvSpPr>
        <p:spPr>
          <a:xfrm>
            <a:off x="9525244" y="3855937"/>
            <a:ext cx="349455" cy="207749"/>
          </a:xfrm>
          <a:prstGeom prst="rect">
            <a:avLst/>
          </a:prstGeom>
          <a:noFill/>
        </p:spPr>
        <p:txBody>
          <a:bodyPr wrap="none" lIns="0" tIns="0" rIns="0" bIns="0" rtlCol="0">
            <a:spAutoFit/>
          </a:bodyPr>
          <a:lstStyle/>
          <a:p>
            <a:pPr marL="0" marR="0" lvl="0" indent="0" algn="l" defTabSz="685800" rtl="0" eaLnBrk="1" fontAlgn="auto" latinLnBrk="0" hangingPunct="1">
              <a:lnSpc>
                <a:spcPct val="90000"/>
              </a:lnSpc>
              <a:spcBef>
                <a:spcPct val="20000"/>
              </a:spcBef>
              <a:spcAft>
                <a:spcPts val="0"/>
              </a:spcAft>
              <a:buClrTx/>
              <a:buSzPct val="80000"/>
              <a:buFontTx/>
              <a:buNone/>
              <a:tabLst/>
              <a:defRPr/>
            </a:pPr>
            <a:r>
              <a:rPr kumimoji="0" lang="en-US" sz="1500" b="0"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Test</a:t>
            </a:r>
          </a:p>
        </p:txBody>
      </p:sp>
      <p:pic>
        <p:nvPicPr>
          <p:cNvPr id="53" name="Picture 52" descr="A picture containing wheel, transport&#10;&#10;Description generated with very high confidence">
            <a:extLst>
              <a:ext uri="{FF2B5EF4-FFF2-40B4-BE49-F238E27FC236}">
                <a16:creationId xmlns:a16="http://schemas.microsoft.com/office/drawing/2014/main" id="{5822C6A1-41EF-4489-BD25-ABAF24CA631C}"/>
              </a:ext>
            </a:extLst>
          </p:cNvPr>
          <p:cNvPicPr>
            <a:picLocks noChangeAspect="1"/>
          </p:cNvPicPr>
          <p:nvPr/>
        </p:nvPicPr>
        <p:blipFill>
          <a:blip r:embed="rId4">
            <a:biLevel thresh="75000"/>
          </a:blip>
          <a:stretch>
            <a:fillRect/>
          </a:stretch>
        </p:blipFill>
        <p:spPr>
          <a:xfrm>
            <a:off x="10806608" y="3229447"/>
            <a:ext cx="585218" cy="585218"/>
          </a:xfrm>
          <a:prstGeom prst="rect">
            <a:avLst/>
          </a:prstGeom>
        </p:spPr>
      </p:pic>
      <p:sp>
        <p:nvSpPr>
          <p:cNvPr id="54" name="TextBox 53">
            <a:extLst>
              <a:ext uri="{FF2B5EF4-FFF2-40B4-BE49-F238E27FC236}">
                <a16:creationId xmlns:a16="http://schemas.microsoft.com/office/drawing/2014/main" id="{6ECAF9C9-96B5-4C27-9324-1CC6687D53F4}"/>
              </a:ext>
            </a:extLst>
          </p:cNvPr>
          <p:cNvSpPr txBox="1"/>
          <p:nvPr/>
        </p:nvSpPr>
        <p:spPr>
          <a:xfrm>
            <a:off x="11021289" y="3838673"/>
            <a:ext cx="400751" cy="207749"/>
          </a:xfrm>
          <a:prstGeom prst="rect">
            <a:avLst/>
          </a:prstGeom>
          <a:noFill/>
        </p:spPr>
        <p:txBody>
          <a:bodyPr wrap="none" lIns="0" tIns="0" rIns="0" bIns="0" rtlCol="0">
            <a:spAutoFit/>
          </a:bodyPr>
          <a:lstStyle/>
          <a:p>
            <a:pPr marL="0" marR="0" lvl="0" indent="0" algn="l" defTabSz="685800" rtl="0" eaLnBrk="1" fontAlgn="auto" latinLnBrk="0" hangingPunct="1">
              <a:lnSpc>
                <a:spcPct val="90000"/>
              </a:lnSpc>
              <a:spcBef>
                <a:spcPct val="20000"/>
              </a:spcBef>
              <a:spcAft>
                <a:spcPts val="0"/>
              </a:spcAft>
              <a:buClrTx/>
              <a:buSzPct val="80000"/>
              <a:buFontTx/>
              <a:buNone/>
              <a:tabLst/>
              <a:defRPr/>
            </a:pPr>
            <a:r>
              <a:rPr kumimoji="0" lang="en-US" sz="1500" b="0"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Prod</a:t>
            </a:r>
          </a:p>
        </p:txBody>
      </p:sp>
      <p:grpSp>
        <p:nvGrpSpPr>
          <p:cNvPr id="60" name="Group 59">
            <a:extLst>
              <a:ext uri="{FF2B5EF4-FFF2-40B4-BE49-F238E27FC236}">
                <a16:creationId xmlns:a16="http://schemas.microsoft.com/office/drawing/2014/main" id="{8BCFCCA7-F1DA-49C7-BCD2-491650A603E2}"/>
              </a:ext>
            </a:extLst>
          </p:cNvPr>
          <p:cNvGrpSpPr/>
          <p:nvPr/>
        </p:nvGrpSpPr>
        <p:grpSpPr>
          <a:xfrm>
            <a:off x="5589898" y="3923116"/>
            <a:ext cx="1972237" cy="798015"/>
            <a:chOff x="5819136" y="3802179"/>
            <a:chExt cx="1972237" cy="798015"/>
          </a:xfrm>
        </p:grpSpPr>
        <p:sp>
          <p:nvSpPr>
            <p:cNvPr id="55" name="Rectangle 54">
              <a:extLst>
                <a:ext uri="{FF2B5EF4-FFF2-40B4-BE49-F238E27FC236}">
                  <a16:creationId xmlns:a16="http://schemas.microsoft.com/office/drawing/2014/main" id="{F7F59FA9-F300-4C62-99BD-551D945698E7}"/>
                </a:ext>
              </a:extLst>
            </p:cNvPr>
            <p:cNvSpPr/>
            <p:nvPr/>
          </p:nvSpPr>
          <p:spPr>
            <a:xfrm>
              <a:off x="5819136" y="4230862"/>
              <a:ext cx="1798890"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parameters.json</a:t>
              </a: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cxnSp>
          <p:nvCxnSpPr>
            <p:cNvPr id="56" name="Straight Arrow Connector 55">
              <a:extLst>
                <a:ext uri="{FF2B5EF4-FFF2-40B4-BE49-F238E27FC236}">
                  <a16:creationId xmlns:a16="http://schemas.microsoft.com/office/drawing/2014/main" id="{2A5E570D-096D-491A-9B69-7BAEB70B8DB7}"/>
                </a:ext>
              </a:extLst>
            </p:cNvPr>
            <p:cNvCxnSpPr>
              <a:cxnSpLocks/>
            </p:cNvCxnSpPr>
            <p:nvPr/>
          </p:nvCxnSpPr>
          <p:spPr>
            <a:xfrm flipV="1">
              <a:off x="7518992" y="4022414"/>
              <a:ext cx="272381" cy="251747"/>
            </a:xfrm>
            <a:prstGeom prst="straightConnector1">
              <a:avLst/>
            </a:prstGeom>
            <a:noFill/>
            <a:ln w="9525" cap="flat" cmpd="sng" algn="ctr">
              <a:solidFill>
                <a:srgbClr val="0078D7">
                  <a:shade val="95000"/>
                  <a:satMod val="105000"/>
                </a:srgbClr>
              </a:solidFill>
              <a:prstDash val="solid"/>
              <a:tailEnd type="triangle"/>
            </a:ln>
            <a:effectLst/>
          </p:spPr>
        </p:cxnSp>
        <p:pic>
          <p:nvPicPr>
            <p:cNvPr id="59" name="Picture 58">
              <a:extLst>
                <a:ext uri="{FF2B5EF4-FFF2-40B4-BE49-F238E27FC236}">
                  <a16:creationId xmlns:a16="http://schemas.microsoft.com/office/drawing/2014/main" id="{C6067353-5910-4134-82DA-4B797783C44A}"/>
                </a:ext>
              </a:extLst>
            </p:cNvPr>
            <p:cNvPicPr>
              <a:picLocks noChangeAspect="1"/>
            </p:cNvPicPr>
            <p:nvPr/>
          </p:nvPicPr>
          <p:blipFill>
            <a:blip r:embed="rId2"/>
            <a:stretch>
              <a:fillRect/>
            </a:stretch>
          </p:blipFill>
          <p:spPr>
            <a:xfrm>
              <a:off x="6455329" y="3802179"/>
              <a:ext cx="488486" cy="488486"/>
            </a:xfrm>
            <a:prstGeom prst="rect">
              <a:avLst/>
            </a:prstGeom>
          </p:spPr>
        </p:pic>
      </p:grpSp>
    </p:spTree>
    <p:extLst>
      <p:ext uri="{BB962C8B-B14F-4D97-AF65-F5344CB8AC3E}">
        <p14:creationId xmlns:p14="http://schemas.microsoft.com/office/powerpoint/2010/main" val="4258469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up)">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wipe(up)">
                                      <p:cBhvr>
                                        <p:cTn id="17" dur="500"/>
                                        <p:tgtEl>
                                          <p:spTgt spid="49"/>
                                        </p:tgtEl>
                                      </p:cBhvr>
                                    </p:animEffect>
                                  </p:childTnLst>
                                </p:cTn>
                              </p:par>
                              <p:par>
                                <p:cTn id="18" presetID="22" presetClass="entr" presetSubtype="1" fill="hold" nodeType="with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wipe(up)">
                                      <p:cBhvr>
                                        <p:cTn id="20" dur="500"/>
                                        <p:tgtEl>
                                          <p:spTgt spid="42"/>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wipe(up)">
                                      <p:cBhvr>
                                        <p:cTn id="23" dur="500"/>
                                        <p:tgtEl>
                                          <p:spTgt spid="5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wipe(up)">
                                      <p:cBhvr>
                                        <p:cTn id="28" dur="500"/>
                                        <p:tgtEl>
                                          <p:spTgt spid="47"/>
                                        </p:tgtEl>
                                      </p:cBhvr>
                                    </p:animEffect>
                                  </p:childTnLst>
                                </p:cTn>
                              </p:par>
                              <p:par>
                                <p:cTn id="29" presetID="22" presetClass="entr" presetSubtype="1"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wipe(up)">
                                      <p:cBhvr>
                                        <p:cTn id="31" dur="500"/>
                                        <p:tgtEl>
                                          <p:spTgt spid="51"/>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wipe(up)">
                                      <p:cBhvr>
                                        <p:cTn id="34" dur="500"/>
                                        <p:tgtEl>
                                          <p:spTgt spid="52"/>
                                        </p:tgtEl>
                                      </p:cBhvr>
                                    </p:animEffect>
                                  </p:childTnLst>
                                </p:cTn>
                              </p:par>
                              <p:par>
                                <p:cTn id="35" presetID="22" presetClass="entr" presetSubtype="1"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wipe(up)">
                                      <p:cBhvr>
                                        <p:cTn id="37" dur="500"/>
                                        <p:tgtEl>
                                          <p:spTgt spid="3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wipe(up)">
                                      <p:cBhvr>
                                        <p:cTn id="42" dur="500"/>
                                        <p:tgtEl>
                                          <p:spTgt spid="48"/>
                                        </p:tgtEl>
                                      </p:cBhvr>
                                    </p:animEffect>
                                  </p:childTnLst>
                                </p:cTn>
                              </p:par>
                              <p:par>
                                <p:cTn id="43" presetID="22" presetClass="entr" presetSubtype="1"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wipe(up)">
                                      <p:cBhvr>
                                        <p:cTn id="45" dur="500"/>
                                        <p:tgtEl>
                                          <p:spTgt spid="53"/>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54"/>
                                        </p:tgtEl>
                                        <p:attrNameLst>
                                          <p:attrName>style.visibility</p:attrName>
                                        </p:attrNameLst>
                                      </p:cBhvr>
                                      <p:to>
                                        <p:strVal val="visible"/>
                                      </p:to>
                                    </p:set>
                                    <p:animEffect transition="in" filter="wipe(up)">
                                      <p:cBhvr>
                                        <p:cTn id="48" dur="500"/>
                                        <p:tgtEl>
                                          <p:spTgt spid="54"/>
                                        </p:tgtEl>
                                      </p:cBhvr>
                                    </p:animEffect>
                                  </p:childTnLst>
                                </p:cTn>
                              </p:par>
                              <p:par>
                                <p:cTn id="49" presetID="22" presetClass="entr" presetSubtype="1"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up)">
                                      <p:cBhvr>
                                        <p:cTn id="51" dur="500"/>
                                        <p:tgtEl>
                                          <p:spTgt spid="3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60"/>
                                        </p:tgtEl>
                                        <p:attrNameLst>
                                          <p:attrName>style.visibility</p:attrName>
                                        </p:attrNameLst>
                                      </p:cBhvr>
                                      <p:to>
                                        <p:strVal val="visible"/>
                                      </p:to>
                                    </p:set>
                                    <p:animEffect transition="in" filter="wipe(down)">
                                      <p:cBhvr>
                                        <p:cTn id="56" dur="500"/>
                                        <p:tgtEl>
                                          <p:spTgt spid="60"/>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50" grpId="0"/>
      <p:bldP spid="52" grpId="0"/>
      <p:bldP spid="54"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Template Advantages</a:t>
            </a:r>
          </a:p>
        </p:txBody>
      </p:sp>
      <p:sp>
        <p:nvSpPr>
          <p:cNvPr id="6" name="Text Placeholder 5"/>
          <p:cNvSpPr>
            <a:spLocks noGrp="1"/>
          </p:cNvSpPr>
          <p:nvPr>
            <p:ph type="body" sz="quarter" idx="10"/>
          </p:nvPr>
        </p:nvSpPr>
        <p:spPr>
          <a:xfrm>
            <a:off x="584200" y="1589479"/>
            <a:ext cx="6196610" cy="3533275"/>
          </a:xfrm>
        </p:spPr>
        <p:txBody>
          <a:bodyPr/>
          <a:lstStyle/>
          <a:p>
            <a:r>
              <a:rPr lang="en-US" dirty="0"/>
              <a:t>Improves consistency</a:t>
            </a:r>
          </a:p>
          <a:p>
            <a:r>
              <a:rPr lang="en-US" dirty="0"/>
              <a:t>Express complex deployments</a:t>
            </a:r>
          </a:p>
          <a:p>
            <a:r>
              <a:rPr lang="en-US" dirty="0"/>
              <a:t>Reduce manual, error prone tasks</a:t>
            </a:r>
          </a:p>
          <a:p>
            <a:r>
              <a:rPr lang="en-US" dirty="0"/>
              <a:t>Express requirements through code</a:t>
            </a:r>
          </a:p>
          <a:p>
            <a:r>
              <a:rPr lang="en-US" dirty="0"/>
              <a:t>Promotes reuse</a:t>
            </a:r>
          </a:p>
          <a:p>
            <a:r>
              <a:rPr lang="en-US" dirty="0"/>
              <a:t>Modular and can be linked</a:t>
            </a:r>
          </a:p>
          <a:p>
            <a:r>
              <a:rPr lang="en-US" dirty="0"/>
              <a:t>Simplifies orchestration</a:t>
            </a:r>
          </a:p>
        </p:txBody>
      </p:sp>
      <p:grpSp>
        <p:nvGrpSpPr>
          <p:cNvPr id="5" name="Group 4" descr="An ARM template is shown being deployed in Development, Production, and Quality Assurance. ">
            <a:extLst>
              <a:ext uri="{FF2B5EF4-FFF2-40B4-BE49-F238E27FC236}">
                <a16:creationId xmlns:a16="http://schemas.microsoft.com/office/drawing/2014/main" id="{17DBA4EE-1510-4FEB-9A72-0F49DC88BBAB}"/>
              </a:ext>
            </a:extLst>
          </p:cNvPr>
          <p:cNvGrpSpPr/>
          <p:nvPr/>
        </p:nvGrpSpPr>
        <p:grpSpPr>
          <a:xfrm>
            <a:off x="7264146" y="1461317"/>
            <a:ext cx="3368185" cy="3675560"/>
            <a:chOff x="409260" y="1290889"/>
            <a:chExt cx="2908098" cy="3675560"/>
          </a:xfrm>
        </p:grpSpPr>
        <p:sp>
          <p:nvSpPr>
            <p:cNvPr id="7" name="Rectangle 6">
              <a:extLst>
                <a:ext uri="{FF2B5EF4-FFF2-40B4-BE49-F238E27FC236}">
                  <a16:creationId xmlns:a16="http://schemas.microsoft.com/office/drawing/2014/main" id="{1B5185C2-7528-45DF-8F51-CED2629D6B8D}"/>
                </a:ext>
              </a:extLst>
            </p:cNvPr>
            <p:cNvSpPr/>
            <p:nvPr/>
          </p:nvSpPr>
          <p:spPr bwMode="auto">
            <a:xfrm>
              <a:off x="409260" y="1290889"/>
              <a:ext cx="1790301" cy="642523"/>
            </a:xfrm>
            <a:prstGeom prst="rect">
              <a:avLst/>
            </a:prstGeom>
            <a:solidFill>
              <a:srgbClr val="EBF1DF"/>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Verdana" panose="020B0604030504040204" pitchFamily="34" charset="0"/>
                  <a:ea typeface="Verdana" panose="020B0604030504040204" pitchFamily="34" charset="0"/>
                  <a:cs typeface="Segoe UI" pitchFamily="34" charset="0"/>
                </a:rPr>
                <a:t>ARM</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Verdana" panose="020B0604030504040204" pitchFamily="34" charset="0"/>
                  <a:ea typeface="Verdana" panose="020B0604030504040204" pitchFamily="34" charset="0"/>
                  <a:cs typeface="Segoe UI" pitchFamily="34" charset="0"/>
                </a:rPr>
                <a:t>Template</a:t>
              </a:r>
            </a:p>
          </p:txBody>
        </p:sp>
        <p:sp>
          <p:nvSpPr>
            <p:cNvPr id="8" name="Rectangle 7">
              <a:extLst>
                <a:ext uri="{FF2B5EF4-FFF2-40B4-BE49-F238E27FC236}">
                  <a16:creationId xmlns:a16="http://schemas.microsoft.com/office/drawing/2014/main" id="{AA46F11A-974F-48F2-8432-F54F72582827}"/>
                </a:ext>
              </a:extLst>
            </p:cNvPr>
            <p:cNvSpPr/>
            <p:nvPr/>
          </p:nvSpPr>
          <p:spPr bwMode="auto">
            <a:xfrm>
              <a:off x="1527057" y="2276626"/>
              <a:ext cx="1790301" cy="642523"/>
            </a:xfrm>
            <a:prstGeom prst="rect">
              <a:avLst/>
            </a:prstGeom>
            <a:solidFill>
              <a:schemeClr val="accent6">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Verdana" panose="020B0604030504040204" pitchFamily="34" charset="0"/>
                  <a:ea typeface="Verdana" panose="020B0604030504040204" pitchFamily="34" charset="0"/>
                  <a:cs typeface="Segoe UI" pitchFamily="34" charset="0"/>
                </a:rPr>
                <a:t>Development</a:t>
              </a:r>
            </a:p>
          </p:txBody>
        </p:sp>
        <p:sp>
          <p:nvSpPr>
            <p:cNvPr id="9" name="Rectangle 8">
              <a:extLst>
                <a:ext uri="{FF2B5EF4-FFF2-40B4-BE49-F238E27FC236}">
                  <a16:creationId xmlns:a16="http://schemas.microsoft.com/office/drawing/2014/main" id="{BEA681F5-6C1E-47C1-9187-917D19CC2C81}"/>
                </a:ext>
              </a:extLst>
            </p:cNvPr>
            <p:cNvSpPr/>
            <p:nvPr/>
          </p:nvSpPr>
          <p:spPr bwMode="auto">
            <a:xfrm>
              <a:off x="1527057" y="4323926"/>
              <a:ext cx="1790301" cy="642523"/>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Verdana" panose="020B0604030504040204" pitchFamily="34" charset="0"/>
                  <a:ea typeface="Verdana" panose="020B0604030504040204" pitchFamily="34" charset="0"/>
                  <a:cs typeface="Segoe UI" pitchFamily="34" charset="0"/>
                </a:rPr>
                <a:t>Quality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Verdana" panose="020B0604030504040204" pitchFamily="34" charset="0"/>
                  <a:ea typeface="Verdana" panose="020B0604030504040204" pitchFamily="34" charset="0"/>
                  <a:cs typeface="Segoe UI" pitchFamily="34" charset="0"/>
                </a:rPr>
                <a:t>Assurance</a:t>
              </a:r>
            </a:p>
          </p:txBody>
        </p:sp>
        <p:sp>
          <p:nvSpPr>
            <p:cNvPr id="11" name="Rectangle 10">
              <a:extLst>
                <a:ext uri="{FF2B5EF4-FFF2-40B4-BE49-F238E27FC236}">
                  <a16:creationId xmlns:a16="http://schemas.microsoft.com/office/drawing/2014/main" id="{0CE43D46-0B25-4589-B644-CFC1BE0074B7}"/>
                </a:ext>
              </a:extLst>
            </p:cNvPr>
            <p:cNvSpPr/>
            <p:nvPr/>
          </p:nvSpPr>
          <p:spPr bwMode="auto">
            <a:xfrm>
              <a:off x="1527057" y="3300276"/>
              <a:ext cx="1790301" cy="642523"/>
            </a:xfrm>
            <a:prstGeom prst="rect">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Verdana" panose="020B0604030504040204" pitchFamily="34" charset="0"/>
                  <a:ea typeface="Verdana" panose="020B0604030504040204" pitchFamily="34" charset="0"/>
                  <a:cs typeface="Segoe UI" pitchFamily="34" charset="0"/>
                </a:rPr>
                <a:t>Production</a:t>
              </a:r>
            </a:p>
          </p:txBody>
        </p:sp>
        <p:cxnSp>
          <p:nvCxnSpPr>
            <p:cNvPr id="12" name="Connector: Elbow 11">
              <a:extLst>
                <a:ext uri="{FF2B5EF4-FFF2-40B4-BE49-F238E27FC236}">
                  <a16:creationId xmlns:a16="http://schemas.microsoft.com/office/drawing/2014/main" id="{F1E99D06-8763-496C-887D-A73563BD1E76}"/>
                </a:ext>
              </a:extLst>
            </p:cNvPr>
            <p:cNvCxnSpPr>
              <a:stCxn id="7" idx="2"/>
              <a:endCxn id="8" idx="1"/>
            </p:cNvCxnSpPr>
            <p:nvPr/>
          </p:nvCxnSpPr>
          <p:spPr>
            <a:xfrm rot="16200000" flipH="1">
              <a:off x="1083496" y="2154327"/>
              <a:ext cx="664476" cy="222646"/>
            </a:xfrm>
            <a:prstGeom prst="bentConnector2">
              <a:avLst/>
            </a:prstGeom>
            <a:ln w="15875">
              <a:prstDash val="sysDash"/>
              <a:tailEnd type="triangle"/>
            </a:ln>
          </p:spPr>
          <p:style>
            <a:lnRef idx="1">
              <a:schemeClr val="dk1"/>
            </a:lnRef>
            <a:fillRef idx="0">
              <a:schemeClr val="dk1"/>
            </a:fillRef>
            <a:effectRef idx="0">
              <a:schemeClr val="dk1"/>
            </a:effectRef>
            <a:fontRef idx="minor">
              <a:schemeClr val="tx1"/>
            </a:fontRef>
          </p:style>
        </p:cxnSp>
        <p:cxnSp>
          <p:nvCxnSpPr>
            <p:cNvPr id="13" name="Connector: Elbow 12">
              <a:extLst>
                <a:ext uri="{FF2B5EF4-FFF2-40B4-BE49-F238E27FC236}">
                  <a16:creationId xmlns:a16="http://schemas.microsoft.com/office/drawing/2014/main" id="{E2945F88-F91C-431E-8281-3A4B9E844192}"/>
                </a:ext>
              </a:extLst>
            </p:cNvPr>
            <p:cNvCxnSpPr>
              <a:cxnSpLocks/>
              <a:stCxn id="7" idx="2"/>
              <a:endCxn id="11" idx="1"/>
            </p:cNvCxnSpPr>
            <p:nvPr/>
          </p:nvCxnSpPr>
          <p:spPr>
            <a:xfrm rot="16200000" flipH="1">
              <a:off x="571671" y="2666152"/>
              <a:ext cx="1688126" cy="222646"/>
            </a:xfrm>
            <a:prstGeom prst="bentConnector2">
              <a:avLst/>
            </a:prstGeom>
            <a:ln w="15875">
              <a:prstDash val="sysDash"/>
              <a:tailEnd type="triangle"/>
            </a:ln>
          </p:spPr>
          <p:style>
            <a:lnRef idx="1">
              <a:schemeClr val="dk1"/>
            </a:lnRef>
            <a:fillRef idx="0">
              <a:schemeClr val="dk1"/>
            </a:fillRef>
            <a:effectRef idx="0">
              <a:schemeClr val="dk1"/>
            </a:effectRef>
            <a:fontRef idx="minor">
              <a:schemeClr val="tx1"/>
            </a:fontRef>
          </p:style>
        </p:cxnSp>
        <p:cxnSp>
          <p:nvCxnSpPr>
            <p:cNvPr id="14" name="Connector: Elbow 13">
              <a:extLst>
                <a:ext uri="{FF2B5EF4-FFF2-40B4-BE49-F238E27FC236}">
                  <a16:creationId xmlns:a16="http://schemas.microsoft.com/office/drawing/2014/main" id="{D055DEBE-E1DB-4540-B1B6-2F8C711EF887}"/>
                </a:ext>
              </a:extLst>
            </p:cNvPr>
            <p:cNvCxnSpPr>
              <a:cxnSpLocks/>
              <a:stCxn id="7" idx="2"/>
              <a:endCxn id="9" idx="1"/>
            </p:cNvCxnSpPr>
            <p:nvPr/>
          </p:nvCxnSpPr>
          <p:spPr>
            <a:xfrm rot="16200000" flipH="1">
              <a:off x="59846" y="3177977"/>
              <a:ext cx="2711776" cy="222646"/>
            </a:xfrm>
            <a:prstGeom prst="bentConnector2">
              <a:avLst/>
            </a:prstGeom>
            <a:ln w="15875">
              <a:prstDash val="sysDash"/>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41048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D43C9-A706-480F-A06C-1ED37469D207}"/>
              </a:ext>
            </a:extLst>
          </p:cNvPr>
          <p:cNvSpPr>
            <a:spLocks noGrp="1"/>
          </p:cNvSpPr>
          <p:nvPr>
            <p:ph type="title"/>
          </p:nvPr>
        </p:nvSpPr>
        <p:spPr/>
        <p:txBody>
          <a:bodyPr/>
          <a:lstStyle/>
          <a:p>
            <a:r>
              <a:rPr lang="en-US" dirty="0"/>
              <a:t>Template Schema</a:t>
            </a:r>
          </a:p>
        </p:txBody>
      </p:sp>
      <p:sp>
        <p:nvSpPr>
          <p:cNvPr id="3" name="Text Placeholder 2">
            <a:extLst>
              <a:ext uri="{FF2B5EF4-FFF2-40B4-BE49-F238E27FC236}">
                <a16:creationId xmlns:a16="http://schemas.microsoft.com/office/drawing/2014/main" id="{A5B1496A-E9C4-4C45-8101-7C5DB568F14E}"/>
              </a:ext>
            </a:extLst>
          </p:cNvPr>
          <p:cNvSpPr>
            <a:spLocks noGrp="1"/>
          </p:cNvSpPr>
          <p:nvPr>
            <p:ph type="body" sz="quarter" idx="10"/>
          </p:nvPr>
        </p:nvSpPr>
        <p:spPr>
          <a:xfrm>
            <a:off x="584199" y="1435497"/>
            <a:ext cx="4987925" cy="4222694"/>
          </a:xfrm>
          <a:solidFill>
            <a:schemeClr val="tx1">
              <a:lumMod val="50000"/>
              <a:lumOff val="50000"/>
            </a:schemeClr>
          </a:solidFill>
        </p:spPr>
        <p:txBody>
          <a:bodyPr/>
          <a:lstStyle/>
          <a:p>
            <a:r>
              <a:rPr lang="en-US" dirty="0">
                <a:solidFill>
                  <a:schemeClr val="bg1"/>
                </a:solidFill>
              </a:rPr>
              <a:t>Defines all the Resource Manager resources in a deployment</a:t>
            </a:r>
          </a:p>
          <a:p>
            <a:r>
              <a:rPr lang="en-US" dirty="0">
                <a:solidFill>
                  <a:schemeClr val="bg1"/>
                </a:solidFill>
              </a:rPr>
              <a:t>Written in JSON</a:t>
            </a:r>
          </a:p>
          <a:p>
            <a:r>
              <a:rPr lang="en-US" dirty="0">
                <a:solidFill>
                  <a:schemeClr val="bg1"/>
                </a:solidFill>
              </a:rPr>
              <a:t>A collection of key-value pairs</a:t>
            </a:r>
          </a:p>
          <a:p>
            <a:r>
              <a:rPr lang="en-US" dirty="0">
                <a:solidFill>
                  <a:schemeClr val="bg1"/>
                </a:solidFill>
              </a:rPr>
              <a:t>Each key is a string</a:t>
            </a:r>
          </a:p>
          <a:p>
            <a:r>
              <a:rPr lang="en-US" dirty="0">
                <a:solidFill>
                  <a:schemeClr val="bg1"/>
                </a:solidFill>
              </a:rPr>
              <a:t>Each values can be a string, number, Boolean expression, list of values, object </a:t>
            </a:r>
          </a:p>
        </p:txBody>
      </p:sp>
      <p:sp>
        <p:nvSpPr>
          <p:cNvPr id="6" name="Rectangle 5">
            <a:extLst>
              <a:ext uri="{FF2B5EF4-FFF2-40B4-BE49-F238E27FC236}">
                <a16:creationId xmlns:a16="http://schemas.microsoft.com/office/drawing/2014/main" id="{A0DEA08B-688E-4658-BD8F-2CF88A7901CC}"/>
              </a:ext>
            </a:extLst>
          </p:cNvPr>
          <p:cNvSpPr/>
          <p:nvPr/>
        </p:nvSpPr>
        <p:spPr>
          <a:xfrm>
            <a:off x="6472237" y="1659404"/>
            <a:ext cx="5257799" cy="3343992"/>
          </a:xfrm>
          <a:prstGeom prst="rect">
            <a:avLst/>
          </a:prstGeom>
          <a:solidFill>
            <a:schemeClr val="tx1"/>
          </a:solid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"$schema"</a:t>
            </a: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"http://schema.management.</a:t>
            </a:r>
            <a:endPar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azure.com/schemas/2015-01-  01/</a:t>
            </a:r>
            <a:r>
              <a:rPr kumimoji="0" lang="en-U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deploymentTemplate.json</a:t>
            </a:r>
            <a:r>
              <a:rPr kumimoji="0" lang="en-U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contentVersion</a:t>
            </a:r>
            <a:r>
              <a:rPr kumimoji="0" lang="en-US" sz="16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"parameters"</a:t>
            </a: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"variables"</a:t>
            </a: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"functions"</a:t>
            </a: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"resources"</a:t>
            </a: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"outputs"</a:t>
            </a: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b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endPar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4539778"/>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0785C-880A-4483-946F-1BEE5178869D}"/>
              </a:ext>
            </a:extLst>
          </p:cNvPr>
          <p:cNvSpPr>
            <a:spLocks noGrp="1"/>
          </p:cNvSpPr>
          <p:nvPr>
            <p:ph type="title"/>
          </p:nvPr>
        </p:nvSpPr>
        <p:spPr/>
        <p:txBody>
          <a:bodyPr/>
          <a:lstStyle/>
          <a:p>
            <a:r>
              <a:rPr lang="en-US" dirty="0"/>
              <a:t>Template Parameters</a:t>
            </a:r>
          </a:p>
        </p:txBody>
      </p:sp>
      <p:sp>
        <p:nvSpPr>
          <p:cNvPr id="3" name="Text Placeholder 2">
            <a:extLst>
              <a:ext uri="{FF2B5EF4-FFF2-40B4-BE49-F238E27FC236}">
                <a16:creationId xmlns:a16="http://schemas.microsoft.com/office/drawing/2014/main" id="{552BED16-1B3D-4D72-A55A-005908060932}"/>
              </a:ext>
            </a:extLst>
          </p:cNvPr>
          <p:cNvSpPr>
            <a:spLocks noGrp="1"/>
          </p:cNvSpPr>
          <p:nvPr>
            <p:ph type="body" sz="quarter" idx="10"/>
          </p:nvPr>
        </p:nvSpPr>
        <p:spPr>
          <a:xfrm>
            <a:off x="588263" y="1268227"/>
            <a:ext cx="3218366" cy="5255235"/>
          </a:xfrm>
          <a:solidFill>
            <a:schemeClr val="tx1">
              <a:lumMod val="50000"/>
              <a:lumOff val="50000"/>
            </a:schemeClr>
          </a:solidFill>
        </p:spPr>
        <p:txBody>
          <a:bodyPr/>
          <a:lstStyle/>
          <a:p>
            <a:r>
              <a:rPr lang="en-US" dirty="0">
                <a:solidFill>
                  <a:schemeClr val="bg1"/>
                </a:solidFill>
              </a:rPr>
              <a:t>Specify which values are configurable when the template runs</a:t>
            </a:r>
          </a:p>
          <a:p>
            <a:r>
              <a:rPr lang="en-US" dirty="0">
                <a:solidFill>
                  <a:schemeClr val="bg1"/>
                </a:solidFill>
              </a:rPr>
              <a:t>This example has two parameters: one for a VM’s username (adminUsername), and one for its password (adminPassword)</a:t>
            </a:r>
          </a:p>
        </p:txBody>
      </p:sp>
      <p:sp>
        <p:nvSpPr>
          <p:cNvPr id="4" name="Rectangle 3">
            <a:extLst>
              <a:ext uri="{FF2B5EF4-FFF2-40B4-BE49-F238E27FC236}">
                <a16:creationId xmlns:a16="http://schemas.microsoft.com/office/drawing/2014/main" id="{CB0E2F39-4978-4F8D-A10B-494C4BFD1A38}"/>
              </a:ext>
            </a:extLst>
          </p:cNvPr>
          <p:cNvSpPr/>
          <p:nvPr/>
        </p:nvSpPr>
        <p:spPr>
          <a:xfrm>
            <a:off x="4114800" y="1695241"/>
            <a:ext cx="8286043" cy="4401205"/>
          </a:xfrm>
          <a:prstGeom prst="rect">
            <a:avLst/>
          </a:prstGeom>
          <a:solidFill>
            <a:schemeClr val="tx1"/>
          </a:solid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"parameters"</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adminUsername</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"type"</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"string"</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"metadata"</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"description"</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"Username for the Virtual Machine."</a:t>
            </a:r>
            <a:endPar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adminPassword</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"type"</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securestring</a:t>
            </a:r>
            <a:r>
              <a:rPr kumimoji="0" lang="en-US" sz="2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"metadata"</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"description"</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"Password for the Virtual Machine."</a:t>
            </a:r>
            <a:endPar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2789297166"/>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2375D-F3AB-4FFB-AF7F-504020703A49}"/>
              </a:ext>
            </a:extLst>
          </p:cNvPr>
          <p:cNvSpPr>
            <a:spLocks noGrp="1"/>
          </p:cNvSpPr>
          <p:nvPr>
            <p:ph type="title"/>
          </p:nvPr>
        </p:nvSpPr>
        <p:spPr/>
        <p:txBody>
          <a:bodyPr/>
          <a:lstStyle/>
          <a:p>
            <a:r>
              <a:rPr lang="en-US" dirty="0"/>
              <a:t>Template Variables</a:t>
            </a:r>
          </a:p>
        </p:txBody>
      </p:sp>
      <p:sp>
        <p:nvSpPr>
          <p:cNvPr id="3" name="Text Placeholder 2">
            <a:extLst>
              <a:ext uri="{FF2B5EF4-FFF2-40B4-BE49-F238E27FC236}">
                <a16:creationId xmlns:a16="http://schemas.microsoft.com/office/drawing/2014/main" id="{67EFF03A-8009-438F-B3F8-C7665CD78307}"/>
              </a:ext>
            </a:extLst>
          </p:cNvPr>
          <p:cNvSpPr>
            <a:spLocks noGrp="1"/>
          </p:cNvSpPr>
          <p:nvPr>
            <p:ph type="body" sz="quarter" idx="10"/>
          </p:nvPr>
        </p:nvSpPr>
        <p:spPr>
          <a:xfrm>
            <a:off x="584200" y="1435497"/>
            <a:ext cx="4550508" cy="3619452"/>
          </a:xfrm>
          <a:solidFill>
            <a:schemeClr val="tx1">
              <a:lumMod val="50000"/>
              <a:lumOff val="50000"/>
            </a:schemeClr>
          </a:solidFill>
        </p:spPr>
        <p:txBody>
          <a:bodyPr/>
          <a:lstStyle/>
          <a:p>
            <a:r>
              <a:rPr lang="en-US" dirty="0">
                <a:solidFill>
                  <a:schemeClr val="bg1"/>
                </a:solidFill>
              </a:rPr>
              <a:t>Define values that are used throughout the template</a:t>
            </a:r>
          </a:p>
          <a:p>
            <a:r>
              <a:rPr lang="en-US" dirty="0">
                <a:solidFill>
                  <a:schemeClr val="bg1"/>
                </a:solidFill>
              </a:rPr>
              <a:t>Makes your templates easier to maintain</a:t>
            </a:r>
          </a:p>
          <a:p>
            <a:r>
              <a:rPr lang="en-US" dirty="0">
                <a:solidFill>
                  <a:schemeClr val="bg1"/>
                </a:solidFill>
              </a:rPr>
              <a:t>This example provides variables that describe networking features for a virtual machine</a:t>
            </a:r>
          </a:p>
        </p:txBody>
      </p:sp>
      <p:sp>
        <p:nvSpPr>
          <p:cNvPr id="4" name="Rectangle 3">
            <a:extLst>
              <a:ext uri="{FF2B5EF4-FFF2-40B4-BE49-F238E27FC236}">
                <a16:creationId xmlns:a16="http://schemas.microsoft.com/office/drawing/2014/main" id="{9E5E1274-7427-427C-8FFC-DCDBB3DEBD83}"/>
              </a:ext>
            </a:extLst>
          </p:cNvPr>
          <p:cNvSpPr/>
          <p:nvPr/>
        </p:nvSpPr>
        <p:spPr>
          <a:xfrm>
            <a:off x="5826369" y="1839449"/>
            <a:ext cx="5767754" cy="2554545"/>
          </a:xfrm>
          <a:prstGeom prst="rect">
            <a:avLst/>
          </a:prstGeom>
          <a:solidFill>
            <a:schemeClr val="tx1"/>
          </a:solid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"variables"</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nicName</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myVMNic</a:t>
            </a:r>
            <a:r>
              <a:rPr kumimoji="0" lang="en-US" sz="2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addressPrefix</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"10.0.0.0/16"</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subnetName</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"Subnet"</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subnetPrefix</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"10.0.0.0/24"</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publicIPAddressName</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myPublicIP</a:t>
            </a:r>
            <a:r>
              <a:rPr kumimoji="0" lang="en-US" sz="2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virtualNetworkName</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MyVNET</a:t>
            </a:r>
            <a:r>
              <a:rPr kumimoji="0" lang="en-US" sz="2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endPar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199824454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DESIGN_ID_M@M FY16_ADFINAL" val="vnXjaczs"/>
  <p:tag name="ARTICULATE_DESIGN_ID_1-30034 MICROSOFT IT ACCESS STRATEGY 16X9 INTERNAL" val="ZkYYwbHe"/>
  <p:tag name="ARTICULATE_PROJECT_OPEN" val="0"/>
  <p:tag name="ARTICULATE_SLIDE_COUNT" val="4"/>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M FY16_ADFINAL">
  <a:themeElements>
    <a:clrScheme name="M@M_AD2">
      <a:dk1>
        <a:srgbClr val="000000"/>
      </a:dk1>
      <a:lt1>
        <a:srgbClr val="FFFFFF"/>
      </a:lt1>
      <a:dk2>
        <a:srgbClr val="323232"/>
      </a:dk2>
      <a:lt2>
        <a:srgbClr val="008272"/>
      </a:lt2>
      <a:accent1>
        <a:srgbClr val="0078D7"/>
      </a:accent1>
      <a:accent2>
        <a:srgbClr val="5C2D91"/>
      </a:accent2>
      <a:accent3>
        <a:srgbClr val="32145A"/>
      </a:accent3>
      <a:accent4>
        <a:srgbClr val="002050"/>
      </a:accent4>
      <a:accent5>
        <a:srgbClr val="004B50"/>
      </a:accent5>
      <a:accent6>
        <a:srgbClr val="737373"/>
      </a:accent6>
      <a:hlink>
        <a:srgbClr val="646464"/>
      </a:hlink>
      <a:folHlink>
        <a:srgbClr val="323232"/>
      </a:folHlink>
    </a:clrScheme>
    <a:fontScheme name="M@M_AD">
      <a:majorFont>
        <a:latin typeface="Segoe UI Light"/>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M FY16_ADFINAL" id="{043B38D9-BA18-4C77-84ED-58FBC8A89FC9}" vid="{EA2381A1-52F5-4867-A296-78DADBD13036}"/>
    </a:ext>
  </a:extLst>
</a:theme>
</file>

<file path=ppt/theme/theme2.xml><?xml version="1.0" encoding="utf-8"?>
<a:theme xmlns:a="http://schemas.openxmlformats.org/drawingml/2006/main" name="FY13_EPG_External_Light">
  <a:themeElements>
    <a:clrScheme name="Boot Camp Theme Colors">
      <a:dk1>
        <a:srgbClr val="002050"/>
      </a:dk1>
      <a:lt1>
        <a:srgbClr val="FFFFFF"/>
      </a:lt1>
      <a:dk2>
        <a:srgbClr val="002050"/>
      </a:dk2>
      <a:lt2>
        <a:srgbClr val="00BCF2"/>
      </a:lt2>
      <a:accent1>
        <a:srgbClr val="0078D7"/>
      </a:accent1>
      <a:accent2>
        <a:srgbClr val="00188F"/>
      </a:accent2>
      <a:accent3>
        <a:srgbClr val="BAD80A"/>
      </a:accent3>
      <a:accent4>
        <a:srgbClr val="107C10"/>
      </a:accent4>
      <a:accent5>
        <a:srgbClr val="004B1C"/>
      </a:accent5>
      <a:accent6>
        <a:srgbClr val="5C2D91"/>
      </a:accent6>
      <a:hlink>
        <a:srgbClr val="277DFF"/>
      </a:hlink>
      <a:folHlink>
        <a:srgbClr val="00203E"/>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square" lIns="91440" tIns="91440" rIns="91440" bIns="91440" rtlCol="0" anchor="t">
        <a:spAutoFit/>
      </a:bodyPr>
      <a:lstStyle>
        <a:defPPr>
          <a:defRPr sz="1600" dirty="0" err="1" smtClean="0">
            <a:latin typeface="Segoe UI" pitchFamily="34" charset="0"/>
            <a:ea typeface="Segoe UI" pitchFamily="34" charset="0"/>
            <a:cs typeface="Segoe UI" pitchFamily="34" charset="0"/>
          </a:defRPr>
        </a:defPPr>
      </a:lstStyle>
    </a:txDef>
  </a:objectDefaults>
  <a:extraClrSchemeLst/>
</a:theme>
</file>

<file path=ppt/theme/theme3.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F211BE8F5422F4481D8E9A9285A84B7" ma:contentTypeVersion="7" ma:contentTypeDescription="Create a new document." ma:contentTypeScope="" ma:versionID="c2d38666df5476ec615c26c20061f7b9">
  <xsd:schema xmlns:xsd="http://www.w3.org/2001/XMLSchema" xmlns:xs="http://www.w3.org/2001/XMLSchema" xmlns:p="http://schemas.microsoft.com/office/2006/metadata/properties" xmlns:ns2="9d60bad5-1037-41ef-8d09-b9021dc115c3" xmlns:ns3="a1cedfd1-c1a3-49e4-87e6-818d5b32af67" targetNamespace="http://schemas.microsoft.com/office/2006/metadata/properties" ma:root="true" ma:fieldsID="b50fcf5bd957270c6ea240846176530a" ns2:_="" ns3:_="">
    <xsd:import namespace="9d60bad5-1037-41ef-8d09-b9021dc115c3"/>
    <xsd:import namespace="a1cedfd1-c1a3-49e4-87e6-818d5b32af67"/>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60bad5-1037-41ef-8d09-b9021dc115c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1cedfd1-c1a3-49e4-87e6-818d5b32af67"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104D320-819E-42F2-8811-7C4F264B4894}">
  <ds:schemaRefs>
    <ds:schemaRef ds:uri="http://schemas.microsoft.com/sharepoint/v3/contenttype/forms"/>
  </ds:schemaRefs>
</ds:datastoreItem>
</file>

<file path=customXml/itemProps2.xml><?xml version="1.0" encoding="utf-8"?>
<ds:datastoreItem xmlns:ds="http://schemas.openxmlformats.org/officeDocument/2006/customXml" ds:itemID="{69C1A662-8084-4754-8A17-01394BAD5B7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60bad5-1037-41ef-8d09-b9021dc115c3"/>
    <ds:schemaRef ds:uri="a1cedfd1-c1a3-49e4-87e6-818d5b32af6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54FAF6D-108B-4739-B6BD-AA6C3544314D}">
  <ds:schemaRefs>
    <ds:schemaRef ds:uri="http://schemas.microsoft.com/office/2006/documentManagement/types"/>
    <ds:schemaRef ds:uri="http://schemas.openxmlformats.org/package/2006/metadata/core-properties"/>
    <ds:schemaRef ds:uri="http://www.w3.org/XML/1998/namespace"/>
    <ds:schemaRef ds:uri="http://purl.org/dc/terms/"/>
    <ds:schemaRef ds:uri="http://purl.org/dc/elements/1.1/"/>
    <ds:schemaRef ds:uri="9d60bad5-1037-41ef-8d09-b9021dc115c3"/>
    <ds:schemaRef ds:uri="http://schemas.microsoft.com/office/2006/metadata/properties"/>
    <ds:schemaRef ds:uri="a1cedfd1-c1a3-49e4-87e6-818d5b32af67"/>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341</TotalTime>
  <Words>6704</Words>
  <Application>Microsoft Office PowerPoint</Application>
  <PresentationFormat>Widescreen</PresentationFormat>
  <Paragraphs>1109</Paragraphs>
  <Slides>116</Slides>
  <Notes>53</Notes>
  <HiddenSlides>1</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116</vt:i4>
      </vt:variant>
    </vt:vector>
  </HeadingPairs>
  <TitlesOfParts>
    <vt:vector size="135" baseType="lpstr">
      <vt:lpstr>Arial</vt:lpstr>
      <vt:lpstr>Calibri</vt:lpstr>
      <vt:lpstr>Calibri Light</vt:lpstr>
      <vt:lpstr>Consolas</vt:lpstr>
      <vt:lpstr>Courier New</vt:lpstr>
      <vt:lpstr>Lucida Console</vt:lpstr>
      <vt:lpstr>Lucida Grande</vt:lpstr>
      <vt:lpstr>Segoe UI</vt:lpstr>
      <vt:lpstr>Segoe UI Emoji</vt:lpstr>
      <vt:lpstr>Segoe UI Light</vt:lpstr>
      <vt:lpstr>Segoe UI Semibold</vt:lpstr>
      <vt:lpstr>Segoe UI Semilight</vt:lpstr>
      <vt:lpstr>segoe-ui_normal</vt:lpstr>
      <vt:lpstr>Tw Cen MT</vt:lpstr>
      <vt:lpstr>Verdana</vt:lpstr>
      <vt:lpstr>Wingdings</vt:lpstr>
      <vt:lpstr>M@M FY16_ADFINAL</vt:lpstr>
      <vt:lpstr>FY13_EPG_External_Light</vt:lpstr>
      <vt:lpstr>WHITE TEMPLATE</vt:lpstr>
      <vt:lpstr>Azure Platform as a Service (PaaS)</vt:lpstr>
      <vt:lpstr>Topics Explored</vt:lpstr>
      <vt:lpstr>Agenda</vt:lpstr>
      <vt:lpstr>Azure PaaS</vt:lpstr>
      <vt:lpstr>PaaS Compute</vt:lpstr>
      <vt:lpstr>From infrastructure to innovation</vt:lpstr>
      <vt:lpstr>Advantages of PaaS</vt:lpstr>
      <vt:lpstr>Azure App Service</vt:lpstr>
      <vt:lpstr>Azure App Service</vt:lpstr>
      <vt:lpstr>App Service Plans</vt:lpstr>
      <vt:lpstr>Web Apps on Windows</vt:lpstr>
      <vt:lpstr>Web Apps on Linux</vt:lpstr>
      <vt:lpstr>Web Apps on Containers</vt:lpstr>
      <vt:lpstr>Deployment Slots</vt:lpstr>
      <vt:lpstr>Update web apps with Minimal Downtime</vt:lpstr>
      <vt:lpstr>Traffic Routing and Deployment Slots</vt:lpstr>
      <vt:lpstr>Deployment Center</vt:lpstr>
      <vt:lpstr>Controlling Access to Azure Services</vt:lpstr>
      <vt:lpstr>App Service Environment</vt:lpstr>
      <vt:lpstr>Architectures: Basic Web Application</vt:lpstr>
      <vt:lpstr>Architectures: Multi-region deployment</vt:lpstr>
      <vt:lpstr>Architecture: Azure App Service PCI Compliant</vt:lpstr>
      <vt:lpstr>Discussion Point</vt:lpstr>
      <vt:lpstr>Serverless</vt:lpstr>
      <vt:lpstr>Benefits of “Serverless”</vt:lpstr>
      <vt:lpstr>Azure Serverless Platform</vt:lpstr>
      <vt:lpstr>Azure Functions</vt:lpstr>
      <vt:lpstr>Azure Functions</vt:lpstr>
      <vt:lpstr>Azure Logic Apps</vt:lpstr>
      <vt:lpstr>Azure Functions – Event Integration</vt:lpstr>
      <vt:lpstr>Azure Functions - Pricing</vt:lpstr>
      <vt:lpstr>Discussion Point</vt:lpstr>
      <vt:lpstr>Containers</vt:lpstr>
      <vt:lpstr>Containers</vt:lpstr>
      <vt:lpstr>Compare: Containers to VMs</vt:lpstr>
      <vt:lpstr>What is a container?</vt:lpstr>
      <vt:lpstr>Using Docker Images: Linux</vt:lpstr>
      <vt:lpstr>Azure Container Registry</vt:lpstr>
      <vt:lpstr>Azure Container Instances</vt:lpstr>
      <vt:lpstr>Azure Kubernetes Service (AKS)</vt:lpstr>
      <vt:lpstr>Kubernetes</vt:lpstr>
      <vt:lpstr>Discussion Point</vt:lpstr>
      <vt:lpstr>PaaS Networking &amp; Hybrid</vt:lpstr>
      <vt:lpstr>VNET PaaS Service Integration</vt:lpstr>
      <vt:lpstr>Private Link</vt:lpstr>
      <vt:lpstr>PowerPoint Presentation</vt:lpstr>
      <vt:lpstr>Messaging</vt:lpstr>
      <vt:lpstr>Messages in Azure</vt:lpstr>
      <vt:lpstr>Important distinction in Type</vt:lpstr>
      <vt:lpstr>Event / Message Services</vt:lpstr>
      <vt:lpstr>Comparing the three</vt:lpstr>
      <vt:lpstr>Databases &amp; Data stores</vt:lpstr>
      <vt:lpstr>Storage Options</vt:lpstr>
      <vt:lpstr>Azure Storage</vt:lpstr>
      <vt:lpstr>Data at Rest Encryption Options</vt:lpstr>
      <vt:lpstr>Controlling Access to Azure Storage</vt:lpstr>
      <vt:lpstr>Azure Storage Service Encryption</vt:lpstr>
      <vt:lpstr>Azure SQL Database</vt:lpstr>
      <vt:lpstr>Controlling Access to Azure SQL DB</vt:lpstr>
      <vt:lpstr>SQL Database Encryption at Rest</vt:lpstr>
      <vt:lpstr>Cosmos DB</vt:lpstr>
      <vt:lpstr>Azure MySQL</vt:lpstr>
      <vt:lpstr>Polyglot Persistence </vt:lpstr>
      <vt:lpstr>Discussion Point</vt:lpstr>
      <vt:lpstr>Whiteboard Design Session</vt:lpstr>
      <vt:lpstr>DevOps, Monitoring &amp; Security</vt:lpstr>
      <vt:lpstr>Monitoring PaaS Solutions</vt:lpstr>
      <vt:lpstr>The challenge of monitoring in the cloud era</vt:lpstr>
      <vt:lpstr>Azure Monitor - Metrics</vt:lpstr>
      <vt:lpstr>Azure Monitor Workbooks</vt:lpstr>
      <vt:lpstr>Application Insights</vt:lpstr>
      <vt:lpstr>Azure Application Insights</vt:lpstr>
      <vt:lpstr>Discussion Point</vt:lpstr>
      <vt:lpstr>DevOps Automation</vt:lpstr>
      <vt:lpstr>What is DevOps?</vt:lpstr>
      <vt:lpstr> </vt:lpstr>
      <vt:lpstr>High Performance DevOps Companies Achieve…</vt:lpstr>
      <vt:lpstr>DevOps: the three stage conversation</vt:lpstr>
      <vt:lpstr>DevOps Principals</vt:lpstr>
      <vt:lpstr>DevOps Dictionary</vt:lpstr>
      <vt:lpstr>DevOps Dictionary</vt:lpstr>
      <vt:lpstr>DevOps Toolchain and Processes</vt:lpstr>
      <vt:lpstr>DevOps Tools</vt:lpstr>
      <vt:lpstr> </vt:lpstr>
      <vt:lpstr>Architecture: Immutable Infrastructure CI/CD using Jenkins and Terraform on Azure Virtual</vt:lpstr>
      <vt:lpstr>Architecture: Continuous integration and deployment (CI/CD) for containers with open-source software (OSS)</vt:lpstr>
      <vt:lpstr>Architecture: Container CI/CD using Jenkins and Kubernetes on Azure Container Service (AKS)</vt:lpstr>
      <vt:lpstr>Microsoft’s solution</vt:lpstr>
      <vt:lpstr>Microsoft’s solution</vt:lpstr>
      <vt:lpstr>Azure DevOps</vt:lpstr>
      <vt:lpstr>Automate deployment of VMs</vt:lpstr>
      <vt:lpstr>Declarative or Imperative </vt:lpstr>
      <vt:lpstr>VS Code ARM</vt:lpstr>
      <vt:lpstr>ARM Templates, Infrastructure as Code (IAC)</vt:lpstr>
      <vt:lpstr>One ARM template to rule them all…</vt:lpstr>
      <vt:lpstr>Template Advantages</vt:lpstr>
      <vt:lpstr>Template Schema</vt:lpstr>
      <vt:lpstr>Template Parameters</vt:lpstr>
      <vt:lpstr>Template Variables</vt:lpstr>
      <vt:lpstr>QuickStart Templates</vt:lpstr>
      <vt:lpstr>Save a deployment</vt:lpstr>
      <vt:lpstr>Virtual Machine Extensions</vt:lpstr>
      <vt:lpstr>Custom Script Extensions</vt:lpstr>
      <vt:lpstr>Demo Create a VM using ARM Template</vt:lpstr>
      <vt:lpstr>Azure DevOps Variable Groups</vt:lpstr>
      <vt:lpstr>Using Azure DevOps to deploy Azure Infrastructure</vt:lpstr>
      <vt:lpstr>Using Azure DevOps to deploy Azure Infrastructure</vt:lpstr>
      <vt:lpstr>Using Azure DevOps to deploy Azure Infrastructure</vt:lpstr>
      <vt:lpstr>Using Azure DevOps to deploy Azure Infrastructure</vt:lpstr>
      <vt:lpstr>Deployment triggered from here, not portal</vt:lpstr>
      <vt:lpstr>Architecture: CI/CD for Azure App Service</vt:lpstr>
      <vt:lpstr>Architecture: CI / CD for Azure App Service with Azure DevOps</vt:lpstr>
      <vt:lpstr>Architecture: Continuous Deployment for Virtual Machines with Azure DevOps</vt:lpstr>
      <vt:lpstr>Discussion Point</vt:lpstr>
      <vt:lpstr>Whiteboard Design Session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Platform as a Service (PaaS)</dc:title>
  <dc:creator>Dan Patrick</dc:creator>
  <cp:lastModifiedBy>Dan Patrick</cp:lastModifiedBy>
  <cp:revision>6</cp:revision>
  <dcterms:created xsi:type="dcterms:W3CDTF">2020-10-14T20:15:32Z</dcterms:created>
  <dcterms:modified xsi:type="dcterms:W3CDTF">2020-10-26T15:23:06Z</dcterms:modified>
</cp:coreProperties>
</file>